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44" r:id="rId1"/>
  </p:sldMasterIdLst>
  <p:notesMasterIdLst>
    <p:notesMasterId r:id="rId51"/>
  </p:notesMasterIdLst>
  <p:handoutMasterIdLst>
    <p:handoutMasterId r:id="rId52"/>
  </p:handoutMasterIdLst>
  <p:sldIdLst>
    <p:sldId id="256" r:id="rId2"/>
    <p:sldId id="257" r:id="rId3"/>
    <p:sldId id="259" r:id="rId4"/>
    <p:sldId id="260" r:id="rId5"/>
    <p:sldId id="325" r:id="rId6"/>
    <p:sldId id="266" r:id="rId7"/>
    <p:sldId id="267" r:id="rId8"/>
    <p:sldId id="336" r:id="rId9"/>
    <p:sldId id="338" r:id="rId10"/>
    <p:sldId id="341" r:id="rId11"/>
    <p:sldId id="335" r:id="rId12"/>
    <p:sldId id="337" r:id="rId13"/>
    <p:sldId id="343" r:id="rId14"/>
    <p:sldId id="344" r:id="rId15"/>
    <p:sldId id="270" r:id="rId16"/>
    <p:sldId id="345" r:id="rId17"/>
    <p:sldId id="347" r:id="rId18"/>
    <p:sldId id="334" r:id="rId19"/>
    <p:sldId id="268" r:id="rId20"/>
    <p:sldId id="352" r:id="rId21"/>
    <p:sldId id="350" r:id="rId22"/>
    <p:sldId id="351" r:id="rId23"/>
    <p:sldId id="269" r:id="rId24"/>
    <p:sldId id="355" r:id="rId25"/>
    <p:sldId id="353" r:id="rId26"/>
    <p:sldId id="322" r:id="rId27"/>
    <p:sldId id="326" r:id="rId28"/>
    <p:sldId id="317" r:id="rId29"/>
    <p:sldId id="316" r:id="rId30"/>
    <p:sldId id="328" r:id="rId31"/>
    <p:sldId id="273" r:id="rId32"/>
    <p:sldId id="278" r:id="rId33"/>
    <p:sldId id="281" r:id="rId34"/>
    <p:sldId id="329" r:id="rId35"/>
    <p:sldId id="306" r:id="rId36"/>
    <p:sldId id="297" r:id="rId37"/>
    <p:sldId id="307" r:id="rId38"/>
    <p:sldId id="298" r:id="rId39"/>
    <p:sldId id="309" r:id="rId40"/>
    <p:sldId id="311" r:id="rId41"/>
    <p:sldId id="299" r:id="rId42"/>
    <p:sldId id="300" r:id="rId43"/>
    <p:sldId id="313" r:id="rId44"/>
    <p:sldId id="301" r:id="rId45"/>
    <p:sldId id="302" r:id="rId46"/>
    <p:sldId id="315" r:id="rId47"/>
    <p:sldId id="303" r:id="rId48"/>
    <p:sldId id="314" r:id="rId49"/>
    <p:sldId id="319" r:id="rId50"/>
  </p:sldIdLst>
  <p:sldSz cx="12188825"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1008">
          <p15:clr>
            <a:srgbClr val="A4A3A4"/>
          </p15:clr>
        </p15:guide>
        <p15:guide id="3" orient="horz" pos="1152">
          <p15:clr>
            <a:srgbClr val="A4A3A4"/>
          </p15:clr>
        </p15:guide>
        <p15:guide id="4" orient="horz" pos="3888">
          <p15:clr>
            <a:srgbClr val="A4A3A4"/>
          </p15:clr>
        </p15:guide>
        <p15:guide id="5" orient="horz" pos="3072">
          <p15:clr>
            <a:srgbClr val="A4A3A4"/>
          </p15:clr>
        </p15:guide>
        <p15:guide id="6" orient="horz" pos="432">
          <p15:clr>
            <a:srgbClr val="A4A3A4"/>
          </p15:clr>
        </p15:guide>
        <p15:guide id="7" orient="horz" pos="3648">
          <p15:clr>
            <a:srgbClr val="A4A3A4"/>
          </p15:clr>
        </p15:guide>
        <p15:guide id="8" pos="3839">
          <p15:clr>
            <a:srgbClr val="A4A3A4"/>
          </p15:clr>
        </p15:guide>
        <p15:guide id="9" pos="767">
          <p15:clr>
            <a:srgbClr val="A4A3A4"/>
          </p15:clr>
        </p15:guide>
        <p15:guide id="10" pos="6911">
          <p15:clr>
            <a:srgbClr val="A4A3A4"/>
          </p15:clr>
        </p15:guide>
        <p15:guide id="11" pos="5711">
          <p15:clr>
            <a:srgbClr val="A4A3A4"/>
          </p15:clr>
        </p15:guide>
        <p15:guide id="12" pos="7247">
          <p15:clr>
            <a:srgbClr val="A4A3A4"/>
          </p15:clr>
        </p15:guide>
        <p15:guide id="13" pos="3695">
          <p15:clr>
            <a:srgbClr val="A4A3A4"/>
          </p15:clr>
        </p15:guide>
        <p15:guide id="14" pos="431">
          <p15:clr>
            <a:srgbClr val="A4A3A4"/>
          </p15:clr>
        </p15:guide>
        <p15:guide id="15" pos="287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6D00"/>
    <a:srgbClr val="D15907"/>
    <a:srgbClr val="F1F8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457" autoAdjust="0"/>
    <p:restoredTop sz="94377" autoAdjust="0"/>
  </p:normalViewPr>
  <p:slideViewPr>
    <p:cSldViewPr>
      <p:cViewPr varScale="1">
        <p:scale>
          <a:sx n="74" d="100"/>
          <a:sy n="74" d="100"/>
        </p:scale>
        <p:origin x="520" y="44"/>
      </p:cViewPr>
      <p:guideLst>
        <p:guide orient="horz" pos="2160"/>
        <p:guide orient="horz" pos="1008"/>
        <p:guide orient="horz" pos="1152"/>
        <p:guide orient="horz" pos="3888"/>
        <p:guide orient="horz" pos="3072"/>
        <p:guide orient="horz" pos="432"/>
        <p:guide orient="horz" pos="3648"/>
        <p:guide pos="3839"/>
        <p:guide pos="767"/>
        <p:guide pos="6911"/>
        <p:guide pos="5711"/>
        <p:guide pos="7247"/>
        <p:guide pos="3695"/>
        <p:guide pos="431"/>
        <p:guide pos="2879"/>
      </p:guideLst>
    </p:cSldViewPr>
  </p:slideViewPr>
  <p:notesTextViewPr>
    <p:cViewPr>
      <p:scale>
        <a:sx n="1" d="1"/>
        <a:sy n="1" d="1"/>
      </p:scale>
      <p:origin x="0" y="0"/>
    </p:cViewPr>
  </p:notesTextViewPr>
  <p:sorterViewPr>
    <p:cViewPr>
      <p:scale>
        <a:sx n="100" d="100"/>
        <a:sy n="100" d="100"/>
      </p:scale>
      <p:origin x="0" y="-18654"/>
    </p:cViewPr>
  </p:sorterViewPr>
  <p:notesViewPr>
    <p:cSldViewPr>
      <p:cViewPr varScale="1">
        <p:scale>
          <a:sx n="76" d="100"/>
          <a:sy n="76" d="100"/>
        </p:scale>
        <p:origin x="2538"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5">
  <dgm:title val=""/>
  <dgm:desc val=""/>
  <dgm:catLst>
    <dgm:cat type="accent5" pri="11500"/>
  </dgm:catLst>
  <dgm:styleLbl name="node0">
    <dgm:fillClrLst meth="cycle">
      <a:schemeClr val="accent5">
        <a:alpha val="80000"/>
      </a:schemeClr>
    </dgm:fillClrLst>
    <dgm:linClrLst meth="repeat">
      <a:schemeClr val="lt1"/>
    </dgm:linClrLst>
    <dgm:effectClrLst/>
    <dgm:txLinClrLst/>
    <dgm:txFillClrLst/>
    <dgm:txEffectClrLst/>
  </dgm:styleLbl>
  <dgm:styleLbl name="node1">
    <dgm:fillClrLst>
      <a:schemeClr val="accent5">
        <a:alpha val="90000"/>
      </a:schemeClr>
      <a:schemeClr val="accent5">
        <a:alpha val="50000"/>
      </a:schemeClr>
    </dgm:fillClrLst>
    <dgm:linClrLst meth="repeat">
      <a:schemeClr val="lt1"/>
    </dgm:linClrLst>
    <dgm:effectClrLst/>
    <dgm:txLinClrLst/>
    <dgm:txFillClrLst/>
    <dgm:txEffectClrLst/>
  </dgm:styleLbl>
  <dgm:styleLbl name="alignNode1">
    <dgm:fillClrLst>
      <a:schemeClr val="accent5">
        <a:alpha val="90000"/>
      </a:schemeClr>
      <a:schemeClr val="accent5">
        <a:alpha val="50000"/>
      </a:schemeClr>
    </dgm:fillClrLst>
    <dgm:linClrLst>
      <a:schemeClr val="accent5">
        <a:alpha val="90000"/>
      </a:schemeClr>
      <a:schemeClr val="accent5">
        <a:alpha val="50000"/>
      </a:schemeClr>
    </dgm:linClrLst>
    <dgm:effectClrLst/>
    <dgm:txLinClrLst/>
    <dgm:txFillClrLst/>
    <dgm:txEffectClrLst/>
  </dgm:styleLbl>
  <dgm:styleLbl name="lnNode1">
    <dgm:fillClrLst>
      <a:schemeClr val="accent5">
        <a:shade val="90000"/>
      </a:schemeClr>
      <a:schemeClr val="accent5">
        <a:alpha val="50000"/>
        <a:tint val="5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alpha val="20000"/>
      </a:schemeClr>
    </dgm:fillClrLst>
    <dgm:linClrLst meth="repeat">
      <a:schemeClr val="lt1"/>
    </dgm:linClrLst>
    <dgm:effectClrLst/>
    <dgm:txLinClrLst/>
    <dgm:txFillClrLst/>
    <dgm:txEffectClrLst/>
  </dgm:styleLbl>
  <dgm:styleLbl name="node2">
    <dgm:fillClrLst>
      <a:schemeClr val="accent5">
        <a:alpha val="70000"/>
      </a:schemeClr>
    </dgm:fillClrLst>
    <dgm:linClrLst meth="repeat">
      <a:schemeClr val="lt1"/>
    </dgm:linClrLst>
    <dgm:effectClrLst/>
    <dgm:txLinClrLst/>
    <dgm:txFillClrLst/>
    <dgm:txEffectClrLst/>
  </dgm:styleLbl>
  <dgm:styleLbl name="node3">
    <dgm:fillClrLst>
      <a:schemeClr val="accent5">
        <a:alpha val="50000"/>
      </a:schemeClr>
    </dgm:fillClrLst>
    <dgm:linClrLst meth="repeat">
      <a:schemeClr val="lt1"/>
    </dgm:linClrLst>
    <dgm:effectClrLst/>
    <dgm:txLinClrLst/>
    <dgm:txFillClrLst/>
    <dgm:txEffectClrLst/>
  </dgm:styleLbl>
  <dgm:styleLbl name="node4">
    <dgm:fillClrLst>
      <a:schemeClr val="accent5">
        <a:alpha val="30000"/>
      </a:schemeClr>
    </dgm:fillClrLst>
    <dgm:linClrLst meth="repeat">
      <a:schemeClr val="lt1"/>
    </dgm:linClrLst>
    <dgm:effectClrLst/>
    <dgm:txLinClrLst/>
    <dgm:txFillClrLst/>
    <dgm:txEffectClrLst/>
  </dgm:styleLbl>
  <dgm:styleLbl name="fgImgPlace1">
    <dgm:fillClrLst>
      <a:schemeClr val="accent5">
        <a:tint val="50000"/>
        <a:alpha val="90000"/>
      </a:schemeClr>
      <a:schemeClr val="accent5">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f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bgSibTrans2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dgm:txEffectClrLst/>
  </dgm:styleLbl>
  <dgm:styleLbl name="sibTrans1D1">
    <dgm:fillClrLst>
      <a:schemeClr val="accent5">
        <a:shade val="90000"/>
      </a:schemeClr>
      <a:schemeClr val="accent5">
        <a:tint val="50000"/>
      </a:schemeClr>
    </dgm:fillClrLst>
    <dgm:linClrLst>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alpha val="90000"/>
      </a:schemeClr>
    </dgm:fillClrLst>
    <dgm:linClrLst meth="repeat">
      <a:schemeClr val="lt1"/>
    </dgm:linClrLst>
    <dgm:effectClrLst/>
    <dgm:txLinClrLst/>
    <dgm:txFillClrLst/>
    <dgm:txEffectClrLst/>
  </dgm:styleLbl>
  <dgm:styleLbl name="asst1">
    <dgm:fillClrLst meth="repeat">
      <a:schemeClr val="accent5">
        <a:alpha val="90000"/>
      </a:schemeClr>
    </dgm:fillClrLst>
    <dgm:linClrLst meth="repeat">
      <a:schemeClr val="lt1"/>
    </dgm:linClrLst>
    <dgm:effectClrLst/>
    <dgm:txLinClrLst/>
    <dgm:txFillClrLst/>
    <dgm:txEffectClrLst/>
  </dgm:styleLbl>
  <dgm:styleLbl name="asst2">
    <dgm:fillClrLst>
      <a:schemeClr val="accent5">
        <a:alpha val="90000"/>
      </a:schemeClr>
    </dgm:fillClrLst>
    <dgm:linClrLst meth="repeat">
      <a:schemeClr val="lt1"/>
    </dgm:linClrLst>
    <dgm:effectClrLst/>
    <dgm:txLinClrLst/>
    <dgm:txFillClrLst/>
    <dgm:txEffectClrLst/>
  </dgm:styleLbl>
  <dgm:styleLbl name="asst3">
    <dgm:fillClrLst>
      <a:schemeClr val="accent5">
        <a:alpha val="70000"/>
      </a:schemeClr>
    </dgm:fillClrLst>
    <dgm:linClrLst meth="repeat">
      <a:schemeClr val="lt1"/>
    </dgm:linClrLst>
    <dgm:effectClrLst/>
    <dgm:txLinClrLst/>
    <dgm:txFillClrLst/>
    <dgm:txEffectClrLst/>
  </dgm:styleLbl>
  <dgm:styleLbl name="asst4">
    <dgm:fillClrLst>
      <a:schemeClr val="accent5">
        <a:alpha val="50000"/>
      </a:schemeClr>
    </dgm:fillClrLst>
    <dgm:linClrLst meth="repeat">
      <a:schemeClr val="lt1"/>
    </dgm:linClrLst>
    <dgm:effectClrLst/>
    <dgm:txLinClrLst/>
    <dgm:txFillClrLst/>
    <dgm:txEffectClrLst/>
  </dgm:styleLbl>
  <dgm:styleLbl name="parChTrans2D1">
    <dgm:fillClrLst meth="repeat">
      <a:schemeClr val="accent5">
        <a:shade val="8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5">
        <a:alpha val="90000"/>
      </a:schemeClr>
      <a:schemeClr val="accent5">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a:schemeClr val="accent5">
        <a:alpha val="90000"/>
        <a:tint val="40000"/>
      </a:schemeClr>
      <a:schemeClr val="accent5">
        <a:alpha val="5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94CDB4-1FEC-4468-87D2-42E12C8D0B2D}" type="doc">
      <dgm:prSet loTypeId="urn:microsoft.com/office/officeart/2005/8/layout/list1" loCatId="list" qsTypeId="urn:microsoft.com/office/officeart/2005/8/quickstyle/3d2" qsCatId="3D" csTypeId="urn:microsoft.com/office/officeart/2005/8/colors/colorful4" csCatId="colorful" phldr="1"/>
      <dgm:spPr/>
      <dgm:t>
        <a:bodyPr/>
        <a:lstStyle/>
        <a:p>
          <a:endParaRPr lang="en-US"/>
        </a:p>
      </dgm:t>
    </dgm:pt>
    <dgm:pt modelId="{852FDFD1-1B92-4A57-906B-67335695B11A}">
      <dgm:prSet custT="1"/>
      <dgm:spPr/>
      <dgm:t>
        <a:bodyPr/>
        <a:lstStyle/>
        <a:p>
          <a:r>
            <a:rPr lang="en-US" sz="3200" b="1" dirty="0">
              <a:latin typeface="KaiTi" panose="02010609060101010101" pitchFamily="49" charset="-122"/>
              <a:ea typeface="KaiTi" panose="02010609060101010101" pitchFamily="49" charset="-122"/>
            </a:rPr>
            <a:t>1.</a:t>
          </a:r>
          <a:r>
            <a:rPr lang="zh-CN" sz="3200" b="1" dirty="0">
              <a:latin typeface="KaiTi" panose="02010609060101010101" pitchFamily="49" charset="-122"/>
              <a:ea typeface="KaiTi" panose="02010609060101010101" pitchFamily="49" charset="-122"/>
            </a:rPr>
            <a:t>東協保健品協會聯盟</a:t>
          </a:r>
          <a:r>
            <a:rPr lang="en-SG" altLang="zh-CN" sz="3200" b="1" dirty="0">
              <a:latin typeface="KaiTi" panose="02010609060101010101" pitchFamily="49" charset="-122"/>
              <a:ea typeface="KaiTi" panose="02010609060101010101" pitchFamily="49" charset="-122"/>
            </a:rPr>
            <a:t>(AAHSA)</a:t>
          </a:r>
          <a:r>
            <a:rPr lang="zh-TW" sz="3200" b="1" dirty="0">
              <a:latin typeface="KaiTi" panose="02010609060101010101" pitchFamily="49" charset="-122"/>
              <a:ea typeface="KaiTi" panose="02010609060101010101" pitchFamily="49" charset="-122"/>
            </a:rPr>
            <a:t>簡介　</a:t>
          </a:r>
          <a:endParaRPr lang="en-US" sz="3200" b="1" dirty="0">
            <a:latin typeface="KaiTi" panose="02010609060101010101" pitchFamily="49" charset="-122"/>
            <a:ea typeface="KaiTi" panose="02010609060101010101" pitchFamily="49" charset="-122"/>
          </a:endParaRPr>
        </a:p>
      </dgm:t>
    </dgm:pt>
    <dgm:pt modelId="{FC69F42B-89F0-4DF3-9FE4-582128866E1C}" type="parTrans" cxnId="{F1812337-9E77-4C9D-9475-A82BDAC6BEEA}">
      <dgm:prSet/>
      <dgm:spPr/>
      <dgm:t>
        <a:bodyPr/>
        <a:lstStyle/>
        <a:p>
          <a:endParaRPr lang="en-US" sz="2800">
            <a:latin typeface="KaiTi" panose="02010609060101010101" pitchFamily="49" charset="-122"/>
            <a:ea typeface="KaiTi" panose="02010609060101010101" pitchFamily="49" charset="-122"/>
          </a:endParaRPr>
        </a:p>
      </dgm:t>
    </dgm:pt>
    <dgm:pt modelId="{EFA1BCB4-7FEE-44E7-A785-6688CDD7852E}" type="sibTrans" cxnId="{F1812337-9E77-4C9D-9475-A82BDAC6BEEA}">
      <dgm:prSet/>
      <dgm:spPr/>
      <dgm:t>
        <a:bodyPr/>
        <a:lstStyle/>
        <a:p>
          <a:endParaRPr lang="en-US" sz="2800">
            <a:latin typeface="KaiTi" panose="02010609060101010101" pitchFamily="49" charset="-122"/>
            <a:ea typeface="KaiTi" panose="02010609060101010101" pitchFamily="49" charset="-122"/>
          </a:endParaRPr>
        </a:p>
      </dgm:t>
    </dgm:pt>
    <dgm:pt modelId="{00346077-233E-4B4F-89DD-A4217A14DA1B}">
      <dgm:prSet custT="1"/>
      <dgm:spPr/>
      <dgm:t>
        <a:bodyPr/>
        <a:lstStyle/>
        <a:p>
          <a:r>
            <a:rPr lang="en-US" sz="3200" b="1" dirty="0">
              <a:latin typeface="KaiTi" panose="02010609060101010101" pitchFamily="49" charset="-122"/>
              <a:ea typeface="KaiTi" panose="02010609060101010101" pitchFamily="49" charset="-122"/>
            </a:rPr>
            <a:t>2.</a:t>
          </a:r>
          <a:r>
            <a:rPr lang="zh-TW" sz="3200" b="1" dirty="0">
              <a:latin typeface="KaiTi" panose="02010609060101010101" pitchFamily="49" charset="-122"/>
              <a:ea typeface="KaiTi" panose="02010609060101010101" pitchFamily="49" charset="-122"/>
            </a:rPr>
            <a:t>東協</a:t>
          </a:r>
          <a:r>
            <a:rPr lang="zh-CN" altLang="en-US" sz="3200" b="1" dirty="0">
              <a:latin typeface="KaiTi" panose="02010609060101010101" pitchFamily="49" charset="-122"/>
              <a:ea typeface="KaiTi" panose="02010609060101010101" pitchFamily="49" charset="-122"/>
            </a:rPr>
            <a:t>四</a:t>
          </a:r>
          <a:r>
            <a:rPr lang="zh-TW" sz="3200" b="1" dirty="0">
              <a:latin typeface="KaiTi" panose="02010609060101010101" pitchFamily="49" charset="-122"/>
              <a:ea typeface="KaiTi" panose="02010609060101010101" pitchFamily="49" charset="-122"/>
            </a:rPr>
            <a:t>國保健品</a:t>
          </a:r>
          <a:r>
            <a:rPr lang="zh-TW" altLang="en-US" sz="3200" b="1" dirty="0">
              <a:latin typeface="KaiTi" panose="02010609060101010101" pitchFamily="49" charset="-122"/>
              <a:ea typeface="KaiTi" panose="02010609060101010101" pitchFamily="49" charset="-122"/>
            </a:rPr>
            <a:t>營養食品</a:t>
          </a:r>
          <a:r>
            <a:rPr lang="zh-CN" altLang="en-US" sz="3200" b="1" dirty="0">
              <a:latin typeface="KaiTi" panose="02010609060101010101" pitchFamily="49" charset="-122"/>
              <a:ea typeface="KaiTi" panose="02010609060101010101" pitchFamily="49" charset="-122"/>
            </a:rPr>
            <a:t>现行</a:t>
          </a:r>
          <a:r>
            <a:rPr lang="zh-TW" sz="3200" b="1" dirty="0">
              <a:latin typeface="KaiTi" panose="02010609060101010101" pitchFamily="49" charset="-122"/>
              <a:ea typeface="KaiTi" panose="02010609060101010101" pitchFamily="49" charset="-122"/>
            </a:rPr>
            <a:t>法規</a:t>
          </a:r>
          <a:r>
            <a:rPr lang="zh-CN" altLang="en-US" sz="3200" b="1" dirty="0">
              <a:latin typeface="KaiTi" panose="02010609060101010101" pitchFamily="49" charset="-122"/>
              <a:ea typeface="KaiTi" panose="02010609060101010101" pitchFamily="49" charset="-122"/>
            </a:rPr>
            <a:t>及</a:t>
          </a:r>
          <a:r>
            <a:rPr lang="zh-TW" altLang="en-US" sz="3200" b="1" dirty="0">
              <a:latin typeface="KaiTi" panose="02010609060101010101" pitchFamily="49" charset="-122"/>
              <a:ea typeface="KaiTi" panose="02010609060101010101" pitchFamily="49" charset="-122"/>
            </a:rPr>
            <a:t>註冊</a:t>
          </a:r>
          <a:endParaRPr lang="en-US" sz="3200" b="1" dirty="0">
            <a:latin typeface="KaiTi" panose="02010609060101010101" pitchFamily="49" charset="-122"/>
            <a:ea typeface="KaiTi" panose="02010609060101010101" pitchFamily="49" charset="-122"/>
          </a:endParaRPr>
        </a:p>
      </dgm:t>
    </dgm:pt>
    <dgm:pt modelId="{196172BD-294E-49F9-8D4D-0B2D33C94E05}" type="parTrans" cxnId="{A83D50F8-F424-4726-A23C-E44BBF02542C}">
      <dgm:prSet/>
      <dgm:spPr/>
      <dgm:t>
        <a:bodyPr/>
        <a:lstStyle/>
        <a:p>
          <a:endParaRPr lang="en-US" sz="2800">
            <a:latin typeface="KaiTi" panose="02010609060101010101" pitchFamily="49" charset="-122"/>
            <a:ea typeface="KaiTi" panose="02010609060101010101" pitchFamily="49" charset="-122"/>
          </a:endParaRPr>
        </a:p>
      </dgm:t>
    </dgm:pt>
    <dgm:pt modelId="{B160CA7F-EFC4-430A-A6CB-38DA5BA1684F}" type="sibTrans" cxnId="{A83D50F8-F424-4726-A23C-E44BBF02542C}">
      <dgm:prSet/>
      <dgm:spPr/>
      <dgm:t>
        <a:bodyPr/>
        <a:lstStyle/>
        <a:p>
          <a:endParaRPr lang="en-US" sz="2800">
            <a:latin typeface="KaiTi" panose="02010609060101010101" pitchFamily="49" charset="-122"/>
            <a:ea typeface="KaiTi" panose="02010609060101010101" pitchFamily="49" charset="-122"/>
          </a:endParaRPr>
        </a:p>
      </dgm:t>
    </dgm:pt>
    <dgm:pt modelId="{D96FE06A-FF28-40E4-934B-81627279B1BE}">
      <dgm:prSet custT="1"/>
      <dgm:spPr/>
      <dgm:t>
        <a:bodyPr/>
        <a:lstStyle/>
        <a:p>
          <a:r>
            <a:rPr lang="en-US" sz="3200" b="1" dirty="0">
              <a:latin typeface="KaiTi" panose="02010609060101010101" pitchFamily="49" charset="-122"/>
              <a:ea typeface="KaiTi" panose="02010609060101010101" pitchFamily="49" charset="-122"/>
            </a:rPr>
            <a:t>3.</a:t>
          </a:r>
          <a:r>
            <a:rPr lang="zh-TW" sz="3200" b="1" dirty="0">
              <a:latin typeface="KaiTi" panose="02010609060101010101" pitchFamily="49" charset="-122"/>
              <a:ea typeface="KaiTi" panose="02010609060101010101" pitchFamily="49" charset="-122"/>
            </a:rPr>
            <a:t>未來東協保健品法規十項技術規範</a:t>
          </a:r>
          <a:endParaRPr lang="en-US" sz="3200" b="1" dirty="0">
            <a:latin typeface="KaiTi" panose="02010609060101010101" pitchFamily="49" charset="-122"/>
            <a:ea typeface="KaiTi" panose="02010609060101010101" pitchFamily="49" charset="-122"/>
          </a:endParaRPr>
        </a:p>
      </dgm:t>
    </dgm:pt>
    <dgm:pt modelId="{0F0624B0-133B-4622-A9DE-BD7C91E42518}" type="parTrans" cxnId="{206138B7-927D-48F0-AFDF-D973C56DCF95}">
      <dgm:prSet/>
      <dgm:spPr/>
      <dgm:t>
        <a:bodyPr/>
        <a:lstStyle/>
        <a:p>
          <a:endParaRPr lang="en-US" sz="2800">
            <a:latin typeface="KaiTi" panose="02010609060101010101" pitchFamily="49" charset="-122"/>
            <a:ea typeface="KaiTi" panose="02010609060101010101" pitchFamily="49" charset="-122"/>
          </a:endParaRPr>
        </a:p>
      </dgm:t>
    </dgm:pt>
    <dgm:pt modelId="{993D025B-4DB4-4740-A8E3-F677F219E0C5}" type="sibTrans" cxnId="{206138B7-927D-48F0-AFDF-D973C56DCF95}">
      <dgm:prSet/>
      <dgm:spPr/>
      <dgm:t>
        <a:bodyPr/>
        <a:lstStyle/>
        <a:p>
          <a:endParaRPr lang="en-US" sz="2800">
            <a:latin typeface="KaiTi" panose="02010609060101010101" pitchFamily="49" charset="-122"/>
            <a:ea typeface="KaiTi" panose="02010609060101010101" pitchFamily="49" charset="-122"/>
          </a:endParaRPr>
        </a:p>
      </dgm:t>
    </dgm:pt>
    <dgm:pt modelId="{B8AC75DE-6920-4E27-BC09-F073313EC5AA}" type="pres">
      <dgm:prSet presAssocID="{7094CDB4-1FEC-4468-87D2-42E12C8D0B2D}" presName="linear" presStyleCnt="0">
        <dgm:presLayoutVars>
          <dgm:dir/>
          <dgm:animLvl val="lvl"/>
          <dgm:resizeHandles val="exact"/>
        </dgm:presLayoutVars>
      </dgm:prSet>
      <dgm:spPr/>
    </dgm:pt>
    <dgm:pt modelId="{1BC4BC6A-FE85-4715-8B51-5E5E68BD6025}" type="pres">
      <dgm:prSet presAssocID="{852FDFD1-1B92-4A57-906B-67335695B11A}" presName="parentLin" presStyleCnt="0"/>
      <dgm:spPr/>
    </dgm:pt>
    <dgm:pt modelId="{944F38E8-2429-479E-9104-9784393E9F6E}" type="pres">
      <dgm:prSet presAssocID="{852FDFD1-1B92-4A57-906B-67335695B11A}" presName="parentLeftMargin" presStyleLbl="node1" presStyleIdx="0" presStyleCnt="3"/>
      <dgm:spPr/>
    </dgm:pt>
    <dgm:pt modelId="{D70C26E9-FFB9-4916-98B7-23E39BFB5059}" type="pres">
      <dgm:prSet presAssocID="{852FDFD1-1B92-4A57-906B-67335695B11A}" presName="parentText" presStyleLbl="node1" presStyleIdx="0" presStyleCnt="3" custScaleX="112964">
        <dgm:presLayoutVars>
          <dgm:chMax val="0"/>
          <dgm:bulletEnabled val="1"/>
        </dgm:presLayoutVars>
      </dgm:prSet>
      <dgm:spPr/>
    </dgm:pt>
    <dgm:pt modelId="{F460F57F-61E9-466F-B6B7-6B434B6E2827}" type="pres">
      <dgm:prSet presAssocID="{852FDFD1-1B92-4A57-906B-67335695B11A}" presName="negativeSpace" presStyleCnt="0"/>
      <dgm:spPr/>
    </dgm:pt>
    <dgm:pt modelId="{86F49FD5-10BA-483D-A6C0-6E463059A9B2}" type="pres">
      <dgm:prSet presAssocID="{852FDFD1-1B92-4A57-906B-67335695B11A}" presName="childText" presStyleLbl="conFgAcc1" presStyleIdx="0" presStyleCnt="3">
        <dgm:presLayoutVars>
          <dgm:bulletEnabled val="1"/>
        </dgm:presLayoutVars>
      </dgm:prSet>
      <dgm:spPr/>
    </dgm:pt>
    <dgm:pt modelId="{CD705B8F-300E-4D30-985C-5B28E5491E96}" type="pres">
      <dgm:prSet presAssocID="{EFA1BCB4-7FEE-44E7-A785-6688CDD7852E}" presName="spaceBetweenRectangles" presStyleCnt="0"/>
      <dgm:spPr/>
    </dgm:pt>
    <dgm:pt modelId="{A110EC41-A0F0-407F-AFB8-D8934CD4F3A4}" type="pres">
      <dgm:prSet presAssocID="{00346077-233E-4B4F-89DD-A4217A14DA1B}" presName="parentLin" presStyleCnt="0"/>
      <dgm:spPr/>
    </dgm:pt>
    <dgm:pt modelId="{55A6C19F-5238-4937-9302-9FA62295771D}" type="pres">
      <dgm:prSet presAssocID="{00346077-233E-4B4F-89DD-A4217A14DA1B}" presName="parentLeftMargin" presStyleLbl="node1" presStyleIdx="0" presStyleCnt="3"/>
      <dgm:spPr/>
    </dgm:pt>
    <dgm:pt modelId="{B6136AD9-3269-468C-B1AB-CC1961B79863}" type="pres">
      <dgm:prSet presAssocID="{00346077-233E-4B4F-89DD-A4217A14DA1B}" presName="parentText" presStyleLbl="node1" presStyleIdx="1" presStyleCnt="3" custScaleX="112964">
        <dgm:presLayoutVars>
          <dgm:chMax val="0"/>
          <dgm:bulletEnabled val="1"/>
        </dgm:presLayoutVars>
      </dgm:prSet>
      <dgm:spPr/>
    </dgm:pt>
    <dgm:pt modelId="{E3F15A0C-5334-4C55-8056-2C2A159F0404}" type="pres">
      <dgm:prSet presAssocID="{00346077-233E-4B4F-89DD-A4217A14DA1B}" presName="negativeSpace" presStyleCnt="0"/>
      <dgm:spPr/>
    </dgm:pt>
    <dgm:pt modelId="{0FE327B7-09ED-44EE-AC74-B4116F85B253}" type="pres">
      <dgm:prSet presAssocID="{00346077-233E-4B4F-89DD-A4217A14DA1B}" presName="childText" presStyleLbl="conFgAcc1" presStyleIdx="1" presStyleCnt="3">
        <dgm:presLayoutVars>
          <dgm:bulletEnabled val="1"/>
        </dgm:presLayoutVars>
      </dgm:prSet>
      <dgm:spPr/>
    </dgm:pt>
    <dgm:pt modelId="{F4F5A62D-C3DE-4A50-88FC-AE57CAD16649}" type="pres">
      <dgm:prSet presAssocID="{B160CA7F-EFC4-430A-A6CB-38DA5BA1684F}" presName="spaceBetweenRectangles" presStyleCnt="0"/>
      <dgm:spPr/>
    </dgm:pt>
    <dgm:pt modelId="{2C6A2E0A-F99E-43BA-AA0B-03383DDA82D8}" type="pres">
      <dgm:prSet presAssocID="{D96FE06A-FF28-40E4-934B-81627279B1BE}" presName="parentLin" presStyleCnt="0"/>
      <dgm:spPr/>
    </dgm:pt>
    <dgm:pt modelId="{69315447-6E02-42C0-9452-98499F447144}" type="pres">
      <dgm:prSet presAssocID="{D96FE06A-FF28-40E4-934B-81627279B1BE}" presName="parentLeftMargin" presStyleLbl="node1" presStyleIdx="1" presStyleCnt="3"/>
      <dgm:spPr/>
    </dgm:pt>
    <dgm:pt modelId="{EB1861E6-AF87-4DDC-8E7C-148D3B7ABA27}" type="pres">
      <dgm:prSet presAssocID="{D96FE06A-FF28-40E4-934B-81627279B1BE}" presName="parentText" presStyleLbl="node1" presStyleIdx="2" presStyleCnt="3" custScaleX="112964">
        <dgm:presLayoutVars>
          <dgm:chMax val="0"/>
          <dgm:bulletEnabled val="1"/>
        </dgm:presLayoutVars>
      </dgm:prSet>
      <dgm:spPr/>
    </dgm:pt>
    <dgm:pt modelId="{832559A6-2AE2-4535-B649-340DEF7EE9A9}" type="pres">
      <dgm:prSet presAssocID="{D96FE06A-FF28-40E4-934B-81627279B1BE}" presName="negativeSpace" presStyleCnt="0"/>
      <dgm:spPr/>
    </dgm:pt>
    <dgm:pt modelId="{25FB1402-A718-4F08-906F-ABB296AE603F}" type="pres">
      <dgm:prSet presAssocID="{D96FE06A-FF28-40E4-934B-81627279B1BE}" presName="childText" presStyleLbl="conFgAcc1" presStyleIdx="2" presStyleCnt="3">
        <dgm:presLayoutVars>
          <dgm:bulletEnabled val="1"/>
        </dgm:presLayoutVars>
      </dgm:prSet>
      <dgm:spPr/>
    </dgm:pt>
  </dgm:ptLst>
  <dgm:cxnLst>
    <dgm:cxn modelId="{FAED7805-7C7B-4D40-BDC6-339F1B9E79F3}" type="presOf" srcId="{00346077-233E-4B4F-89DD-A4217A14DA1B}" destId="{55A6C19F-5238-4937-9302-9FA62295771D}" srcOrd="0" destOrd="0" presId="urn:microsoft.com/office/officeart/2005/8/layout/list1"/>
    <dgm:cxn modelId="{F1812337-9E77-4C9D-9475-A82BDAC6BEEA}" srcId="{7094CDB4-1FEC-4468-87D2-42E12C8D0B2D}" destId="{852FDFD1-1B92-4A57-906B-67335695B11A}" srcOrd="0" destOrd="0" parTransId="{FC69F42B-89F0-4DF3-9FE4-582128866E1C}" sibTransId="{EFA1BCB4-7FEE-44E7-A785-6688CDD7852E}"/>
    <dgm:cxn modelId="{F1E24838-1736-4E91-83D6-20CC3C40B68F}" type="presOf" srcId="{852FDFD1-1B92-4A57-906B-67335695B11A}" destId="{D70C26E9-FFB9-4916-98B7-23E39BFB5059}" srcOrd="1" destOrd="0" presId="urn:microsoft.com/office/officeart/2005/8/layout/list1"/>
    <dgm:cxn modelId="{C42AD2A7-8A7A-442C-A39E-27AEAA2E5E00}" type="presOf" srcId="{D96FE06A-FF28-40E4-934B-81627279B1BE}" destId="{69315447-6E02-42C0-9452-98499F447144}" srcOrd="0" destOrd="0" presId="urn:microsoft.com/office/officeart/2005/8/layout/list1"/>
    <dgm:cxn modelId="{206138B7-927D-48F0-AFDF-D973C56DCF95}" srcId="{7094CDB4-1FEC-4468-87D2-42E12C8D0B2D}" destId="{D96FE06A-FF28-40E4-934B-81627279B1BE}" srcOrd="2" destOrd="0" parTransId="{0F0624B0-133B-4622-A9DE-BD7C91E42518}" sibTransId="{993D025B-4DB4-4740-A8E3-F677F219E0C5}"/>
    <dgm:cxn modelId="{C7350DCF-E07E-49F5-9599-9D87D2B05B6C}" type="presOf" srcId="{7094CDB4-1FEC-4468-87D2-42E12C8D0B2D}" destId="{B8AC75DE-6920-4E27-BC09-F073313EC5AA}" srcOrd="0" destOrd="0" presId="urn:microsoft.com/office/officeart/2005/8/layout/list1"/>
    <dgm:cxn modelId="{E2E4F8D0-080B-450D-938C-9FF4AAD0414E}" type="presOf" srcId="{852FDFD1-1B92-4A57-906B-67335695B11A}" destId="{944F38E8-2429-479E-9104-9784393E9F6E}" srcOrd="0" destOrd="0" presId="urn:microsoft.com/office/officeart/2005/8/layout/list1"/>
    <dgm:cxn modelId="{BC0D09DD-AA26-4E7F-8843-73CE7D6A46D5}" type="presOf" srcId="{D96FE06A-FF28-40E4-934B-81627279B1BE}" destId="{EB1861E6-AF87-4DDC-8E7C-148D3B7ABA27}" srcOrd="1" destOrd="0" presId="urn:microsoft.com/office/officeart/2005/8/layout/list1"/>
    <dgm:cxn modelId="{DB3B9FEC-3E28-4875-8419-852BAC380730}" type="presOf" srcId="{00346077-233E-4B4F-89DD-A4217A14DA1B}" destId="{B6136AD9-3269-468C-B1AB-CC1961B79863}" srcOrd="1" destOrd="0" presId="urn:microsoft.com/office/officeart/2005/8/layout/list1"/>
    <dgm:cxn modelId="{A83D50F8-F424-4726-A23C-E44BBF02542C}" srcId="{7094CDB4-1FEC-4468-87D2-42E12C8D0B2D}" destId="{00346077-233E-4B4F-89DD-A4217A14DA1B}" srcOrd="1" destOrd="0" parTransId="{196172BD-294E-49F9-8D4D-0B2D33C94E05}" sibTransId="{B160CA7F-EFC4-430A-A6CB-38DA5BA1684F}"/>
    <dgm:cxn modelId="{32D7B307-E951-496D-94BE-4452656A6560}" type="presParOf" srcId="{B8AC75DE-6920-4E27-BC09-F073313EC5AA}" destId="{1BC4BC6A-FE85-4715-8B51-5E5E68BD6025}" srcOrd="0" destOrd="0" presId="urn:microsoft.com/office/officeart/2005/8/layout/list1"/>
    <dgm:cxn modelId="{95A45E9C-8E1D-4C79-956C-C8D74642C2A4}" type="presParOf" srcId="{1BC4BC6A-FE85-4715-8B51-5E5E68BD6025}" destId="{944F38E8-2429-479E-9104-9784393E9F6E}" srcOrd="0" destOrd="0" presId="urn:microsoft.com/office/officeart/2005/8/layout/list1"/>
    <dgm:cxn modelId="{7779C65F-11BD-4AE7-B378-51AD3BE4D2C4}" type="presParOf" srcId="{1BC4BC6A-FE85-4715-8B51-5E5E68BD6025}" destId="{D70C26E9-FFB9-4916-98B7-23E39BFB5059}" srcOrd="1" destOrd="0" presId="urn:microsoft.com/office/officeart/2005/8/layout/list1"/>
    <dgm:cxn modelId="{8707A170-228E-4B06-8E2A-736042D6DEED}" type="presParOf" srcId="{B8AC75DE-6920-4E27-BC09-F073313EC5AA}" destId="{F460F57F-61E9-466F-B6B7-6B434B6E2827}" srcOrd="1" destOrd="0" presId="urn:microsoft.com/office/officeart/2005/8/layout/list1"/>
    <dgm:cxn modelId="{934F1F43-EB25-4172-AA79-201AC624F368}" type="presParOf" srcId="{B8AC75DE-6920-4E27-BC09-F073313EC5AA}" destId="{86F49FD5-10BA-483D-A6C0-6E463059A9B2}" srcOrd="2" destOrd="0" presId="urn:microsoft.com/office/officeart/2005/8/layout/list1"/>
    <dgm:cxn modelId="{037E6FBF-1B0D-4850-840E-67A7D79F8F81}" type="presParOf" srcId="{B8AC75DE-6920-4E27-BC09-F073313EC5AA}" destId="{CD705B8F-300E-4D30-985C-5B28E5491E96}" srcOrd="3" destOrd="0" presId="urn:microsoft.com/office/officeart/2005/8/layout/list1"/>
    <dgm:cxn modelId="{194E5F09-2DF1-413C-AFAD-392BBAFB074F}" type="presParOf" srcId="{B8AC75DE-6920-4E27-BC09-F073313EC5AA}" destId="{A110EC41-A0F0-407F-AFB8-D8934CD4F3A4}" srcOrd="4" destOrd="0" presId="urn:microsoft.com/office/officeart/2005/8/layout/list1"/>
    <dgm:cxn modelId="{8152390E-CBF9-4270-823D-027D9C48FAB5}" type="presParOf" srcId="{A110EC41-A0F0-407F-AFB8-D8934CD4F3A4}" destId="{55A6C19F-5238-4937-9302-9FA62295771D}" srcOrd="0" destOrd="0" presId="urn:microsoft.com/office/officeart/2005/8/layout/list1"/>
    <dgm:cxn modelId="{E761D148-D90E-418F-A703-20CB28C88A00}" type="presParOf" srcId="{A110EC41-A0F0-407F-AFB8-D8934CD4F3A4}" destId="{B6136AD9-3269-468C-B1AB-CC1961B79863}" srcOrd="1" destOrd="0" presId="urn:microsoft.com/office/officeart/2005/8/layout/list1"/>
    <dgm:cxn modelId="{205DE363-293E-48A8-8D22-AF69C3EF7A44}" type="presParOf" srcId="{B8AC75DE-6920-4E27-BC09-F073313EC5AA}" destId="{E3F15A0C-5334-4C55-8056-2C2A159F0404}" srcOrd="5" destOrd="0" presId="urn:microsoft.com/office/officeart/2005/8/layout/list1"/>
    <dgm:cxn modelId="{00B6B60B-630E-4011-9BE6-3F67C5D4AAD6}" type="presParOf" srcId="{B8AC75DE-6920-4E27-BC09-F073313EC5AA}" destId="{0FE327B7-09ED-44EE-AC74-B4116F85B253}" srcOrd="6" destOrd="0" presId="urn:microsoft.com/office/officeart/2005/8/layout/list1"/>
    <dgm:cxn modelId="{B57D6E3E-F1D9-4EC3-A3B6-C6584C2D0986}" type="presParOf" srcId="{B8AC75DE-6920-4E27-BC09-F073313EC5AA}" destId="{F4F5A62D-C3DE-4A50-88FC-AE57CAD16649}" srcOrd="7" destOrd="0" presId="urn:microsoft.com/office/officeart/2005/8/layout/list1"/>
    <dgm:cxn modelId="{97C0B937-A7D2-4836-8BEA-CC1435F2B585}" type="presParOf" srcId="{B8AC75DE-6920-4E27-BC09-F073313EC5AA}" destId="{2C6A2E0A-F99E-43BA-AA0B-03383DDA82D8}" srcOrd="8" destOrd="0" presId="urn:microsoft.com/office/officeart/2005/8/layout/list1"/>
    <dgm:cxn modelId="{E614554B-E86A-464D-8B04-5114C09C3BDB}" type="presParOf" srcId="{2C6A2E0A-F99E-43BA-AA0B-03383DDA82D8}" destId="{69315447-6E02-42C0-9452-98499F447144}" srcOrd="0" destOrd="0" presId="urn:microsoft.com/office/officeart/2005/8/layout/list1"/>
    <dgm:cxn modelId="{0962EB95-7D2C-4A65-8A4B-0A07D20C96B5}" type="presParOf" srcId="{2C6A2E0A-F99E-43BA-AA0B-03383DDA82D8}" destId="{EB1861E6-AF87-4DDC-8E7C-148D3B7ABA27}" srcOrd="1" destOrd="0" presId="urn:microsoft.com/office/officeart/2005/8/layout/list1"/>
    <dgm:cxn modelId="{7BCC838A-D8B6-4D96-B752-956837CD75E2}" type="presParOf" srcId="{B8AC75DE-6920-4E27-BC09-F073313EC5AA}" destId="{832559A6-2AE2-4535-B649-340DEF7EE9A9}" srcOrd="9" destOrd="0" presId="urn:microsoft.com/office/officeart/2005/8/layout/list1"/>
    <dgm:cxn modelId="{1DACA754-D988-4FA5-8E22-DBB7E0E2E53A}" type="presParOf" srcId="{B8AC75DE-6920-4E27-BC09-F073313EC5AA}" destId="{25FB1402-A718-4F08-906F-ABB296AE603F}"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7DDB51-430B-4DDD-A40E-3332A505B010}"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012E48D0-DAC4-4111-AAD8-529DA455F41E}">
      <dgm:prSet custT="1"/>
      <dgm:spPr/>
      <dgm:t>
        <a:bodyPr/>
        <a:lstStyle/>
        <a:p>
          <a:r>
            <a:rPr lang="zh-TW" sz="1400" dirty="0">
              <a:latin typeface="KaiTi" panose="02010609060101010101" pitchFamily="49" charset="-122"/>
              <a:ea typeface="KaiTi" panose="02010609060101010101" pitchFamily="49" charset="-122"/>
            </a:rPr>
            <a:t>促進優質產品的貿易，使消費者受益。</a:t>
          </a:r>
          <a:endParaRPr lang="en-US" sz="1400" dirty="0">
            <a:latin typeface="KaiTi" panose="02010609060101010101" pitchFamily="49" charset="-122"/>
            <a:ea typeface="KaiTi" panose="02010609060101010101" pitchFamily="49" charset="-122"/>
          </a:endParaRPr>
        </a:p>
      </dgm:t>
    </dgm:pt>
    <dgm:pt modelId="{CBB71C38-8970-421D-A66F-63C8FB798D47}" type="parTrans" cxnId="{FDBE1646-8100-4B5F-A24D-40F34EC24266}">
      <dgm:prSet/>
      <dgm:spPr/>
      <dgm:t>
        <a:bodyPr/>
        <a:lstStyle/>
        <a:p>
          <a:endParaRPr lang="en-US"/>
        </a:p>
      </dgm:t>
    </dgm:pt>
    <dgm:pt modelId="{5A2BD004-AE27-447E-951D-C760B9ED6288}" type="sibTrans" cxnId="{FDBE1646-8100-4B5F-A24D-40F34EC24266}">
      <dgm:prSet/>
      <dgm:spPr/>
      <dgm:t>
        <a:bodyPr/>
        <a:lstStyle/>
        <a:p>
          <a:endParaRPr lang="en-US"/>
        </a:p>
      </dgm:t>
    </dgm:pt>
    <dgm:pt modelId="{21C6C788-5451-4BCC-ACB8-93D5F36A342F}">
      <dgm:prSet custT="1"/>
      <dgm:spPr/>
      <dgm:t>
        <a:bodyPr/>
        <a:lstStyle/>
        <a:p>
          <a:r>
            <a:rPr lang="zh-CN" sz="1400" dirty="0">
              <a:latin typeface="KaiTi" panose="02010609060101010101" pitchFamily="49" charset="-122"/>
              <a:ea typeface="KaiTi" panose="02010609060101010101" pitchFamily="49" charset="-122"/>
            </a:rPr>
            <a:t>在</a:t>
          </a:r>
          <a:r>
            <a:rPr lang="zh-TW" sz="1400" dirty="0">
              <a:latin typeface="KaiTi" panose="02010609060101010101" pitchFamily="49" charset="-122"/>
              <a:ea typeface="KaiTi" panose="02010609060101010101" pitchFamily="49" charset="-122"/>
            </a:rPr>
            <a:t>東協保健品法規技術統</a:t>
          </a:r>
          <a:r>
            <a:rPr lang="zh-CN" sz="1400" dirty="0">
              <a:latin typeface="KaiTi" panose="02010609060101010101" pitchFamily="49" charset="-122"/>
              <a:ea typeface="KaiTi" panose="02010609060101010101" pitchFamily="49" charset="-122"/>
            </a:rPr>
            <a:t>一</a:t>
          </a:r>
          <a:r>
            <a:rPr lang="zh-TW" sz="1400" dirty="0">
              <a:latin typeface="KaiTi" panose="02010609060101010101" pitchFamily="49" charset="-122"/>
              <a:ea typeface="KaiTi" panose="02010609060101010101" pitchFamily="49" charset="-122"/>
            </a:rPr>
            <a:t>規範</a:t>
          </a:r>
          <a:r>
            <a:rPr lang="zh-CN" sz="1400" dirty="0">
              <a:latin typeface="KaiTi" panose="02010609060101010101" pitchFamily="49" charset="-122"/>
              <a:ea typeface="KaiTi" panose="02010609060101010101" pitchFamily="49" charset="-122"/>
            </a:rPr>
            <a:t>的会议進程中，</a:t>
          </a:r>
          <a:r>
            <a:rPr lang="zh-TW" sz="1400" dirty="0">
              <a:latin typeface="KaiTi" panose="02010609060101010101" pitchFamily="49" charset="-122"/>
              <a:ea typeface="KaiTi" panose="02010609060101010101" pitchFamily="49" charset="-122"/>
            </a:rPr>
            <a:t>代表產業</a:t>
          </a:r>
          <a:r>
            <a:rPr lang="zh-CN" sz="1400" dirty="0">
              <a:latin typeface="KaiTi" panose="02010609060101010101" pitchFamily="49" charset="-122"/>
              <a:ea typeface="KaiTi" panose="02010609060101010101" pitchFamily="49" charset="-122"/>
            </a:rPr>
            <a:t>進行</a:t>
          </a:r>
          <a:r>
            <a:rPr lang="zh-TW" sz="1400" dirty="0">
              <a:latin typeface="KaiTi" panose="02010609060101010101" pitchFamily="49" charset="-122"/>
              <a:ea typeface="KaiTi" panose="02010609060101010101" pitchFamily="49" charset="-122"/>
            </a:rPr>
            <a:t>協調</a:t>
          </a:r>
          <a:r>
            <a:rPr lang="zh-CN" sz="1400" dirty="0">
              <a:latin typeface="KaiTi" panose="02010609060101010101" pitchFamily="49" charset="-122"/>
              <a:ea typeface="KaiTi" panose="02010609060101010101" pitchFamily="49" charset="-122"/>
            </a:rPr>
            <a:t>。</a:t>
          </a:r>
          <a:endParaRPr lang="en-US" sz="1400" dirty="0">
            <a:latin typeface="KaiTi" panose="02010609060101010101" pitchFamily="49" charset="-122"/>
            <a:ea typeface="KaiTi" panose="02010609060101010101" pitchFamily="49" charset="-122"/>
          </a:endParaRPr>
        </a:p>
      </dgm:t>
    </dgm:pt>
    <dgm:pt modelId="{7E5F8778-AC11-40BE-8412-8DE5F59F3A25}" type="parTrans" cxnId="{F0C6F61D-82B6-45E5-97F3-86DF1DC86671}">
      <dgm:prSet/>
      <dgm:spPr/>
      <dgm:t>
        <a:bodyPr/>
        <a:lstStyle/>
        <a:p>
          <a:endParaRPr lang="en-US"/>
        </a:p>
      </dgm:t>
    </dgm:pt>
    <dgm:pt modelId="{2EEE6F6C-BECC-4686-AED0-B864A191D52F}" type="sibTrans" cxnId="{F0C6F61D-82B6-45E5-97F3-86DF1DC86671}">
      <dgm:prSet/>
      <dgm:spPr/>
      <dgm:t>
        <a:bodyPr/>
        <a:lstStyle/>
        <a:p>
          <a:endParaRPr lang="en-US"/>
        </a:p>
      </dgm:t>
    </dgm:pt>
    <dgm:pt modelId="{198EF59A-B9B1-4ED4-B967-7C6F8953C6E9}">
      <dgm:prSet custT="1"/>
      <dgm:spPr/>
      <dgm:t>
        <a:bodyPr/>
        <a:lstStyle/>
        <a:p>
          <a:r>
            <a:rPr lang="zh-CN" sz="1400" dirty="0">
              <a:latin typeface="KaiTi" panose="02010609060101010101" pitchFamily="49" charset="-122"/>
              <a:ea typeface="KaiTi" panose="02010609060101010101" pitchFamily="49" charset="-122"/>
            </a:rPr>
            <a:t>在</a:t>
          </a:r>
          <a:r>
            <a:rPr lang="zh-TW" sz="1400" dirty="0">
              <a:latin typeface="KaiTi" panose="02010609060101010101" pitchFamily="49" charset="-122"/>
              <a:ea typeface="KaiTi" panose="02010609060101010101" pitchFamily="49" charset="-122"/>
            </a:rPr>
            <a:t>統</a:t>
          </a:r>
          <a:r>
            <a:rPr lang="zh-CN" sz="1400" dirty="0">
              <a:latin typeface="KaiTi" panose="02010609060101010101" pitchFamily="49" charset="-122"/>
              <a:ea typeface="KaiTi" panose="02010609060101010101" pitchFamily="49" charset="-122"/>
            </a:rPr>
            <a:t>一</a:t>
          </a:r>
          <a:r>
            <a:rPr lang="zh-TW" sz="1400" dirty="0">
              <a:latin typeface="KaiTi" panose="02010609060101010101" pitchFamily="49" charset="-122"/>
              <a:ea typeface="KaiTi" panose="02010609060101010101" pitchFamily="49" charset="-122"/>
            </a:rPr>
            <a:t>規範</a:t>
          </a:r>
          <a:r>
            <a:rPr lang="zh-CN" sz="1400" dirty="0">
              <a:latin typeface="KaiTi" panose="02010609060101010101" pitchFamily="49" charset="-122"/>
              <a:ea typeface="KaiTi" panose="02010609060101010101" pitchFamily="49" charset="-122"/>
            </a:rPr>
            <a:t>的</a:t>
          </a:r>
          <a:r>
            <a:rPr lang="zh-TW" sz="1400" dirty="0">
              <a:latin typeface="KaiTi" panose="02010609060101010101" pitchFamily="49" charset="-122"/>
              <a:ea typeface="KaiTi" panose="02010609060101010101" pitchFamily="49" charset="-122"/>
            </a:rPr>
            <a:t>協調過程中提供</a:t>
          </a:r>
          <a:r>
            <a:rPr lang="zh-CN" sz="1400" dirty="0">
              <a:latin typeface="KaiTi" panose="02010609060101010101" pitchFamily="49" charset="-122"/>
              <a:ea typeface="KaiTi" panose="02010609060101010101" pitchFamily="49" charset="-122"/>
            </a:rPr>
            <a:t>法</a:t>
          </a:r>
          <a:r>
            <a:rPr lang="zh-TW" sz="1400" dirty="0">
              <a:latin typeface="KaiTi" panose="02010609060101010101" pitchFamily="49" charset="-122"/>
              <a:ea typeface="KaiTi" panose="02010609060101010101" pitchFamily="49" charset="-122"/>
            </a:rPr>
            <a:t>規、科學、技術</a:t>
          </a:r>
          <a:r>
            <a:rPr lang="zh-CN" sz="1400" dirty="0">
              <a:latin typeface="KaiTi" panose="02010609060101010101" pitchFamily="49" charset="-122"/>
              <a:ea typeface="KaiTi" panose="02010609060101010101" pitchFamily="49" charset="-122"/>
            </a:rPr>
            <a:t>及</a:t>
          </a:r>
          <a:r>
            <a:rPr lang="zh-TW" sz="1400" dirty="0">
              <a:latin typeface="KaiTi" panose="02010609060101010101" pitchFamily="49" charset="-122"/>
              <a:ea typeface="KaiTi" panose="02010609060101010101" pitchFamily="49" charset="-122"/>
            </a:rPr>
            <a:t>市</a:t>
          </a:r>
          <a:r>
            <a:rPr lang="zh-CN" sz="1400" dirty="0">
              <a:latin typeface="KaiTi" panose="02010609060101010101" pitchFamily="49" charset="-122"/>
              <a:ea typeface="KaiTi" panose="02010609060101010101" pitchFamily="49" charset="-122"/>
            </a:rPr>
            <a:t>调</a:t>
          </a:r>
          <a:r>
            <a:rPr lang="zh-TW" sz="1400" dirty="0">
              <a:latin typeface="KaiTi" panose="02010609060101010101" pitchFamily="49" charset="-122"/>
              <a:ea typeface="KaiTi" panose="02010609060101010101" pitchFamily="49" charset="-122"/>
            </a:rPr>
            <a:t>數據。</a:t>
          </a:r>
          <a:endParaRPr lang="en-US" sz="1400" dirty="0">
            <a:latin typeface="KaiTi" panose="02010609060101010101" pitchFamily="49" charset="-122"/>
            <a:ea typeface="KaiTi" panose="02010609060101010101" pitchFamily="49" charset="-122"/>
          </a:endParaRPr>
        </a:p>
      </dgm:t>
    </dgm:pt>
    <dgm:pt modelId="{0B50A99E-9D4D-4DF3-B1D4-95F1E958D7B6}" type="parTrans" cxnId="{20305EE1-4827-406B-AE60-04F697CAAB8B}">
      <dgm:prSet/>
      <dgm:spPr/>
      <dgm:t>
        <a:bodyPr/>
        <a:lstStyle/>
        <a:p>
          <a:endParaRPr lang="en-US"/>
        </a:p>
      </dgm:t>
    </dgm:pt>
    <dgm:pt modelId="{AD7BB98B-659E-493F-BB92-0A4D35E268B8}" type="sibTrans" cxnId="{20305EE1-4827-406B-AE60-04F697CAAB8B}">
      <dgm:prSet/>
      <dgm:spPr/>
      <dgm:t>
        <a:bodyPr/>
        <a:lstStyle/>
        <a:p>
          <a:endParaRPr lang="en-US"/>
        </a:p>
      </dgm:t>
    </dgm:pt>
    <dgm:pt modelId="{0B93FBC0-C79A-45A1-9FED-4CE92323EE09}">
      <dgm:prSet custT="1"/>
      <dgm:spPr/>
      <dgm:t>
        <a:bodyPr/>
        <a:lstStyle/>
        <a:p>
          <a:r>
            <a:rPr lang="zh-CN" sz="1400" dirty="0">
              <a:latin typeface="KaiTi" panose="02010609060101010101" pitchFamily="49" charset="-122"/>
              <a:ea typeface="KaiTi" panose="02010609060101010101" pitchFamily="49" charset="-122"/>
            </a:rPr>
            <a:t>協助成立</a:t>
          </a:r>
          <a:r>
            <a:rPr lang="zh-TW" sz="1400" dirty="0">
              <a:latin typeface="KaiTi" panose="02010609060101010101" pitchFamily="49" charset="-122"/>
              <a:ea typeface="KaiTi" panose="02010609060101010101" pitchFamily="49" charset="-122"/>
            </a:rPr>
            <a:t>和強</a:t>
          </a:r>
          <a:r>
            <a:rPr lang="zh-CN" sz="1400" dirty="0">
              <a:latin typeface="KaiTi" panose="02010609060101010101" pitchFamily="49" charset="-122"/>
              <a:ea typeface="KaiTi" panose="02010609060101010101" pitchFamily="49" charset="-122"/>
            </a:rPr>
            <a:t>化東協各</a:t>
          </a:r>
          <a:r>
            <a:rPr lang="zh-TW" sz="1400" dirty="0">
              <a:latin typeface="KaiTi" panose="02010609060101010101" pitchFamily="49" charset="-122"/>
              <a:ea typeface="KaiTi" panose="02010609060101010101" pitchFamily="49" charset="-122"/>
            </a:rPr>
            <a:t>國保健品協會。</a:t>
          </a:r>
          <a:endParaRPr lang="en-US" sz="1400" dirty="0">
            <a:latin typeface="KaiTi" panose="02010609060101010101" pitchFamily="49" charset="-122"/>
            <a:ea typeface="KaiTi" panose="02010609060101010101" pitchFamily="49" charset="-122"/>
          </a:endParaRPr>
        </a:p>
      </dgm:t>
    </dgm:pt>
    <dgm:pt modelId="{A37A413D-959B-40EE-986E-FF63DB3841B3}" type="parTrans" cxnId="{34477614-A84F-4062-81A0-7DC5FA226DB0}">
      <dgm:prSet/>
      <dgm:spPr/>
      <dgm:t>
        <a:bodyPr/>
        <a:lstStyle/>
        <a:p>
          <a:endParaRPr lang="en-US"/>
        </a:p>
      </dgm:t>
    </dgm:pt>
    <dgm:pt modelId="{A276218D-2059-4D27-95F8-33A8F1E3C77C}" type="sibTrans" cxnId="{34477614-A84F-4062-81A0-7DC5FA226DB0}">
      <dgm:prSet/>
      <dgm:spPr/>
      <dgm:t>
        <a:bodyPr/>
        <a:lstStyle/>
        <a:p>
          <a:endParaRPr lang="en-US"/>
        </a:p>
      </dgm:t>
    </dgm:pt>
    <dgm:pt modelId="{446B1B9F-C3DC-428D-800C-ECD79906E820}">
      <dgm:prSet custT="1"/>
      <dgm:spPr/>
      <dgm:t>
        <a:bodyPr/>
        <a:lstStyle/>
        <a:p>
          <a:r>
            <a:rPr lang="zh-TW" sz="1400" dirty="0">
              <a:latin typeface="KaiTi" panose="02010609060101010101" pitchFamily="49" charset="-122"/>
              <a:ea typeface="KaiTi" panose="02010609060101010101" pitchFamily="49" charset="-122"/>
            </a:rPr>
            <a:t>組織區域性活動</a:t>
          </a:r>
          <a:r>
            <a:rPr lang="zh-CN" sz="1400" dirty="0">
              <a:latin typeface="KaiTi" panose="02010609060101010101" pitchFamily="49" charset="-122"/>
              <a:ea typeface="KaiTi" panose="02010609060101010101" pitchFamily="49" charset="-122"/>
            </a:rPr>
            <a:t>。</a:t>
          </a:r>
          <a:endParaRPr lang="en-US" sz="1400" dirty="0">
            <a:latin typeface="KaiTi" panose="02010609060101010101" pitchFamily="49" charset="-122"/>
            <a:ea typeface="KaiTi" panose="02010609060101010101" pitchFamily="49" charset="-122"/>
          </a:endParaRPr>
        </a:p>
      </dgm:t>
    </dgm:pt>
    <dgm:pt modelId="{6E680488-ECCA-4224-B03E-E3EFC5C43A14}" type="parTrans" cxnId="{69E64BF1-0BC0-40D7-B238-04872DA140F3}">
      <dgm:prSet/>
      <dgm:spPr/>
      <dgm:t>
        <a:bodyPr/>
        <a:lstStyle/>
        <a:p>
          <a:endParaRPr lang="en-US"/>
        </a:p>
      </dgm:t>
    </dgm:pt>
    <dgm:pt modelId="{58C845D7-7323-4565-8EA7-DDF1C99D5240}" type="sibTrans" cxnId="{69E64BF1-0BC0-40D7-B238-04872DA140F3}">
      <dgm:prSet/>
      <dgm:spPr/>
      <dgm:t>
        <a:bodyPr/>
        <a:lstStyle/>
        <a:p>
          <a:endParaRPr lang="en-US"/>
        </a:p>
      </dgm:t>
    </dgm:pt>
    <dgm:pt modelId="{49C2816A-91A3-4800-83C2-16A2DD8C3523}">
      <dgm:prSet custT="1"/>
      <dgm:spPr/>
      <dgm:t>
        <a:bodyPr/>
        <a:lstStyle/>
        <a:p>
          <a:r>
            <a:rPr lang="zh-TW" sz="1400" dirty="0">
              <a:latin typeface="KaiTi" panose="02010609060101010101" pitchFamily="49" charset="-122"/>
              <a:ea typeface="KaiTi" panose="02010609060101010101" pitchFamily="49" charset="-122"/>
            </a:rPr>
            <a:t>協助強化</a:t>
          </a:r>
          <a:r>
            <a:rPr lang="zh-CN" sz="1400" dirty="0">
              <a:latin typeface="KaiTi" panose="02010609060101010101" pitchFamily="49" charset="-122"/>
              <a:ea typeface="KaiTi" panose="02010609060101010101" pitchFamily="49" charset="-122"/>
            </a:rPr>
            <a:t>其他</a:t>
          </a:r>
          <a:r>
            <a:rPr lang="zh-TW" sz="1400" dirty="0">
              <a:latin typeface="KaiTi" panose="02010609060101010101" pitchFamily="49" charset="-122"/>
              <a:ea typeface="KaiTi" panose="02010609060101010101" pitchFamily="49" charset="-122"/>
            </a:rPr>
            <a:t>區</a:t>
          </a:r>
          <a:r>
            <a:rPr lang="zh-CN" sz="1400" dirty="0">
              <a:latin typeface="KaiTi" panose="02010609060101010101" pitchFamily="49" charset="-122"/>
              <a:ea typeface="KaiTi" panose="02010609060101010101" pitchFamily="49" charset="-122"/>
            </a:rPr>
            <a:t>域</a:t>
          </a:r>
          <a:r>
            <a:rPr lang="zh-TW" sz="1400" dirty="0">
              <a:latin typeface="KaiTi" panose="02010609060101010101" pitchFamily="49" charset="-122"/>
              <a:ea typeface="KaiTi" panose="02010609060101010101" pitchFamily="49" charset="-122"/>
            </a:rPr>
            <a:t>對東協</a:t>
          </a:r>
          <a:r>
            <a:rPr lang="zh-CN" sz="1400" dirty="0">
              <a:latin typeface="KaiTi" panose="02010609060101010101" pitchFamily="49" charset="-122"/>
              <a:ea typeface="KaiTi" panose="02010609060101010101" pitchFamily="49" charset="-122"/>
            </a:rPr>
            <a:t>保健</a:t>
          </a:r>
          <a:r>
            <a:rPr lang="zh-TW" sz="1400" dirty="0">
              <a:latin typeface="KaiTi" panose="02010609060101010101" pitchFamily="49" charset="-122"/>
              <a:ea typeface="KaiTi" panose="02010609060101010101" pitchFamily="49" charset="-122"/>
            </a:rPr>
            <a:t>產業的認識。</a:t>
          </a:r>
          <a:endParaRPr lang="en-US" sz="1400" dirty="0">
            <a:latin typeface="KaiTi" panose="02010609060101010101" pitchFamily="49" charset="-122"/>
            <a:ea typeface="KaiTi" panose="02010609060101010101" pitchFamily="49" charset="-122"/>
          </a:endParaRPr>
        </a:p>
      </dgm:t>
    </dgm:pt>
    <dgm:pt modelId="{96A491F1-4D3F-4A7A-9969-104B55EF3415}" type="parTrans" cxnId="{C9112810-F932-47B1-BEF2-C1FBB0B53C61}">
      <dgm:prSet/>
      <dgm:spPr/>
      <dgm:t>
        <a:bodyPr/>
        <a:lstStyle/>
        <a:p>
          <a:endParaRPr lang="en-US"/>
        </a:p>
      </dgm:t>
    </dgm:pt>
    <dgm:pt modelId="{D11B598B-78EA-4408-BBF0-9465C6196F0A}" type="sibTrans" cxnId="{C9112810-F932-47B1-BEF2-C1FBB0B53C61}">
      <dgm:prSet/>
      <dgm:spPr/>
      <dgm:t>
        <a:bodyPr/>
        <a:lstStyle/>
        <a:p>
          <a:endParaRPr lang="en-US"/>
        </a:p>
      </dgm:t>
    </dgm:pt>
    <dgm:pt modelId="{2F691237-7F2A-4D48-B3E5-AE970F95586C}" type="pres">
      <dgm:prSet presAssocID="{337DDB51-430B-4DDD-A40E-3332A505B010}" presName="hierChild1" presStyleCnt="0">
        <dgm:presLayoutVars>
          <dgm:chPref val="1"/>
          <dgm:dir/>
          <dgm:animOne val="branch"/>
          <dgm:animLvl val="lvl"/>
          <dgm:resizeHandles/>
        </dgm:presLayoutVars>
      </dgm:prSet>
      <dgm:spPr/>
    </dgm:pt>
    <dgm:pt modelId="{A867A2E7-344C-44D4-9ED7-9032F3BC1498}" type="pres">
      <dgm:prSet presAssocID="{012E48D0-DAC4-4111-AAD8-529DA455F41E}" presName="hierRoot1" presStyleCnt="0"/>
      <dgm:spPr/>
    </dgm:pt>
    <dgm:pt modelId="{E6046E1C-9BF4-4333-A580-4204F07DAC2B}" type="pres">
      <dgm:prSet presAssocID="{012E48D0-DAC4-4111-AAD8-529DA455F41E}" presName="composite" presStyleCnt="0"/>
      <dgm:spPr/>
    </dgm:pt>
    <dgm:pt modelId="{EEC052B2-9755-4309-AB67-3C728C446A83}" type="pres">
      <dgm:prSet presAssocID="{012E48D0-DAC4-4111-AAD8-529DA455F41E}" presName="background" presStyleLbl="node0" presStyleIdx="0" presStyleCnt="6"/>
      <dgm:spPr/>
    </dgm:pt>
    <dgm:pt modelId="{04BEB793-67B1-44A5-B23E-5E6B320A3A88}" type="pres">
      <dgm:prSet presAssocID="{012E48D0-DAC4-4111-AAD8-529DA455F41E}" presName="text" presStyleLbl="fgAcc0" presStyleIdx="0" presStyleCnt="6">
        <dgm:presLayoutVars>
          <dgm:chPref val="3"/>
        </dgm:presLayoutVars>
      </dgm:prSet>
      <dgm:spPr/>
    </dgm:pt>
    <dgm:pt modelId="{EBDBEE0D-9998-45CF-A823-0A6D056B718E}" type="pres">
      <dgm:prSet presAssocID="{012E48D0-DAC4-4111-AAD8-529DA455F41E}" presName="hierChild2" presStyleCnt="0"/>
      <dgm:spPr/>
    </dgm:pt>
    <dgm:pt modelId="{E474AD8A-05BE-4D0F-8CEE-23B1E2993341}" type="pres">
      <dgm:prSet presAssocID="{21C6C788-5451-4BCC-ACB8-93D5F36A342F}" presName="hierRoot1" presStyleCnt="0"/>
      <dgm:spPr/>
    </dgm:pt>
    <dgm:pt modelId="{4F4F026F-1581-4CDF-98F5-8145AF14B12A}" type="pres">
      <dgm:prSet presAssocID="{21C6C788-5451-4BCC-ACB8-93D5F36A342F}" presName="composite" presStyleCnt="0"/>
      <dgm:spPr/>
    </dgm:pt>
    <dgm:pt modelId="{20BE8B21-C714-47C8-9F1D-41DC0A81ACEB}" type="pres">
      <dgm:prSet presAssocID="{21C6C788-5451-4BCC-ACB8-93D5F36A342F}" presName="background" presStyleLbl="node0" presStyleIdx="1" presStyleCnt="6"/>
      <dgm:spPr/>
    </dgm:pt>
    <dgm:pt modelId="{E78DB97D-9829-46EC-A15A-EDB666049389}" type="pres">
      <dgm:prSet presAssocID="{21C6C788-5451-4BCC-ACB8-93D5F36A342F}" presName="text" presStyleLbl="fgAcc0" presStyleIdx="1" presStyleCnt="6">
        <dgm:presLayoutVars>
          <dgm:chPref val="3"/>
        </dgm:presLayoutVars>
      </dgm:prSet>
      <dgm:spPr/>
    </dgm:pt>
    <dgm:pt modelId="{4E378121-9C6B-4C95-9BA3-188A3F84E58F}" type="pres">
      <dgm:prSet presAssocID="{21C6C788-5451-4BCC-ACB8-93D5F36A342F}" presName="hierChild2" presStyleCnt="0"/>
      <dgm:spPr/>
    </dgm:pt>
    <dgm:pt modelId="{862FCA90-4F19-478F-9117-5AD0310CEFFA}" type="pres">
      <dgm:prSet presAssocID="{198EF59A-B9B1-4ED4-B967-7C6F8953C6E9}" presName="hierRoot1" presStyleCnt="0"/>
      <dgm:spPr/>
    </dgm:pt>
    <dgm:pt modelId="{99D8AB7B-3387-4F5E-AAAA-D04CBE17F148}" type="pres">
      <dgm:prSet presAssocID="{198EF59A-B9B1-4ED4-B967-7C6F8953C6E9}" presName="composite" presStyleCnt="0"/>
      <dgm:spPr/>
    </dgm:pt>
    <dgm:pt modelId="{92C2C6CD-AF50-4BD1-96D1-BF370F913652}" type="pres">
      <dgm:prSet presAssocID="{198EF59A-B9B1-4ED4-B967-7C6F8953C6E9}" presName="background" presStyleLbl="node0" presStyleIdx="2" presStyleCnt="6"/>
      <dgm:spPr/>
    </dgm:pt>
    <dgm:pt modelId="{57E81333-4469-47BC-8D07-B1D8784E77B4}" type="pres">
      <dgm:prSet presAssocID="{198EF59A-B9B1-4ED4-B967-7C6F8953C6E9}" presName="text" presStyleLbl="fgAcc0" presStyleIdx="2" presStyleCnt="6">
        <dgm:presLayoutVars>
          <dgm:chPref val="3"/>
        </dgm:presLayoutVars>
      </dgm:prSet>
      <dgm:spPr/>
    </dgm:pt>
    <dgm:pt modelId="{587FB3B1-4216-4B8F-9EB6-1CF822C2B092}" type="pres">
      <dgm:prSet presAssocID="{198EF59A-B9B1-4ED4-B967-7C6F8953C6E9}" presName="hierChild2" presStyleCnt="0"/>
      <dgm:spPr/>
    </dgm:pt>
    <dgm:pt modelId="{81D76643-A4E3-4BFC-AABE-1FFCC1EEA97E}" type="pres">
      <dgm:prSet presAssocID="{0B93FBC0-C79A-45A1-9FED-4CE92323EE09}" presName="hierRoot1" presStyleCnt="0"/>
      <dgm:spPr/>
    </dgm:pt>
    <dgm:pt modelId="{FB7E5663-EC44-4FDE-A815-95C403B470CF}" type="pres">
      <dgm:prSet presAssocID="{0B93FBC0-C79A-45A1-9FED-4CE92323EE09}" presName="composite" presStyleCnt="0"/>
      <dgm:spPr/>
    </dgm:pt>
    <dgm:pt modelId="{CA3FCF62-F319-4613-9FF5-40A7917B623F}" type="pres">
      <dgm:prSet presAssocID="{0B93FBC0-C79A-45A1-9FED-4CE92323EE09}" presName="background" presStyleLbl="node0" presStyleIdx="3" presStyleCnt="6"/>
      <dgm:spPr/>
    </dgm:pt>
    <dgm:pt modelId="{3493C222-A40D-42E9-A3C2-3435C998FEE0}" type="pres">
      <dgm:prSet presAssocID="{0B93FBC0-C79A-45A1-9FED-4CE92323EE09}" presName="text" presStyleLbl="fgAcc0" presStyleIdx="3" presStyleCnt="6">
        <dgm:presLayoutVars>
          <dgm:chPref val="3"/>
        </dgm:presLayoutVars>
      </dgm:prSet>
      <dgm:spPr/>
    </dgm:pt>
    <dgm:pt modelId="{441CB916-98FF-4BF4-BF6C-3F5502421CD4}" type="pres">
      <dgm:prSet presAssocID="{0B93FBC0-C79A-45A1-9FED-4CE92323EE09}" presName="hierChild2" presStyleCnt="0"/>
      <dgm:spPr/>
    </dgm:pt>
    <dgm:pt modelId="{EF8B5549-18B0-44B4-A3C2-50574E234A30}" type="pres">
      <dgm:prSet presAssocID="{446B1B9F-C3DC-428D-800C-ECD79906E820}" presName="hierRoot1" presStyleCnt="0"/>
      <dgm:spPr/>
    </dgm:pt>
    <dgm:pt modelId="{10121048-C5EA-45E0-B959-619806681C08}" type="pres">
      <dgm:prSet presAssocID="{446B1B9F-C3DC-428D-800C-ECD79906E820}" presName="composite" presStyleCnt="0"/>
      <dgm:spPr/>
    </dgm:pt>
    <dgm:pt modelId="{5A0A5CE8-1989-4933-BF23-9CD597693F11}" type="pres">
      <dgm:prSet presAssocID="{446B1B9F-C3DC-428D-800C-ECD79906E820}" presName="background" presStyleLbl="node0" presStyleIdx="4" presStyleCnt="6"/>
      <dgm:spPr/>
    </dgm:pt>
    <dgm:pt modelId="{EB0B5776-CEAA-48D3-80F0-4A9266BBD849}" type="pres">
      <dgm:prSet presAssocID="{446B1B9F-C3DC-428D-800C-ECD79906E820}" presName="text" presStyleLbl="fgAcc0" presStyleIdx="4" presStyleCnt="6">
        <dgm:presLayoutVars>
          <dgm:chPref val="3"/>
        </dgm:presLayoutVars>
      </dgm:prSet>
      <dgm:spPr/>
    </dgm:pt>
    <dgm:pt modelId="{6BA66CCE-F89E-4410-B134-0AD1FF1303B2}" type="pres">
      <dgm:prSet presAssocID="{446B1B9F-C3DC-428D-800C-ECD79906E820}" presName="hierChild2" presStyleCnt="0"/>
      <dgm:spPr/>
    </dgm:pt>
    <dgm:pt modelId="{7A5A1B47-1367-4381-8E38-22E206684A78}" type="pres">
      <dgm:prSet presAssocID="{49C2816A-91A3-4800-83C2-16A2DD8C3523}" presName="hierRoot1" presStyleCnt="0"/>
      <dgm:spPr/>
    </dgm:pt>
    <dgm:pt modelId="{58C7A043-7019-400D-9C13-A3628AEA3942}" type="pres">
      <dgm:prSet presAssocID="{49C2816A-91A3-4800-83C2-16A2DD8C3523}" presName="composite" presStyleCnt="0"/>
      <dgm:spPr/>
    </dgm:pt>
    <dgm:pt modelId="{9C6D142D-B589-41BB-909D-9C3A728F6844}" type="pres">
      <dgm:prSet presAssocID="{49C2816A-91A3-4800-83C2-16A2DD8C3523}" presName="background" presStyleLbl="node0" presStyleIdx="5" presStyleCnt="6"/>
      <dgm:spPr/>
    </dgm:pt>
    <dgm:pt modelId="{32E191C9-BEBE-4139-8166-B08938E1B756}" type="pres">
      <dgm:prSet presAssocID="{49C2816A-91A3-4800-83C2-16A2DD8C3523}" presName="text" presStyleLbl="fgAcc0" presStyleIdx="5" presStyleCnt="6">
        <dgm:presLayoutVars>
          <dgm:chPref val="3"/>
        </dgm:presLayoutVars>
      </dgm:prSet>
      <dgm:spPr/>
    </dgm:pt>
    <dgm:pt modelId="{F9C9C1C3-F827-49E9-9CD2-576F579FF74E}" type="pres">
      <dgm:prSet presAssocID="{49C2816A-91A3-4800-83C2-16A2DD8C3523}" presName="hierChild2" presStyleCnt="0"/>
      <dgm:spPr/>
    </dgm:pt>
  </dgm:ptLst>
  <dgm:cxnLst>
    <dgm:cxn modelId="{36D42103-2FF5-45EA-87FC-25E9792ACAB4}" type="presOf" srcId="{337DDB51-430B-4DDD-A40E-3332A505B010}" destId="{2F691237-7F2A-4D48-B3E5-AE970F95586C}" srcOrd="0" destOrd="0" presId="urn:microsoft.com/office/officeart/2005/8/layout/hierarchy1"/>
    <dgm:cxn modelId="{21D2A008-A807-457A-8F6F-13B3F9FD043F}" type="presOf" srcId="{21C6C788-5451-4BCC-ACB8-93D5F36A342F}" destId="{E78DB97D-9829-46EC-A15A-EDB666049389}" srcOrd="0" destOrd="0" presId="urn:microsoft.com/office/officeart/2005/8/layout/hierarchy1"/>
    <dgm:cxn modelId="{C9112810-F932-47B1-BEF2-C1FBB0B53C61}" srcId="{337DDB51-430B-4DDD-A40E-3332A505B010}" destId="{49C2816A-91A3-4800-83C2-16A2DD8C3523}" srcOrd="5" destOrd="0" parTransId="{96A491F1-4D3F-4A7A-9969-104B55EF3415}" sibTransId="{D11B598B-78EA-4408-BBF0-9465C6196F0A}"/>
    <dgm:cxn modelId="{34477614-A84F-4062-81A0-7DC5FA226DB0}" srcId="{337DDB51-430B-4DDD-A40E-3332A505B010}" destId="{0B93FBC0-C79A-45A1-9FED-4CE92323EE09}" srcOrd="3" destOrd="0" parTransId="{A37A413D-959B-40EE-986E-FF63DB3841B3}" sibTransId="{A276218D-2059-4D27-95F8-33A8F1E3C77C}"/>
    <dgm:cxn modelId="{F0C6F61D-82B6-45E5-97F3-86DF1DC86671}" srcId="{337DDB51-430B-4DDD-A40E-3332A505B010}" destId="{21C6C788-5451-4BCC-ACB8-93D5F36A342F}" srcOrd="1" destOrd="0" parTransId="{7E5F8778-AC11-40BE-8412-8DE5F59F3A25}" sibTransId="{2EEE6F6C-BECC-4686-AED0-B864A191D52F}"/>
    <dgm:cxn modelId="{FDBE1646-8100-4B5F-A24D-40F34EC24266}" srcId="{337DDB51-430B-4DDD-A40E-3332A505B010}" destId="{012E48D0-DAC4-4111-AAD8-529DA455F41E}" srcOrd="0" destOrd="0" parTransId="{CBB71C38-8970-421D-A66F-63C8FB798D47}" sibTransId="{5A2BD004-AE27-447E-951D-C760B9ED6288}"/>
    <dgm:cxn modelId="{E03D3F9F-C743-496F-B7A7-2FB11F24E49E}" type="presOf" srcId="{198EF59A-B9B1-4ED4-B967-7C6F8953C6E9}" destId="{57E81333-4469-47BC-8D07-B1D8784E77B4}" srcOrd="0" destOrd="0" presId="urn:microsoft.com/office/officeart/2005/8/layout/hierarchy1"/>
    <dgm:cxn modelId="{0C725AB4-E1C9-442A-913F-B11C4DEE4529}" type="presOf" srcId="{49C2816A-91A3-4800-83C2-16A2DD8C3523}" destId="{32E191C9-BEBE-4139-8166-B08938E1B756}" srcOrd="0" destOrd="0" presId="urn:microsoft.com/office/officeart/2005/8/layout/hierarchy1"/>
    <dgm:cxn modelId="{C80168C3-F50F-4F80-A20C-B370AE5FC741}" type="presOf" srcId="{012E48D0-DAC4-4111-AAD8-529DA455F41E}" destId="{04BEB793-67B1-44A5-B23E-5E6B320A3A88}" srcOrd="0" destOrd="0" presId="urn:microsoft.com/office/officeart/2005/8/layout/hierarchy1"/>
    <dgm:cxn modelId="{C341DED0-0653-49C9-B955-C0E0B394F1AF}" type="presOf" srcId="{446B1B9F-C3DC-428D-800C-ECD79906E820}" destId="{EB0B5776-CEAA-48D3-80F0-4A9266BBD849}" srcOrd="0" destOrd="0" presId="urn:microsoft.com/office/officeart/2005/8/layout/hierarchy1"/>
    <dgm:cxn modelId="{20305EE1-4827-406B-AE60-04F697CAAB8B}" srcId="{337DDB51-430B-4DDD-A40E-3332A505B010}" destId="{198EF59A-B9B1-4ED4-B967-7C6F8953C6E9}" srcOrd="2" destOrd="0" parTransId="{0B50A99E-9D4D-4DF3-B1D4-95F1E958D7B6}" sibTransId="{AD7BB98B-659E-493F-BB92-0A4D35E268B8}"/>
    <dgm:cxn modelId="{337327E4-8CE8-48EC-A1EB-2822002AB4D9}" type="presOf" srcId="{0B93FBC0-C79A-45A1-9FED-4CE92323EE09}" destId="{3493C222-A40D-42E9-A3C2-3435C998FEE0}" srcOrd="0" destOrd="0" presId="urn:microsoft.com/office/officeart/2005/8/layout/hierarchy1"/>
    <dgm:cxn modelId="{69E64BF1-0BC0-40D7-B238-04872DA140F3}" srcId="{337DDB51-430B-4DDD-A40E-3332A505B010}" destId="{446B1B9F-C3DC-428D-800C-ECD79906E820}" srcOrd="4" destOrd="0" parTransId="{6E680488-ECCA-4224-B03E-E3EFC5C43A14}" sibTransId="{58C845D7-7323-4565-8EA7-DDF1C99D5240}"/>
    <dgm:cxn modelId="{601C6D8E-BDC4-4B72-9AEA-B78F4ACF285D}" type="presParOf" srcId="{2F691237-7F2A-4D48-B3E5-AE970F95586C}" destId="{A867A2E7-344C-44D4-9ED7-9032F3BC1498}" srcOrd="0" destOrd="0" presId="urn:microsoft.com/office/officeart/2005/8/layout/hierarchy1"/>
    <dgm:cxn modelId="{77A9A9C8-57C1-48E4-9A85-3DF2F7035032}" type="presParOf" srcId="{A867A2E7-344C-44D4-9ED7-9032F3BC1498}" destId="{E6046E1C-9BF4-4333-A580-4204F07DAC2B}" srcOrd="0" destOrd="0" presId="urn:microsoft.com/office/officeart/2005/8/layout/hierarchy1"/>
    <dgm:cxn modelId="{EC884665-AD6D-4DFC-BB50-5E82E94DA9E0}" type="presParOf" srcId="{E6046E1C-9BF4-4333-A580-4204F07DAC2B}" destId="{EEC052B2-9755-4309-AB67-3C728C446A83}" srcOrd="0" destOrd="0" presId="urn:microsoft.com/office/officeart/2005/8/layout/hierarchy1"/>
    <dgm:cxn modelId="{6FE19C7D-80B2-4F8C-BA1D-DE372370BB99}" type="presParOf" srcId="{E6046E1C-9BF4-4333-A580-4204F07DAC2B}" destId="{04BEB793-67B1-44A5-B23E-5E6B320A3A88}" srcOrd="1" destOrd="0" presId="urn:microsoft.com/office/officeart/2005/8/layout/hierarchy1"/>
    <dgm:cxn modelId="{ED647880-607E-40B0-82E5-D2AF34E2CE48}" type="presParOf" srcId="{A867A2E7-344C-44D4-9ED7-9032F3BC1498}" destId="{EBDBEE0D-9998-45CF-A823-0A6D056B718E}" srcOrd="1" destOrd="0" presId="urn:microsoft.com/office/officeart/2005/8/layout/hierarchy1"/>
    <dgm:cxn modelId="{926D9C9E-6315-4FAD-9067-93F04E06BA85}" type="presParOf" srcId="{2F691237-7F2A-4D48-B3E5-AE970F95586C}" destId="{E474AD8A-05BE-4D0F-8CEE-23B1E2993341}" srcOrd="1" destOrd="0" presId="urn:microsoft.com/office/officeart/2005/8/layout/hierarchy1"/>
    <dgm:cxn modelId="{D08CE488-A17C-46CB-87DF-E153B3965021}" type="presParOf" srcId="{E474AD8A-05BE-4D0F-8CEE-23B1E2993341}" destId="{4F4F026F-1581-4CDF-98F5-8145AF14B12A}" srcOrd="0" destOrd="0" presId="urn:microsoft.com/office/officeart/2005/8/layout/hierarchy1"/>
    <dgm:cxn modelId="{63EE24DA-0DBF-4FC7-93BC-964100A82700}" type="presParOf" srcId="{4F4F026F-1581-4CDF-98F5-8145AF14B12A}" destId="{20BE8B21-C714-47C8-9F1D-41DC0A81ACEB}" srcOrd="0" destOrd="0" presId="urn:microsoft.com/office/officeart/2005/8/layout/hierarchy1"/>
    <dgm:cxn modelId="{F8FC85F5-A9D3-461E-9E52-02E1DC8E10FB}" type="presParOf" srcId="{4F4F026F-1581-4CDF-98F5-8145AF14B12A}" destId="{E78DB97D-9829-46EC-A15A-EDB666049389}" srcOrd="1" destOrd="0" presId="urn:microsoft.com/office/officeart/2005/8/layout/hierarchy1"/>
    <dgm:cxn modelId="{16CC176E-370E-407F-9D0C-F7F6E08EE091}" type="presParOf" srcId="{E474AD8A-05BE-4D0F-8CEE-23B1E2993341}" destId="{4E378121-9C6B-4C95-9BA3-188A3F84E58F}" srcOrd="1" destOrd="0" presId="urn:microsoft.com/office/officeart/2005/8/layout/hierarchy1"/>
    <dgm:cxn modelId="{F8638CC5-C82F-47B7-A168-E649C8EA2D5E}" type="presParOf" srcId="{2F691237-7F2A-4D48-B3E5-AE970F95586C}" destId="{862FCA90-4F19-478F-9117-5AD0310CEFFA}" srcOrd="2" destOrd="0" presId="urn:microsoft.com/office/officeart/2005/8/layout/hierarchy1"/>
    <dgm:cxn modelId="{8C3655A7-1EEB-40FF-A3B7-0F1D3733781E}" type="presParOf" srcId="{862FCA90-4F19-478F-9117-5AD0310CEFFA}" destId="{99D8AB7B-3387-4F5E-AAAA-D04CBE17F148}" srcOrd="0" destOrd="0" presId="urn:microsoft.com/office/officeart/2005/8/layout/hierarchy1"/>
    <dgm:cxn modelId="{946A550A-B56B-48D4-80F7-BDBF65523075}" type="presParOf" srcId="{99D8AB7B-3387-4F5E-AAAA-D04CBE17F148}" destId="{92C2C6CD-AF50-4BD1-96D1-BF370F913652}" srcOrd="0" destOrd="0" presId="urn:microsoft.com/office/officeart/2005/8/layout/hierarchy1"/>
    <dgm:cxn modelId="{B636D2DE-9BBF-4DDD-8866-ACB547174EA1}" type="presParOf" srcId="{99D8AB7B-3387-4F5E-AAAA-D04CBE17F148}" destId="{57E81333-4469-47BC-8D07-B1D8784E77B4}" srcOrd="1" destOrd="0" presId="urn:microsoft.com/office/officeart/2005/8/layout/hierarchy1"/>
    <dgm:cxn modelId="{D5693A10-4C57-42FA-AA2A-CDB4D3A9AB0E}" type="presParOf" srcId="{862FCA90-4F19-478F-9117-5AD0310CEFFA}" destId="{587FB3B1-4216-4B8F-9EB6-1CF822C2B092}" srcOrd="1" destOrd="0" presId="urn:microsoft.com/office/officeart/2005/8/layout/hierarchy1"/>
    <dgm:cxn modelId="{91BD0098-0AD1-4697-87C0-C62ECAED11E3}" type="presParOf" srcId="{2F691237-7F2A-4D48-B3E5-AE970F95586C}" destId="{81D76643-A4E3-4BFC-AABE-1FFCC1EEA97E}" srcOrd="3" destOrd="0" presId="urn:microsoft.com/office/officeart/2005/8/layout/hierarchy1"/>
    <dgm:cxn modelId="{E3B97E4C-015F-4B5E-A88C-41413ED53A5A}" type="presParOf" srcId="{81D76643-A4E3-4BFC-AABE-1FFCC1EEA97E}" destId="{FB7E5663-EC44-4FDE-A815-95C403B470CF}" srcOrd="0" destOrd="0" presId="urn:microsoft.com/office/officeart/2005/8/layout/hierarchy1"/>
    <dgm:cxn modelId="{0FFE2397-AD79-4865-8D5E-CC6FCAA402A8}" type="presParOf" srcId="{FB7E5663-EC44-4FDE-A815-95C403B470CF}" destId="{CA3FCF62-F319-4613-9FF5-40A7917B623F}" srcOrd="0" destOrd="0" presId="urn:microsoft.com/office/officeart/2005/8/layout/hierarchy1"/>
    <dgm:cxn modelId="{111BFD12-8213-49B8-B49F-A863BA2DD6F4}" type="presParOf" srcId="{FB7E5663-EC44-4FDE-A815-95C403B470CF}" destId="{3493C222-A40D-42E9-A3C2-3435C998FEE0}" srcOrd="1" destOrd="0" presId="urn:microsoft.com/office/officeart/2005/8/layout/hierarchy1"/>
    <dgm:cxn modelId="{7232F679-E66D-46B6-BAD6-70837A5593FE}" type="presParOf" srcId="{81D76643-A4E3-4BFC-AABE-1FFCC1EEA97E}" destId="{441CB916-98FF-4BF4-BF6C-3F5502421CD4}" srcOrd="1" destOrd="0" presId="urn:microsoft.com/office/officeart/2005/8/layout/hierarchy1"/>
    <dgm:cxn modelId="{A578297B-9441-42D5-B967-C724A8E208C8}" type="presParOf" srcId="{2F691237-7F2A-4D48-B3E5-AE970F95586C}" destId="{EF8B5549-18B0-44B4-A3C2-50574E234A30}" srcOrd="4" destOrd="0" presId="urn:microsoft.com/office/officeart/2005/8/layout/hierarchy1"/>
    <dgm:cxn modelId="{E93EE5E0-8A69-4E60-8516-2F017848DDC5}" type="presParOf" srcId="{EF8B5549-18B0-44B4-A3C2-50574E234A30}" destId="{10121048-C5EA-45E0-B959-619806681C08}" srcOrd="0" destOrd="0" presId="urn:microsoft.com/office/officeart/2005/8/layout/hierarchy1"/>
    <dgm:cxn modelId="{1179AE69-A75A-4C71-9A05-4EF51C9ACFF4}" type="presParOf" srcId="{10121048-C5EA-45E0-B959-619806681C08}" destId="{5A0A5CE8-1989-4933-BF23-9CD597693F11}" srcOrd="0" destOrd="0" presId="urn:microsoft.com/office/officeart/2005/8/layout/hierarchy1"/>
    <dgm:cxn modelId="{CDAD8D19-B7EE-442D-BB33-AEBE983F30F9}" type="presParOf" srcId="{10121048-C5EA-45E0-B959-619806681C08}" destId="{EB0B5776-CEAA-48D3-80F0-4A9266BBD849}" srcOrd="1" destOrd="0" presId="urn:microsoft.com/office/officeart/2005/8/layout/hierarchy1"/>
    <dgm:cxn modelId="{31BCC053-0AF4-41E3-BDFC-7914E6AAE4CD}" type="presParOf" srcId="{EF8B5549-18B0-44B4-A3C2-50574E234A30}" destId="{6BA66CCE-F89E-4410-B134-0AD1FF1303B2}" srcOrd="1" destOrd="0" presId="urn:microsoft.com/office/officeart/2005/8/layout/hierarchy1"/>
    <dgm:cxn modelId="{AB3D65AB-016A-4F08-AD34-083782B7CB56}" type="presParOf" srcId="{2F691237-7F2A-4D48-B3E5-AE970F95586C}" destId="{7A5A1B47-1367-4381-8E38-22E206684A78}" srcOrd="5" destOrd="0" presId="urn:microsoft.com/office/officeart/2005/8/layout/hierarchy1"/>
    <dgm:cxn modelId="{6E50540B-9B7D-40EE-9CCF-05C77C968079}" type="presParOf" srcId="{7A5A1B47-1367-4381-8E38-22E206684A78}" destId="{58C7A043-7019-400D-9C13-A3628AEA3942}" srcOrd="0" destOrd="0" presId="urn:microsoft.com/office/officeart/2005/8/layout/hierarchy1"/>
    <dgm:cxn modelId="{ACD35D20-B86A-4D26-A0B0-826CBD3AD31D}" type="presParOf" srcId="{58C7A043-7019-400D-9C13-A3628AEA3942}" destId="{9C6D142D-B589-41BB-909D-9C3A728F6844}" srcOrd="0" destOrd="0" presId="urn:microsoft.com/office/officeart/2005/8/layout/hierarchy1"/>
    <dgm:cxn modelId="{CE56A32C-2EA3-4E20-9ED6-D57C40B44A7B}" type="presParOf" srcId="{58C7A043-7019-400D-9C13-A3628AEA3942}" destId="{32E191C9-BEBE-4139-8166-B08938E1B756}" srcOrd="1" destOrd="0" presId="urn:microsoft.com/office/officeart/2005/8/layout/hierarchy1"/>
    <dgm:cxn modelId="{43425977-793D-4683-B230-C1590D4DB9CA}" type="presParOf" srcId="{7A5A1B47-1367-4381-8E38-22E206684A78}" destId="{F9C9C1C3-F827-49E9-9CD2-576F579FF74E}" srcOrd="1" destOrd="0" presId="urn:microsoft.com/office/officeart/2005/8/layout/hierarchy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FE88206-1DBD-421F-8734-3CB04FD55B8B}" type="doc">
      <dgm:prSet loTypeId="urn:microsoft.com/office/officeart/2005/8/layout/hList6" loCatId="list" qsTypeId="urn:microsoft.com/office/officeart/2005/8/quickstyle/simple3" qsCatId="simple" csTypeId="urn:microsoft.com/office/officeart/2005/8/colors/accent5_5" csCatId="accent5" phldr="1"/>
      <dgm:spPr/>
      <dgm:t>
        <a:bodyPr/>
        <a:lstStyle/>
        <a:p>
          <a:endParaRPr lang="en-US"/>
        </a:p>
      </dgm:t>
    </dgm:pt>
    <dgm:pt modelId="{BD567A9B-6686-4AC6-A613-DC3F7A5F1F04}">
      <dgm:prSet phldrT="[Text]"/>
      <dgm:spPr/>
      <dgm:t>
        <a:bodyPr/>
        <a:lstStyle/>
        <a:p>
          <a:r>
            <a:rPr lang="en-US" altLang="zh-TW" b="1">
              <a:effectLst/>
              <a:latin typeface="KaiTi" panose="02010609060101010101" pitchFamily="49" charset="-122"/>
              <a:ea typeface="KaiTi" panose="02010609060101010101" pitchFamily="49" charset="-122"/>
              <a:cs typeface="+mn-cs"/>
            </a:rPr>
            <a:t>1.</a:t>
          </a:r>
          <a:r>
            <a:rPr lang="zh-TW" altLang="en-US" b="1">
              <a:effectLst/>
              <a:latin typeface="KaiTi" panose="02010609060101010101" pitchFamily="49" charset="-122"/>
              <a:ea typeface="KaiTi" panose="02010609060101010101" pitchFamily="49" charset="-122"/>
              <a:cs typeface="+mn-cs"/>
            </a:rPr>
            <a:t>初步</a:t>
          </a:r>
          <a:r>
            <a:rPr lang="zh-CN" altLang="en-US" b="1">
              <a:effectLst/>
              <a:latin typeface="KaiTi" panose="02010609060101010101" pitchFamily="49" charset="-122"/>
              <a:ea typeface="KaiTi" panose="02010609060101010101" pitchFamily="49" charset="-122"/>
              <a:cs typeface="+mn-cs"/>
            </a:rPr>
            <a:t>审查</a:t>
          </a:r>
          <a:r>
            <a:rPr lang="zh-TW" altLang="en-US" b="1">
              <a:effectLst/>
              <a:latin typeface="KaiTi" panose="02010609060101010101" pitchFamily="49" charset="-122"/>
              <a:ea typeface="KaiTi" panose="02010609060101010101" pitchFamily="49" charset="-122"/>
              <a:cs typeface="+mn-cs"/>
            </a:rPr>
            <a:t>：</a:t>
          </a:r>
          <a:endParaRPr lang="en-US" dirty="0"/>
        </a:p>
      </dgm:t>
    </dgm:pt>
    <dgm:pt modelId="{6DC4AF00-6C63-4CFA-B3CF-8EE15D13A598}" type="parTrans" cxnId="{2F3C015B-3D49-404A-8B02-668FDB6CF165}">
      <dgm:prSet/>
      <dgm:spPr/>
      <dgm:t>
        <a:bodyPr/>
        <a:lstStyle/>
        <a:p>
          <a:endParaRPr lang="en-US"/>
        </a:p>
      </dgm:t>
    </dgm:pt>
    <dgm:pt modelId="{5743E254-F276-4370-99DB-8744076165C6}" type="sibTrans" cxnId="{2F3C015B-3D49-404A-8B02-668FDB6CF165}">
      <dgm:prSet/>
      <dgm:spPr/>
      <dgm:t>
        <a:bodyPr/>
        <a:lstStyle/>
        <a:p>
          <a:endParaRPr lang="en-US"/>
        </a:p>
      </dgm:t>
    </dgm:pt>
    <dgm:pt modelId="{4E44D815-80D5-4FEB-8841-264A43AFB896}">
      <dgm:prSet/>
      <dgm:spPr/>
      <dgm:t>
        <a:bodyPr/>
        <a:lstStyle/>
        <a:p>
          <a:r>
            <a:rPr lang="zh-TW" altLang="en-US" dirty="0">
              <a:effectLst/>
              <a:latin typeface="KaiTi" panose="02010609060101010101" pitchFamily="49" charset="-122"/>
              <a:ea typeface="KaiTi" panose="02010609060101010101" pitchFamily="49" charset="-122"/>
              <a:cs typeface="+mn-cs"/>
            </a:rPr>
            <a:t>由當地 </a:t>
          </a:r>
          <a:r>
            <a:rPr lang="en-US" altLang="zh-TW" dirty="0">
              <a:effectLst/>
              <a:latin typeface="KaiTi" panose="02010609060101010101" pitchFamily="49" charset="-122"/>
              <a:ea typeface="KaiTi" panose="02010609060101010101" pitchFamily="49" charset="-122"/>
              <a:cs typeface="+mn-cs"/>
            </a:rPr>
            <a:t>BPOM </a:t>
          </a:r>
          <a:r>
            <a:rPr lang="zh-TW" altLang="en-US" dirty="0">
              <a:effectLst/>
              <a:latin typeface="KaiTi" panose="02010609060101010101" pitchFamily="49" charset="-122"/>
              <a:ea typeface="KaiTi" panose="02010609060101010101" pitchFamily="49" charset="-122"/>
              <a:cs typeface="+mn-cs"/>
            </a:rPr>
            <a:t>進行，以評估製造設施和初步合規性。</a:t>
          </a:r>
        </a:p>
      </dgm:t>
    </dgm:pt>
    <dgm:pt modelId="{C025B45C-CD44-47DC-837B-1AD30BD0BC22}" type="parTrans" cxnId="{3A021528-784A-48C3-AB0B-301115A51D3F}">
      <dgm:prSet/>
      <dgm:spPr/>
      <dgm:t>
        <a:bodyPr/>
        <a:lstStyle/>
        <a:p>
          <a:endParaRPr lang="en-US"/>
        </a:p>
      </dgm:t>
    </dgm:pt>
    <dgm:pt modelId="{5FA468CB-6C89-4487-ABF2-7AEC9EAB4C54}" type="sibTrans" cxnId="{3A021528-784A-48C3-AB0B-301115A51D3F}">
      <dgm:prSet/>
      <dgm:spPr/>
      <dgm:t>
        <a:bodyPr/>
        <a:lstStyle/>
        <a:p>
          <a:endParaRPr lang="en-US"/>
        </a:p>
      </dgm:t>
    </dgm:pt>
    <dgm:pt modelId="{39307DFA-C77C-4532-AE9E-99AFD1A6441F}">
      <dgm:prSet/>
      <dgm:spPr/>
      <dgm:t>
        <a:bodyPr/>
        <a:lstStyle/>
        <a:p>
          <a:r>
            <a:rPr lang="en-US" altLang="zh-TW" b="1" dirty="0">
              <a:effectLst/>
              <a:latin typeface="KaiTi" panose="02010609060101010101" pitchFamily="49" charset="-122"/>
              <a:ea typeface="KaiTi" panose="02010609060101010101" pitchFamily="49" charset="-122"/>
              <a:cs typeface="+mn-cs"/>
            </a:rPr>
            <a:t>2.</a:t>
          </a:r>
          <a:r>
            <a:rPr lang="zh-TW" altLang="en-US" b="1" dirty="0">
              <a:effectLst/>
              <a:latin typeface="KaiTi" panose="02010609060101010101" pitchFamily="49" charset="-122"/>
              <a:ea typeface="KaiTi" panose="02010609060101010101" pitchFamily="49" charset="-122"/>
              <a:cs typeface="+mn-cs"/>
            </a:rPr>
            <a:t>申請提交</a:t>
          </a:r>
          <a:r>
            <a:rPr lang="zh-CN" altLang="en-US" b="1" dirty="0">
              <a:effectLst/>
              <a:latin typeface="KaiTi" panose="02010609060101010101" pitchFamily="49" charset="-122"/>
              <a:ea typeface="KaiTi" panose="02010609060101010101" pitchFamily="49" charset="-122"/>
              <a:cs typeface="+mn-cs"/>
            </a:rPr>
            <a:t>及审核</a:t>
          </a:r>
          <a:r>
            <a:rPr lang="zh-TW" altLang="en-US" b="1" dirty="0">
              <a:effectLst/>
              <a:latin typeface="KaiTi" panose="02010609060101010101" pitchFamily="49" charset="-122"/>
              <a:ea typeface="KaiTi" panose="02010609060101010101" pitchFamily="49" charset="-122"/>
              <a:cs typeface="+mn-cs"/>
            </a:rPr>
            <a:t>：</a:t>
          </a:r>
          <a:endParaRPr lang="en-US" altLang="zh-TW" b="1" dirty="0">
            <a:effectLst/>
            <a:latin typeface="KaiTi" panose="02010609060101010101" pitchFamily="49" charset="-122"/>
            <a:ea typeface="KaiTi" panose="02010609060101010101" pitchFamily="49" charset="-122"/>
            <a:cs typeface="+mn-cs"/>
          </a:endParaRPr>
        </a:p>
      </dgm:t>
    </dgm:pt>
    <dgm:pt modelId="{704AF8B4-E97D-46C4-837D-652E0D7CAA48}" type="parTrans" cxnId="{749BCAC5-D570-44B6-B109-12895A1F0779}">
      <dgm:prSet/>
      <dgm:spPr/>
      <dgm:t>
        <a:bodyPr/>
        <a:lstStyle/>
        <a:p>
          <a:endParaRPr lang="en-US"/>
        </a:p>
      </dgm:t>
    </dgm:pt>
    <dgm:pt modelId="{4D8CD111-167D-4C03-A41A-7A3BD5E12406}" type="sibTrans" cxnId="{749BCAC5-D570-44B6-B109-12895A1F0779}">
      <dgm:prSet/>
      <dgm:spPr/>
      <dgm:t>
        <a:bodyPr/>
        <a:lstStyle/>
        <a:p>
          <a:endParaRPr lang="en-US"/>
        </a:p>
      </dgm:t>
    </dgm:pt>
    <dgm:pt modelId="{57FBF5E6-3A83-41F3-8AB2-F2559F2C9730}">
      <dgm:prSet/>
      <dgm:spPr/>
      <dgm:t>
        <a:bodyPr/>
        <a:lstStyle/>
        <a:p>
          <a:r>
            <a:rPr lang="zh-TW" altLang="en-US" dirty="0">
              <a:effectLst/>
              <a:latin typeface="KaiTi" panose="02010609060101010101" pitchFamily="49" charset="-122"/>
              <a:ea typeface="KaiTi" panose="02010609060101010101" pitchFamily="49" charset="-122"/>
              <a:cs typeface="+mn-cs"/>
            </a:rPr>
            <a:t>通過 </a:t>
          </a:r>
          <a:r>
            <a:rPr lang="en-US" altLang="zh-TW" dirty="0">
              <a:effectLst/>
              <a:latin typeface="KaiTi" panose="02010609060101010101" pitchFamily="49" charset="-122"/>
              <a:ea typeface="KaiTi" panose="02010609060101010101" pitchFamily="49" charset="-122"/>
              <a:cs typeface="+mn-cs"/>
            </a:rPr>
            <a:t>BPOM </a:t>
          </a:r>
          <a:r>
            <a:rPr lang="zh-TW" altLang="en-US" dirty="0">
              <a:effectLst/>
              <a:latin typeface="KaiTi" panose="02010609060101010101" pitchFamily="49" charset="-122"/>
              <a:ea typeface="KaiTi" panose="02010609060101010101" pitchFamily="49" charset="-122"/>
              <a:cs typeface="+mn-cs"/>
            </a:rPr>
            <a:t>的電子註冊系統提交所需文件。審核文件完整性及產品安全、功效與品質</a:t>
          </a:r>
          <a:r>
            <a:rPr lang="zh-CN" altLang="en-US" dirty="0">
              <a:effectLst/>
              <a:latin typeface="KaiTi" panose="02010609060101010101" pitchFamily="49" charset="-122"/>
              <a:ea typeface="KaiTi" panose="02010609060101010101" pitchFamily="49" charset="-122"/>
              <a:cs typeface="+mn-cs"/>
            </a:rPr>
            <a:t>，</a:t>
          </a:r>
          <a:r>
            <a:rPr lang="zh-TW" altLang="en-US" dirty="0">
              <a:effectLst/>
              <a:latin typeface="KaiTi" panose="02010609060101010101" pitchFamily="49" charset="-122"/>
              <a:ea typeface="KaiTi" panose="02010609060101010101" pitchFamily="49" charset="-122"/>
              <a:cs typeface="+mn-cs"/>
            </a:rPr>
            <a:t>可能要求補件和測試。</a:t>
          </a:r>
        </a:p>
      </dgm:t>
    </dgm:pt>
    <dgm:pt modelId="{018F867E-F1A6-482A-8414-3289B2396CDC}" type="parTrans" cxnId="{EE2C5377-1DEB-4D88-B7B6-19B87521CF24}">
      <dgm:prSet/>
      <dgm:spPr/>
      <dgm:t>
        <a:bodyPr/>
        <a:lstStyle/>
        <a:p>
          <a:endParaRPr lang="en-US"/>
        </a:p>
      </dgm:t>
    </dgm:pt>
    <dgm:pt modelId="{C587B199-D2EC-449E-82B4-EB0B83A35371}" type="sibTrans" cxnId="{EE2C5377-1DEB-4D88-B7B6-19B87521CF24}">
      <dgm:prSet/>
      <dgm:spPr/>
      <dgm:t>
        <a:bodyPr/>
        <a:lstStyle/>
        <a:p>
          <a:endParaRPr lang="en-US"/>
        </a:p>
      </dgm:t>
    </dgm:pt>
    <dgm:pt modelId="{062BF149-BF54-48C9-BD8D-54F7053C35C9}">
      <dgm:prSet/>
      <dgm:spPr/>
      <dgm:t>
        <a:bodyPr/>
        <a:lstStyle/>
        <a:p>
          <a:r>
            <a:rPr lang="en-US" altLang="zh-TW" b="1">
              <a:effectLst/>
              <a:latin typeface="KaiTi" panose="02010609060101010101" pitchFamily="49" charset="-122"/>
              <a:ea typeface="KaiTi" panose="02010609060101010101" pitchFamily="49" charset="-122"/>
              <a:cs typeface="+mn-cs"/>
            </a:rPr>
            <a:t>3.</a:t>
          </a:r>
          <a:r>
            <a:rPr lang="zh-TW" altLang="en-US" b="1">
              <a:effectLst/>
              <a:latin typeface="KaiTi" panose="02010609060101010101" pitchFamily="49" charset="-122"/>
              <a:ea typeface="KaiTi" panose="02010609060101010101" pitchFamily="49" charset="-122"/>
              <a:cs typeface="+mn-cs"/>
            </a:rPr>
            <a:t>實驗室測試和評估：</a:t>
          </a:r>
          <a:endParaRPr lang="en-US" altLang="zh-TW" b="1" dirty="0">
            <a:effectLst/>
            <a:latin typeface="KaiTi" panose="02010609060101010101" pitchFamily="49" charset="-122"/>
            <a:ea typeface="KaiTi" panose="02010609060101010101" pitchFamily="49" charset="-122"/>
            <a:cs typeface="+mn-cs"/>
          </a:endParaRPr>
        </a:p>
      </dgm:t>
    </dgm:pt>
    <dgm:pt modelId="{09CB2A63-0D4D-4FCF-A367-EF4486DDC00F}" type="parTrans" cxnId="{F53B8196-F692-4E40-A7C3-83ECE284934F}">
      <dgm:prSet/>
      <dgm:spPr/>
      <dgm:t>
        <a:bodyPr/>
        <a:lstStyle/>
        <a:p>
          <a:endParaRPr lang="en-US"/>
        </a:p>
      </dgm:t>
    </dgm:pt>
    <dgm:pt modelId="{661F264B-171A-405A-BB32-60A83E34BF3E}" type="sibTrans" cxnId="{F53B8196-F692-4E40-A7C3-83ECE284934F}">
      <dgm:prSet/>
      <dgm:spPr/>
      <dgm:t>
        <a:bodyPr/>
        <a:lstStyle/>
        <a:p>
          <a:endParaRPr lang="en-US"/>
        </a:p>
      </dgm:t>
    </dgm:pt>
    <dgm:pt modelId="{D12850CC-BD1D-444E-ADD3-7F0C0A8D2500}">
      <dgm:prSet/>
      <dgm:spPr/>
      <dgm:t>
        <a:bodyPr/>
        <a:lstStyle/>
        <a:p>
          <a:r>
            <a:rPr lang="en-US" altLang="zh-TW">
              <a:effectLst/>
              <a:latin typeface="KaiTi" panose="02010609060101010101" pitchFamily="49" charset="-122"/>
              <a:ea typeface="KaiTi" panose="02010609060101010101" pitchFamily="49" charset="-122"/>
              <a:cs typeface="+mn-cs"/>
            </a:rPr>
            <a:t>BPOM Central </a:t>
          </a:r>
          <a:r>
            <a:rPr lang="zh-TW" altLang="en-US">
              <a:effectLst/>
              <a:latin typeface="KaiTi" panose="02010609060101010101" pitchFamily="49" charset="-122"/>
              <a:ea typeface="KaiTi" panose="02010609060101010101" pitchFamily="49" charset="-122"/>
              <a:cs typeface="+mn-cs"/>
            </a:rPr>
            <a:t>進行實驗室分析和科學評估。</a:t>
          </a:r>
          <a:endParaRPr lang="zh-TW" altLang="en-US" dirty="0">
            <a:effectLst/>
            <a:latin typeface="KaiTi" panose="02010609060101010101" pitchFamily="49" charset="-122"/>
            <a:ea typeface="KaiTi" panose="02010609060101010101" pitchFamily="49" charset="-122"/>
            <a:cs typeface="+mn-cs"/>
          </a:endParaRPr>
        </a:p>
      </dgm:t>
    </dgm:pt>
    <dgm:pt modelId="{4CDA5FA1-7748-4AC3-BAE2-7C34293F280A}" type="parTrans" cxnId="{D67899AF-8F50-4424-89A4-D662733AE7C0}">
      <dgm:prSet/>
      <dgm:spPr/>
      <dgm:t>
        <a:bodyPr/>
        <a:lstStyle/>
        <a:p>
          <a:endParaRPr lang="en-US"/>
        </a:p>
      </dgm:t>
    </dgm:pt>
    <dgm:pt modelId="{9947D95E-09FA-4758-9577-50AFCC689EB9}" type="sibTrans" cxnId="{D67899AF-8F50-4424-89A4-D662733AE7C0}">
      <dgm:prSet/>
      <dgm:spPr/>
      <dgm:t>
        <a:bodyPr/>
        <a:lstStyle/>
        <a:p>
          <a:endParaRPr lang="en-US"/>
        </a:p>
      </dgm:t>
    </dgm:pt>
    <dgm:pt modelId="{319CA541-E4A3-4546-BA5C-FB19FAD270EE}">
      <dgm:prSet/>
      <dgm:spPr/>
      <dgm:t>
        <a:bodyPr/>
        <a:lstStyle/>
        <a:p>
          <a:r>
            <a:rPr lang="en-US" altLang="zh-TW" b="1" dirty="0">
              <a:effectLst/>
              <a:latin typeface="KaiTi" panose="02010609060101010101" pitchFamily="49" charset="-122"/>
              <a:ea typeface="KaiTi" panose="02010609060101010101" pitchFamily="49" charset="-122"/>
              <a:cs typeface="+mn-cs"/>
            </a:rPr>
            <a:t>4.</a:t>
          </a:r>
          <a:r>
            <a:rPr lang="zh-TW" altLang="en-US" b="1" dirty="0">
              <a:effectLst/>
              <a:latin typeface="KaiTi" panose="02010609060101010101" pitchFamily="49" charset="-122"/>
              <a:ea typeface="KaiTi" panose="02010609060101010101" pitchFamily="49" charset="-122"/>
              <a:cs typeface="+mn-cs"/>
            </a:rPr>
            <a:t>認證頒發：</a:t>
          </a:r>
          <a:endParaRPr lang="en-US" altLang="zh-TW" b="1" dirty="0">
            <a:effectLst/>
            <a:latin typeface="KaiTi" panose="02010609060101010101" pitchFamily="49" charset="-122"/>
            <a:ea typeface="KaiTi" panose="02010609060101010101" pitchFamily="49" charset="-122"/>
            <a:cs typeface="+mn-cs"/>
          </a:endParaRPr>
        </a:p>
      </dgm:t>
    </dgm:pt>
    <dgm:pt modelId="{F150E189-5538-486B-927F-69894328E2D1}" type="parTrans" cxnId="{35F6E22F-58AE-441B-A69E-7FEE2EAE706E}">
      <dgm:prSet/>
      <dgm:spPr/>
      <dgm:t>
        <a:bodyPr/>
        <a:lstStyle/>
        <a:p>
          <a:endParaRPr lang="en-US"/>
        </a:p>
      </dgm:t>
    </dgm:pt>
    <dgm:pt modelId="{5620E560-7701-4A68-8935-4CA89BC5DE9A}" type="sibTrans" cxnId="{35F6E22F-58AE-441B-A69E-7FEE2EAE706E}">
      <dgm:prSet/>
      <dgm:spPr/>
      <dgm:t>
        <a:bodyPr/>
        <a:lstStyle/>
        <a:p>
          <a:endParaRPr lang="en-US"/>
        </a:p>
      </dgm:t>
    </dgm:pt>
    <dgm:pt modelId="{F84EEF08-D119-4235-8ED8-4A00AF3E6957}">
      <dgm:prSet/>
      <dgm:spPr/>
      <dgm:t>
        <a:bodyPr/>
        <a:lstStyle/>
        <a:p>
          <a:r>
            <a:rPr lang="zh-TW" altLang="en-US" dirty="0">
              <a:effectLst/>
              <a:latin typeface="KaiTi" panose="02010609060101010101" pitchFamily="49" charset="-122"/>
              <a:ea typeface="KaiTi" panose="02010609060101010101" pitchFamily="49" charset="-122"/>
              <a:cs typeface="+mn-cs"/>
            </a:rPr>
            <a:t>滿足所有監管標準</a:t>
          </a:r>
          <a:r>
            <a:rPr lang="zh-CN" altLang="en-US" dirty="0">
              <a:effectLst/>
              <a:latin typeface="KaiTi" panose="02010609060101010101" pitchFamily="49" charset="-122"/>
              <a:ea typeface="KaiTi" panose="02010609060101010101" pitchFamily="49" charset="-122"/>
              <a:cs typeface="+mn-cs"/>
            </a:rPr>
            <a:t>，</a:t>
          </a:r>
          <a:r>
            <a:rPr lang="en-US" altLang="zh-TW" dirty="0">
              <a:effectLst/>
              <a:latin typeface="KaiTi" panose="02010609060101010101" pitchFamily="49" charset="-122"/>
              <a:ea typeface="KaiTi" panose="02010609060101010101" pitchFamily="49" charset="-122"/>
              <a:cs typeface="+mn-cs"/>
            </a:rPr>
            <a:t>BPOM</a:t>
          </a:r>
          <a:r>
            <a:rPr lang="zh-CN" altLang="en-US" dirty="0">
              <a:effectLst/>
              <a:latin typeface="KaiTi" panose="02010609060101010101" pitchFamily="49" charset="-122"/>
              <a:ea typeface="KaiTi" panose="02010609060101010101" pitchFamily="49" charset="-122"/>
              <a:cs typeface="+mn-cs"/>
            </a:rPr>
            <a:t>总部</a:t>
          </a:r>
          <a:r>
            <a:rPr lang="zh-TW" altLang="en-US" dirty="0">
              <a:effectLst/>
              <a:latin typeface="KaiTi" panose="02010609060101010101" pitchFamily="49" charset="-122"/>
              <a:ea typeface="KaiTi" panose="02010609060101010101" pitchFamily="49" charset="-122"/>
              <a:cs typeface="+mn-cs"/>
            </a:rPr>
            <a:t>授予官方認證</a:t>
          </a:r>
          <a:r>
            <a:rPr lang="zh-CN" altLang="en-US" dirty="0">
              <a:effectLst/>
              <a:latin typeface="KaiTi" panose="02010609060101010101" pitchFamily="49" charset="-122"/>
              <a:ea typeface="KaiTi" panose="02010609060101010101" pitchFamily="49" charset="-122"/>
              <a:cs typeface="+mn-cs"/>
            </a:rPr>
            <a:t>，</a:t>
          </a:r>
          <a:r>
            <a:rPr lang="zh-TW" altLang="en-US" dirty="0">
              <a:effectLst/>
              <a:latin typeface="KaiTi" panose="02010609060101010101" pitchFamily="49" charset="-122"/>
              <a:ea typeface="KaiTi" panose="02010609060101010101" pitchFamily="49" charset="-122"/>
              <a:cs typeface="+mn-cs"/>
            </a:rPr>
            <a:t>取得</a:t>
          </a:r>
          <a:r>
            <a:rPr lang="en-US" altLang="en-US" dirty="0">
              <a:effectLst/>
              <a:latin typeface="KaiTi" panose="02010609060101010101" pitchFamily="49" charset="-122"/>
              <a:ea typeface="KaiTi" panose="02010609060101010101" pitchFamily="49" charset="-122"/>
              <a:cs typeface="+mn-cs"/>
            </a:rPr>
            <a:t>BPOM</a:t>
          </a:r>
          <a:r>
            <a:rPr lang="zh-TW" altLang="en-US" dirty="0">
              <a:effectLst/>
              <a:latin typeface="KaiTi" panose="02010609060101010101" pitchFamily="49" charset="-122"/>
              <a:ea typeface="KaiTi" panose="02010609060101010101" pitchFamily="49" charset="-122"/>
              <a:cs typeface="+mn-cs"/>
            </a:rPr>
            <a:t>註冊編號</a:t>
          </a:r>
          <a:r>
            <a:rPr lang="zh-CN" altLang="en-US" dirty="0">
              <a:effectLst/>
              <a:latin typeface="KaiTi" panose="02010609060101010101" pitchFamily="49" charset="-122"/>
              <a:ea typeface="KaiTi" panose="02010609060101010101" pitchFamily="49" charset="-122"/>
              <a:cs typeface="+mn-cs"/>
            </a:rPr>
            <a:t>。</a:t>
          </a:r>
          <a:endParaRPr lang="zh-TW" altLang="en-US" dirty="0">
            <a:effectLst/>
            <a:latin typeface="KaiTi" panose="02010609060101010101" pitchFamily="49" charset="-122"/>
            <a:ea typeface="KaiTi" panose="02010609060101010101" pitchFamily="49" charset="-122"/>
            <a:cs typeface="+mn-cs"/>
          </a:endParaRPr>
        </a:p>
      </dgm:t>
    </dgm:pt>
    <dgm:pt modelId="{715697E2-DD05-4091-BF80-4AD0BC819499}" type="parTrans" cxnId="{A6989F2D-EE4B-4E70-A3C2-C6F23AA99575}">
      <dgm:prSet/>
      <dgm:spPr/>
      <dgm:t>
        <a:bodyPr/>
        <a:lstStyle/>
        <a:p>
          <a:endParaRPr lang="en-US"/>
        </a:p>
      </dgm:t>
    </dgm:pt>
    <dgm:pt modelId="{8595C62E-4419-4919-8DA2-2CA4ABB65E91}" type="sibTrans" cxnId="{A6989F2D-EE4B-4E70-A3C2-C6F23AA99575}">
      <dgm:prSet/>
      <dgm:spPr/>
      <dgm:t>
        <a:bodyPr/>
        <a:lstStyle/>
        <a:p>
          <a:endParaRPr lang="en-US"/>
        </a:p>
      </dgm:t>
    </dgm:pt>
    <dgm:pt modelId="{E03EB704-6203-49F1-96C3-A636DC6ABD5D}">
      <dgm:prSet/>
      <dgm:spPr/>
      <dgm:t>
        <a:bodyPr/>
        <a:lstStyle/>
        <a:p>
          <a:r>
            <a:rPr lang="en-US" altLang="zh-TW" b="1">
              <a:effectLst/>
              <a:latin typeface="KaiTi" panose="02010609060101010101" pitchFamily="49" charset="-122"/>
              <a:ea typeface="KaiTi" panose="02010609060101010101" pitchFamily="49" charset="-122"/>
              <a:cs typeface="+mn-cs"/>
            </a:rPr>
            <a:t>5.</a:t>
          </a:r>
          <a:r>
            <a:rPr lang="zh-TW" altLang="en-US" b="1">
              <a:effectLst/>
              <a:latin typeface="KaiTi" panose="02010609060101010101" pitchFamily="49" charset="-122"/>
              <a:ea typeface="KaiTi" panose="02010609060101010101" pitchFamily="49" charset="-122"/>
              <a:cs typeface="+mn-cs"/>
            </a:rPr>
            <a:t>上市後監</a:t>
          </a:r>
          <a:r>
            <a:rPr lang="zh-CN" altLang="en-US" b="1">
              <a:effectLst/>
              <a:latin typeface="KaiTi" panose="02010609060101010101" pitchFamily="49" charset="-122"/>
              <a:ea typeface="KaiTi" panose="02010609060101010101" pitchFamily="49" charset="-122"/>
              <a:cs typeface="+mn-cs"/>
            </a:rPr>
            <a:t>管</a:t>
          </a:r>
          <a:r>
            <a:rPr lang="zh-TW" altLang="en-US" b="1">
              <a:effectLst/>
              <a:latin typeface="KaiTi" panose="02010609060101010101" pitchFamily="49" charset="-122"/>
              <a:ea typeface="KaiTi" panose="02010609060101010101" pitchFamily="49" charset="-122"/>
              <a:cs typeface="+mn-cs"/>
            </a:rPr>
            <a:t>：</a:t>
          </a:r>
          <a:endParaRPr lang="en-US" altLang="zh-TW" b="1" dirty="0">
            <a:effectLst/>
            <a:latin typeface="KaiTi" panose="02010609060101010101" pitchFamily="49" charset="-122"/>
            <a:ea typeface="KaiTi" panose="02010609060101010101" pitchFamily="49" charset="-122"/>
            <a:cs typeface="+mn-cs"/>
          </a:endParaRPr>
        </a:p>
      </dgm:t>
    </dgm:pt>
    <dgm:pt modelId="{96783B2E-414D-420A-9B84-CD417CF845C1}" type="parTrans" cxnId="{967A75E0-5083-4EBE-9D36-F0759BC4ABAD}">
      <dgm:prSet/>
      <dgm:spPr/>
      <dgm:t>
        <a:bodyPr/>
        <a:lstStyle/>
        <a:p>
          <a:endParaRPr lang="en-US"/>
        </a:p>
      </dgm:t>
    </dgm:pt>
    <dgm:pt modelId="{7E793274-83A0-49A6-AD5F-481880614853}" type="sibTrans" cxnId="{967A75E0-5083-4EBE-9D36-F0759BC4ABAD}">
      <dgm:prSet/>
      <dgm:spPr/>
      <dgm:t>
        <a:bodyPr/>
        <a:lstStyle/>
        <a:p>
          <a:endParaRPr lang="en-US"/>
        </a:p>
      </dgm:t>
    </dgm:pt>
    <dgm:pt modelId="{9A880064-2223-4045-90A3-049093F13659}">
      <dgm:prSet/>
      <dgm:spPr/>
      <dgm:t>
        <a:bodyPr/>
        <a:lstStyle/>
        <a:p>
          <a:r>
            <a:rPr lang="zh-TW" altLang="en-US">
              <a:effectLst/>
              <a:latin typeface="KaiTi" panose="02010609060101010101" pitchFamily="49" charset="-122"/>
              <a:ea typeface="KaiTi" panose="02010609060101010101" pitchFamily="49" charset="-122"/>
              <a:cs typeface="+mn-cs"/>
            </a:rPr>
            <a:t>持續監控，確保進入市場後持續合規。</a:t>
          </a:r>
          <a:endParaRPr lang="zh-TW" altLang="en-US" dirty="0">
            <a:effectLst/>
            <a:latin typeface="KaiTi" panose="02010609060101010101" pitchFamily="49" charset="-122"/>
            <a:ea typeface="KaiTi" panose="02010609060101010101" pitchFamily="49" charset="-122"/>
            <a:cs typeface="+mn-cs"/>
          </a:endParaRPr>
        </a:p>
      </dgm:t>
    </dgm:pt>
    <dgm:pt modelId="{C11915A5-9373-4973-8CAA-EE72230D1DFB}" type="parTrans" cxnId="{611E8949-1CD0-476C-A9B9-B239ED7C48A5}">
      <dgm:prSet/>
      <dgm:spPr/>
      <dgm:t>
        <a:bodyPr/>
        <a:lstStyle/>
        <a:p>
          <a:endParaRPr lang="en-US"/>
        </a:p>
      </dgm:t>
    </dgm:pt>
    <dgm:pt modelId="{20795AB9-4813-4350-A9FF-E5400544943D}" type="sibTrans" cxnId="{611E8949-1CD0-476C-A9B9-B239ED7C48A5}">
      <dgm:prSet/>
      <dgm:spPr/>
      <dgm:t>
        <a:bodyPr/>
        <a:lstStyle/>
        <a:p>
          <a:endParaRPr lang="en-US"/>
        </a:p>
      </dgm:t>
    </dgm:pt>
    <dgm:pt modelId="{EE7E8C7D-09B0-4CDA-9A2D-C8D8CA4F2E1A}">
      <dgm:prSet/>
      <dgm:spPr/>
      <dgm:t>
        <a:bodyPr/>
        <a:lstStyle/>
        <a:p>
          <a:r>
            <a:rPr lang="en-US" altLang="zh-TW" b="1">
              <a:effectLst/>
              <a:latin typeface="KaiTi" panose="02010609060101010101" pitchFamily="49" charset="-122"/>
              <a:ea typeface="KaiTi" panose="02010609060101010101" pitchFamily="49" charset="-122"/>
              <a:cs typeface="+mn-cs"/>
            </a:rPr>
            <a:t>6.</a:t>
          </a:r>
          <a:r>
            <a:rPr lang="zh-TW" altLang="en-US" b="1">
              <a:effectLst/>
              <a:latin typeface="KaiTi" panose="02010609060101010101" pitchFamily="49" charset="-122"/>
              <a:ea typeface="KaiTi" panose="02010609060101010101" pitchFamily="49" charset="-122"/>
              <a:cs typeface="+mn-cs"/>
            </a:rPr>
            <a:t>定期更新和合規審核：</a:t>
          </a:r>
          <a:endParaRPr lang="en-US" altLang="zh-TW" b="1" dirty="0">
            <a:effectLst/>
            <a:latin typeface="KaiTi" panose="02010609060101010101" pitchFamily="49" charset="-122"/>
            <a:ea typeface="KaiTi" panose="02010609060101010101" pitchFamily="49" charset="-122"/>
            <a:cs typeface="+mn-cs"/>
          </a:endParaRPr>
        </a:p>
      </dgm:t>
    </dgm:pt>
    <dgm:pt modelId="{49E4849D-2D4C-43D9-B552-4D1008E78558}" type="parTrans" cxnId="{E9817280-7386-465E-8B48-DD21BBDCBEE4}">
      <dgm:prSet/>
      <dgm:spPr/>
      <dgm:t>
        <a:bodyPr/>
        <a:lstStyle/>
        <a:p>
          <a:endParaRPr lang="en-US"/>
        </a:p>
      </dgm:t>
    </dgm:pt>
    <dgm:pt modelId="{4E01FE61-2891-44A0-ADF3-65870EE1065C}" type="sibTrans" cxnId="{E9817280-7386-465E-8B48-DD21BBDCBEE4}">
      <dgm:prSet/>
      <dgm:spPr/>
      <dgm:t>
        <a:bodyPr/>
        <a:lstStyle/>
        <a:p>
          <a:endParaRPr lang="en-US"/>
        </a:p>
      </dgm:t>
    </dgm:pt>
    <dgm:pt modelId="{FFEADD2C-566D-4FB6-803B-EC213C560D15}">
      <dgm:prSet/>
      <dgm:spPr/>
      <dgm:t>
        <a:bodyPr/>
        <a:lstStyle/>
        <a:p>
          <a:r>
            <a:rPr lang="zh-TW" altLang="en-US">
              <a:effectLst/>
              <a:latin typeface="KaiTi" panose="02010609060101010101" pitchFamily="49" charset="-122"/>
              <a:ea typeface="KaiTi" panose="02010609060101010101" pitchFamily="49" charset="-122"/>
              <a:cs typeface="+mn-cs"/>
            </a:rPr>
            <a:t>企業必須接受例行檢查和文件更新，以維持認證的有效性。</a:t>
          </a:r>
          <a:endParaRPr lang="zh-TW" altLang="en-US" dirty="0">
            <a:effectLst/>
            <a:latin typeface="KaiTi" panose="02010609060101010101" pitchFamily="49" charset="-122"/>
            <a:ea typeface="KaiTi" panose="02010609060101010101" pitchFamily="49" charset="-122"/>
            <a:cs typeface="+mn-cs"/>
          </a:endParaRPr>
        </a:p>
      </dgm:t>
    </dgm:pt>
    <dgm:pt modelId="{6060DBBF-9B58-486D-92BE-E1E75F0B95AD}" type="parTrans" cxnId="{8862A220-5E06-4667-81A2-2B9B3C6042E1}">
      <dgm:prSet/>
      <dgm:spPr/>
      <dgm:t>
        <a:bodyPr/>
        <a:lstStyle/>
        <a:p>
          <a:endParaRPr lang="en-US"/>
        </a:p>
      </dgm:t>
    </dgm:pt>
    <dgm:pt modelId="{CB8A486A-A7EE-4F37-9A56-F2FF6FF56053}" type="sibTrans" cxnId="{8862A220-5E06-4667-81A2-2B9B3C6042E1}">
      <dgm:prSet/>
      <dgm:spPr/>
      <dgm:t>
        <a:bodyPr/>
        <a:lstStyle/>
        <a:p>
          <a:endParaRPr lang="en-US"/>
        </a:p>
      </dgm:t>
    </dgm:pt>
    <dgm:pt modelId="{16D27664-3D08-4742-84A3-C3021179DBC4}">
      <dgm:prSet/>
      <dgm:spPr/>
      <dgm:t>
        <a:bodyPr/>
        <a:lstStyle/>
        <a:p>
          <a:r>
            <a:rPr lang="en-US" altLang="zh-TW" b="1">
              <a:effectLst/>
              <a:latin typeface="KaiTi" panose="02010609060101010101" pitchFamily="49" charset="-122"/>
              <a:ea typeface="KaiTi" panose="02010609060101010101" pitchFamily="49" charset="-122"/>
              <a:cs typeface="+mn-cs"/>
            </a:rPr>
            <a:t>7.</a:t>
          </a:r>
          <a:r>
            <a:rPr lang="zh-TW" altLang="en-US" b="1">
              <a:effectLst/>
              <a:latin typeface="KaiTi" panose="02010609060101010101" pitchFamily="49" charset="-122"/>
              <a:ea typeface="KaiTi" panose="02010609060101010101" pitchFamily="49" charset="-122"/>
              <a:cs typeface="+mn-cs"/>
            </a:rPr>
            <a:t>執法行動和召回：</a:t>
          </a:r>
          <a:endParaRPr lang="en-US" altLang="zh-TW" b="1" dirty="0">
            <a:effectLst/>
            <a:latin typeface="KaiTi" panose="02010609060101010101" pitchFamily="49" charset="-122"/>
            <a:ea typeface="KaiTi" panose="02010609060101010101" pitchFamily="49" charset="-122"/>
            <a:cs typeface="+mn-cs"/>
          </a:endParaRPr>
        </a:p>
      </dgm:t>
    </dgm:pt>
    <dgm:pt modelId="{98EF3DF1-6D3D-4548-AF04-D8512633AFED}" type="parTrans" cxnId="{EE76A25D-4609-4B1A-A567-B79A48C72275}">
      <dgm:prSet/>
      <dgm:spPr/>
      <dgm:t>
        <a:bodyPr/>
        <a:lstStyle/>
        <a:p>
          <a:endParaRPr lang="en-US"/>
        </a:p>
      </dgm:t>
    </dgm:pt>
    <dgm:pt modelId="{C2FC8531-F801-49BC-9AC5-7DE71CBBC88C}" type="sibTrans" cxnId="{EE76A25D-4609-4B1A-A567-B79A48C72275}">
      <dgm:prSet/>
      <dgm:spPr/>
      <dgm:t>
        <a:bodyPr/>
        <a:lstStyle/>
        <a:p>
          <a:endParaRPr lang="en-US"/>
        </a:p>
      </dgm:t>
    </dgm:pt>
    <dgm:pt modelId="{DF339E1E-3F05-4CD8-AEAC-92CA113048FD}">
      <dgm:prSet/>
      <dgm:spPr/>
      <dgm:t>
        <a:bodyPr/>
        <a:lstStyle/>
        <a:p>
          <a:r>
            <a:rPr lang="en-US" altLang="zh-TW" dirty="0">
              <a:effectLst/>
              <a:latin typeface="KaiTi" panose="02010609060101010101" pitchFamily="49" charset="-122"/>
              <a:ea typeface="KaiTi" panose="02010609060101010101" pitchFamily="49" charset="-122"/>
              <a:cs typeface="+mn-cs"/>
            </a:rPr>
            <a:t>BPOM </a:t>
          </a:r>
          <a:r>
            <a:rPr lang="zh-TW" altLang="en-US" dirty="0">
              <a:effectLst/>
              <a:latin typeface="KaiTi" panose="02010609060101010101" pitchFamily="49" charset="-122"/>
              <a:ea typeface="KaiTi" panose="02010609060101010101" pitchFamily="49" charset="-122"/>
              <a:cs typeface="+mn-cs"/>
            </a:rPr>
            <a:t>有權召回不合規或危險</a:t>
          </a:r>
          <a:r>
            <a:rPr lang="zh-TW" altLang="en-US">
              <a:effectLst/>
              <a:latin typeface="KaiTi" panose="02010609060101010101" pitchFamily="49" charset="-122"/>
              <a:ea typeface="KaiTi" panose="02010609060101010101" pitchFamily="49" charset="-122"/>
              <a:cs typeface="+mn-cs"/>
            </a:rPr>
            <a:t>產品</a:t>
          </a:r>
          <a:endParaRPr lang="en-US" dirty="0"/>
        </a:p>
      </dgm:t>
    </dgm:pt>
    <dgm:pt modelId="{94FFC227-B453-481D-8BC3-16CE07975E9D}" type="parTrans" cxnId="{0B7DEA4F-A371-4E4C-BFE0-DB27DAFEC570}">
      <dgm:prSet/>
      <dgm:spPr/>
      <dgm:t>
        <a:bodyPr/>
        <a:lstStyle/>
        <a:p>
          <a:endParaRPr lang="en-US"/>
        </a:p>
      </dgm:t>
    </dgm:pt>
    <dgm:pt modelId="{64E62920-D2B5-458C-A26F-A6B09317B24F}" type="sibTrans" cxnId="{0B7DEA4F-A371-4E4C-BFE0-DB27DAFEC570}">
      <dgm:prSet/>
      <dgm:spPr/>
      <dgm:t>
        <a:bodyPr/>
        <a:lstStyle/>
        <a:p>
          <a:endParaRPr lang="en-US"/>
        </a:p>
      </dgm:t>
    </dgm:pt>
    <dgm:pt modelId="{BE6B20AE-DB53-4B70-BEC8-4F39DAC68DA8}" type="pres">
      <dgm:prSet presAssocID="{2FE88206-1DBD-421F-8734-3CB04FD55B8B}" presName="Name0" presStyleCnt="0">
        <dgm:presLayoutVars>
          <dgm:dir/>
          <dgm:resizeHandles val="exact"/>
        </dgm:presLayoutVars>
      </dgm:prSet>
      <dgm:spPr/>
    </dgm:pt>
    <dgm:pt modelId="{88DE003F-62F0-4F4B-892C-5AE7FC141A46}" type="pres">
      <dgm:prSet presAssocID="{BD567A9B-6686-4AC6-A613-DC3F7A5F1F04}" presName="node" presStyleLbl="node1" presStyleIdx="0" presStyleCnt="7">
        <dgm:presLayoutVars>
          <dgm:bulletEnabled val="1"/>
        </dgm:presLayoutVars>
      </dgm:prSet>
      <dgm:spPr/>
    </dgm:pt>
    <dgm:pt modelId="{E24BC7D2-30F5-4257-B224-7ED8E3CE8205}" type="pres">
      <dgm:prSet presAssocID="{5743E254-F276-4370-99DB-8744076165C6}" presName="sibTrans" presStyleCnt="0"/>
      <dgm:spPr/>
    </dgm:pt>
    <dgm:pt modelId="{E9E5FE4E-5912-40AA-B33B-41000F868590}" type="pres">
      <dgm:prSet presAssocID="{39307DFA-C77C-4532-AE9E-99AFD1A6441F}" presName="node" presStyleLbl="node1" presStyleIdx="1" presStyleCnt="7">
        <dgm:presLayoutVars>
          <dgm:bulletEnabled val="1"/>
        </dgm:presLayoutVars>
      </dgm:prSet>
      <dgm:spPr/>
    </dgm:pt>
    <dgm:pt modelId="{8966D219-2401-4D98-8A24-2F58A5C9222F}" type="pres">
      <dgm:prSet presAssocID="{4D8CD111-167D-4C03-A41A-7A3BD5E12406}" presName="sibTrans" presStyleCnt="0"/>
      <dgm:spPr/>
    </dgm:pt>
    <dgm:pt modelId="{683F27ED-CFCB-4003-9C12-C4B34CECB50A}" type="pres">
      <dgm:prSet presAssocID="{062BF149-BF54-48C9-BD8D-54F7053C35C9}" presName="node" presStyleLbl="node1" presStyleIdx="2" presStyleCnt="7">
        <dgm:presLayoutVars>
          <dgm:bulletEnabled val="1"/>
        </dgm:presLayoutVars>
      </dgm:prSet>
      <dgm:spPr/>
    </dgm:pt>
    <dgm:pt modelId="{1035D772-3BCD-4349-8A23-981333BA8478}" type="pres">
      <dgm:prSet presAssocID="{661F264B-171A-405A-BB32-60A83E34BF3E}" presName="sibTrans" presStyleCnt="0"/>
      <dgm:spPr/>
    </dgm:pt>
    <dgm:pt modelId="{C6494A8F-0216-41E5-B231-FFA08C1A6901}" type="pres">
      <dgm:prSet presAssocID="{319CA541-E4A3-4546-BA5C-FB19FAD270EE}" presName="node" presStyleLbl="node1" presStyleIdx="3" presStyleCnt="7">
        <dgm:presLayoutVars>
          <dgm:bulletEnabled val="1"/>
        </dgm:presLayoutVars>
      </dgm:prSet>
      <dgm:spPr/>
    </dgm:pt>
    <dgm:pt modelId="{DC16853B-7CAC-40B3-9550-AF71FCBB0C0F}" type="pres">
      <dgm:prSet presAssocID="{5620E560-7701-4A68-8935-4CA89BC5DE9A}" presName="sibTrans" presStyleCnt="0"/>
      <dgm:spPr/>
    </dgm:pt>
    <dgm:pt modelId="{DF506250-52B3-4ABE-92C1-AE7C0175FC29}" type="pres">
      <dgm:prSet presAssocID="{E03EB704-6203-49F1-96C3-A636DC6ABD5D}" presName="node" presStyleLbl="node1" presStyleIdx="4" presStyleCnt="7">
        <dgm:presLayoutVars>
          <dgm:bulletEnabled val="1"/>
        </dgm:presLayoutVars>
      </dgm:prSet>
      <dgm:spPr/>
    </dgm:pt>
    <dgm:pt modelId="{35FD11EA-CBA9-417D-BBB6-125D0B4291A6}" type="pres">
      <dgm:prSet presAssocID="{7E793274-83A0-49A6-AD5F-481880614853}" presName="sibTrans" presStyleCnt="0"/>
      <dgm:spPr/>
    </dgm:pt>
    <dgm:pt modelId="{40356D0C-F495-43BF-8550-5F42F476C42C}" type="pres">
      <dgm:prSet presAssocID="{EE7E8C7D-09B0-4CDA-9A2D-C8D8CA4F2E1A}" presName="node" presStyleLbl="node1" presStyleIdx="5" presStyleCnt="7">
        <dgm:presLayoutVars>
          <dgm:bulletEnabled val="1"/>
        </dgm:presLayoutVars>
      </dgm:prSet>
      <dgm:spPr/>
    </dgm:pt>
    <dgm:pt modelId="{3D018576-005E-408B-8B94-8242D481CEB3}" type="pres">
      <dgm:prSet presAssocID="{4E01FE61-2891-44A0-ADF3-65870EE1065C}" presName="sibTrans" presStyleCnt="0"/>
      <dgm:spPr/>
    </dgm:pt>
    <dgm:pt modelId="{4BAB3DB7-6D81-4688-BA69-2E6FFC4FC9E2}" type="pres">
      <dgm:prSet presAssocID="{16D27664-3D08-4742-84A3-C3021179DBC4}" presName="node" presStyleLbl="node1" presStyleIdx="6" presStyleCnt="7">
        <dgm:presLayoutVars>
          <dgm:bulletEnabled val="1"/>
        </dgm:presLayoutVars>
      </dgm:prSet>
      <dgm:spPr/>
    </dgm:pt>
  </dgm:ptLst>
  <dgm:cxnLst>
    <dgm:cxn modelId="{52A30B16-CD1C-47D4-868F-08A71B98D4A5}" type="presOf" srcId="{319CA541-E4A3-4546-BA5C-FB19FAD270EE}" destId="{C6494A8F-0216-41E5-B231-FFA08C1A6901}" srcOrd="0" destOrd="0" presId="urn:microsoft.com/office/officeart/2005/8/layout/hList6"/>
    <dgm:cxn modelId="{8862A220-5E06-4667-81A2-2B9B3C6042E1}" srcId="{EE7E8C7D-09B0-4CDA-9A2D-C8D8CA4F2E1A}" destId="{FFEADD2C-566D-4FB6-803B-EC213C560D15}" srcOrd="0" destOrd="0" parTransId="{6060DBBF-9B58-486D-92BE-E1E75F0B95AD}" sibTransId="{CB8A486A-A7EE-4F37-9A56-F2FF6FF56053}"/>
    <dgm:cxn modelId="{B70ED024-45BB-43A7-AD96-19D76151A97E}" type="presOf" srcId="{16D27664-3D08-4742-84A3-C3021179DBC4}" destId="{4BAB3DB7-6D81-4688-BA69-2E6FFC4FC9E2}" srcOrd="0" destOrd="0" presId="urn:microsoft.com/office/officeart/2005/8/layout/hList6"/>
    <dgm:cxn modelId="{3A021528-784A-48C3-AB0B-301115A51D3F}" srcId="{BD567A9B-6686-4AC6-A613-DC3F7A5F1F04}" destId="{4E44D815-80D5-4FEB-8841-264A43AFB896}" srcOrd="0" destOrd="0" parTransId="{C025B45C-CD44-47DC-837B-1AD30BD0BC22}" sibTransId="{5FA468CB-6C89-4487-ABF2-7AEC9EAB4C54}"/>
    <dgm:cxn modelId="{7CAD2129-BD89-4306-8651-DD0967C49D43}" type="presOf" srcId="{39307DFA-C77C-4532-AE9E-99AFD1A6441F}" destId="{E9E5FE4E-5912-40AA-B33B-41000F868590}" srcOrd="0" destOrd="0" presId="urn:microsoft.com/office/officeart/2005/8/layout/hList6"/>
    <dgm:cxn modelId="{A6989F2D-EE4B-4E70-A3C2-C6F23AA99575}" srcId="{319CA541-E4A3-4546-BA5C-FB19FAD270EE}" destId="{F84EEF08-D119-4235-8ED8-4A00AF3E6957}" srcOrd="0" destOrd="0" parTransId="{715697E2-DD05-4091-BF80-4AD0BC819499}" sibTransId="{8595C62E-4419-4919-8DA2-2CA4ABB65E91}"/>
    <dgm:cxn modelId="{35F6E22F-58AE-441B-A69E-7FEE2EAE706E}" srcId="{2FE88206-1DBD-421F-8734-3CB04FD55B8B}" destId="{319CA541-E4A3-4546-BA5C-FB19FAD270EE}" srcOrd="3" destOrd="0" parTransId="{F150E189-5538-486B-927F-69894328E2D1}" sibTransId="{5620E560-7701-4A68-8935-4CA89BC5DE9A}"/>
    <dgm:cxn modelId="{B31B0E34-D0BB-4E03-803D-2440E1AC5D91}" type="presOf" srcId="{BD567A9B-6686-4AC6-A613-DC3F7A5F1F04}" destId="{88DE003F-62F0-4F4B-892C-5AE7FC141A46}" srcOrd="0" destOrd="0" presId="urn:microsoft.com/office/officeart/2005/8/layout/hList6"/>
    <dgm:cxn modelId="{2F3C015B-3D49-404A-8B02-668FDB6CF165}" srcId="{2FE88206-1DBD-421F-8734-3CB04FD55B8B}" destId="{BD567A9B-6686-4AC6-A613-DC3F7A5F1F04}" srcOrd="0" destOrd="0" parTransId="{6DC4AF00-6C63-4CFA-B3CF-8EE15D13A598}" sibTransId="{5743E254-F276-4370-99DB-8744076165C6}"/>
    <dgm:cxn modelId="{EE76A25D-4609-4B1A-A567-B79A48C72275}" srcId="{2FE88206-1DBD-421F-8734-3CB04FD55B8B}" destId="{16D27664-3D08-4742-84A3-C3021179DBC4}" srcOrd="6" destOrd="0" parTransId="{98EF3DF1-6D3D-4548-AF04-D8512633AFED}" sibTransId="{C2FC8531-F801-49BC-9AC5-7DE71CBBC88C}"/>
    <dgm:cxn modelId="{611E8949-1CD0-476C-A9B9-B239ED7C48A5}" srcId="{E03EB704-6203-49F1-96C3-A636DC6ABD5D}" destId="{9A880064-2223-4045-90A3-049093F13659}" srcOrd="0" destOrd="0" parTransId="{C11915A5-9373-4973-8CAA-EE72230D1DFB}" sibTransId="{20795AB9-4813-4350-A9FF-E5400544943D}"/>
    <dgm:cxn modelId="{0B7DEA4F-A371-4E4C-BFE0-DB27DAFEC570}" srcId="{16D27664-3D08-4742-84A3-C3021179DBC4}" destId="{DF339E1E-3F05-4CD8-AEAC-92CA113048FD}" srcOrd="0" destOrd="0" parTransId="{94FFC227-B453-481D-8BC3-16CE07975E9D}" sibTransId="{64E62920-D2B5-458C-A26F-A6B09317B24F}"/>
    <dgm:cxn modelId="{22B21371-5CBC-4AA8-83E5-C8DAF96B4CBA}" type="presOf" srcId="{DF339E1E-3F05-4CD8-AEAC-92CA113048FD}" destId="{4BAB3DB7-6D81-4688-BA69-2E6FFC4FC9E2}" srcOrd="0" destOrd="1" presId="urn:microsoft.com/office/officeart/2005/8/layout/hList6"/>
    <dgm:cxn modelId="{DF347176-30C6-4714-9535-5EB3E07B3E04}" type="presOf" srcId="{FFEADD2C-566D-4FB6-803B-EC213C560D15}" destId="{40356D0C-F495-43BF-8550-5F42F476C42C}" srcOrd="0" destOrd="1" presId="urn:microsoft.com/office/officeart/2005/8/layout/hList6"/>
    <dgm:cxn modelId="{EE2C5377-1DEB-4D88-B7B6-19B87521CF24}" srcId="{39307DFA-C77C-4532-AE9E-99AFD1A6441F}" destId="{57FBF5E6-3A83-41F3-8AB2-F2559F2C9730}" srcOrd="0" destOrd="0" parTransId="{018F867E-F1A6-482A-8414-3289B2396CDC}" sibTransId="{C587B199-D2EC-449E-82B4-EB0B83A35371}"/>
    <dgm:cxn modelId="{E9817280-7386-465E-8B48-DD21BBDCBEE4}" srcId="{2FE88206-1DBD-421F-8734-3CB04FD55B8B}" destId="{EE7E8C7D-09B0-4CDA-9A2D-C8D8CA4F2E1A}" srcOrd="5" destOrd="0" parTransId="{49E4849D-2D4C-43D9-B552-4D1008E78558}" sibTransId="{4E01FE61-2891-44A0-ADF3-65870EE1065C}"/>
    <dgm:cxn modelId="{AC09178A-F298-4373-B0F2-2D5E6022F0E7}" type="presOf" srcId="{57FBF5E6-3A83-41F3-8AB2-F2559F2C9730}" destId="{E9E5FE4E-5912-40AA-B33B-41000F868590}" srcOrd="0" destOrd="1" presId="urn:microsoft.com/office/officeart/2005/8/layout/hList6"/>
    <dgm:cxn modelId="{F53B8196-F692-4E40-A7C3-83ECE284934F}" srcId="{2FE88206-1DBD-421F-8734-3CB04FD55B8B}" destId="{062BF149-BF54-48C9-BD8D-54F7053C35C9}" srcOrd="2" destOrd="0" parTransId="{09CB2A63-0D4D-4FCF-A367-EF4486DDC00F}" sibTransId="{661F264B-171A-405A-BB32-60A83E34BF3E}"/>
    <dgm:cxn modelId="{6B0D61A1-EAEA-470D-908C-03619EFB587F}" type="presOf" srcId="{4E44D815-80D5-4FEB-8841-264A43AFB896}" destId="{88DE003F-62F0-4F4B-892C-5AE7FC141A46}" srcOrd="0" destOrd="1" presId="urn:microsoft.com/office/officeart/2005/8/layout/hList6"/>
    <dgm:cxn modelId="{D67899AF-8F50-4424-89A4-D662733AE7C0}" srcId="{062BF149-BF54-48C9-BD8D-54F7053C35C9}" destId="{D12850CC-BD1D-444E-ADD3-7F0C0A8D2500}" srcOrd="0" destOrd="0" parTransId="{4CDA5FA1-7748-4AC3-BAE2-7C34293F280A}" sibTransId="{9947D95E-09FA-4758-9577-50AFCC689EB9}"/>
    <dgm:cxn modelId="{ED485AB5-139E-4304-BE52-0647846AB8D7}" type="presOf" srcId="{D12850CC-BD1D-444E-ADD3-7F0C0A8D2500}" destId="{683F27ED-CFCB-4003-9C12-C4B34CECB50A}" srcOrd="0" destOrd="1" presId="urn:microsoft.com/office/officeart/2005/8/layout/hList6"/>
    <dgm:cxn modelId="{3C8F91B7-D9DF-4B93-A43E-9DF86486029C}" type="presOf" srcId="{062BF149-BF54-48C9-BD8D-54F7053C35C9}" destId="{683F27ED-CFCB-4003-9C12-C4B34CECB50A}" srcOrd="0" destOrd="0" presId="urn:microsoft.com/office/officeart/2005/8/layout/hList6"/>
    <dgm:cxn modelId="{C37C7ABA-C316-43EC-9A88-9EB42B11359C}" type="presOf" srcId="{EE7E8C7D-09B0-4CDA-9A2D-C8D8CA4F2E1A}" destId="{40356D0C-F495-43BF-8550-5F42F476C42C}" srcOrd="0" destOrd="0" presId="urn:microsoft.com/office/officeart/2005/8/layout/hList6"/>
    <dgm:cxn modelId="{B27912C2-414C-4F26-AB51-58B8DFCF6DEC}" type="presOf" srcId="{E03EB704-6203-49F1-96C3-A636DC6ABD5D}" destId="{DF506250-52B3-4ABE-92C1-AE7C0175FC29}" srcOrd="0" destOrd="0" presId="urn:microsoft.com/office/officeart/2005/8/layout/hList6"/>
    <dgm:cxn modelId="{902543C4-3FF2-4EEB-A5C9-3D4C85DFA122}" type="presOf" srcId="{2FE88206-1DBD-421F-8734-3CB04FD55B8B}" destId="{BE6B20AE-DB53-4B70-BEC8-4F39DAC68DA8}" srcOrd="0" destOrd="0" presId="urn:microsoft.com/office/officeart/2005/8/layout/hList6"/>
    <dgm:cxn modelId="{749BCAC5-D570-44B6-B109-12895A1F0779}" srcId="{2FE88206-1DBD-421F-8734-3CB04FD55B8B}" destId="{39307DFA-C77C-4532-AE9E-99AFD1A6441F}" srcOrd="1" destOrd="0" parTransId="{704AF8B4-E97D-46C4-837D-652E0D7CAA48}" sibTransId="{4D8CD111-167D-4C03-A41A-7A3BD5E12406}"/>
    <dgm:cxn modelId="{967A75E0-5083-4EBE-9D36-F0759BC4ABAD}" srcId="{2FE88206-1DBD-421F-8734-3CB04FD55B8B}" destId="{E03EB704-6203-49F1-96C3-A636DC6ABD5D}" srcOrd="4" destOrd="0" parTransId="{96783B2E-414D-420A-9B84-CD417CF845C1}" sibTransId="{7E793274-83A0-49A6-AD5F-481880614853}"/>
    <dgm:cxn modelId="{64E9D0E2-258D-4001-9EEE-DA9DC24216F6}" type="presOf" srcId="{9A880064-2223-4045-90A3-049093F13659}" destId="{DF506250-52B3-4ABE-92C1-AE7C0175FC29}" srcOrd="0" destOrd="1" presId="urn:microsoft.com/office/officeart/2005/8/layout/hList6"/>
    <dgm:cxn modelId="{276D09F3-E9C4-469E-AD07-F74A7390C858}" type="presOf" srcId="{F84EEF08-D119-4235-8ED8-4A00AF3E6957}" destId="{C6494A8F-0216-41E5-B231-FFA08C1A6901}" srcOrd="0" destOrd="1" presId="urn:microsoft.com/office/officeart/2005/8/layout/hList6"/>
    <dgm:cxn modelId="{EEA23C7F-ADA7-48B1-931A-A49E3F132A95}" type="presParOf" srcId="{BE6B20AE-DB53-4B70-BEC8-4F39DAC68DA8}" destId="{88DE003F-62F0-4F4B-892C-5AE7FC141A46}" srcOrd="0" destOrd="0" presId="urn:microsoft.com/office/officeart/2005/8/layout/hList6"/>
    <dgm:cxn modelId="{90837C6A-4418-428D-A198-5FCEAD2F2BA3}" type="presParOf" srcId="{BE6B20AE-DB53-4B70-BEC8-4F39DAC68DA8}" destId="{E24BC7D2-30F5-4257-B224-7ED8E3CE8205}" srcOrd="1" destOrd="0" presId="urn:microsoft.com/office/officeart/2005/8/layout/hList6"/>
    <dgm:cxn modelId="{A3DA794E-49F0-4A69-B120-A42AA0DA41CD}" type="presParOf" srcId="{BE6B20AE-DB53-4B70-BEC8-4F39DAC68DA8}" destId="{E9E5FE4E-5912-40AA-B33B-41000F868590}" srcOrd="2" destOrd="0" presId="urn:microsoft.com/office/officeart/2005/8/layout/hList6"/>
    <dgm:cxn modelId="{6D93F444-F8F8-4B9E-9956-67F87A48779E}" type="presParOf" srcId="{BE6B20AE-DB53-4B70-BEC8-4F39DAC68DA8}" destId="{8966D219-2401-4D98-8A24-2F58A5C9222F}" srcOrd="3" destOrd="0" presId="urn:microsoft.com/office/officeart/2005/8/layout/hList6"/>
    <dgm:cxn modelId="{9BBB04A0-B740-48E3-B2A7-09A1380537FD}" type="presParOf" srcId="{BE6B20AE-DB53-4B70-BEC8-4F39DAC68DA8}" destId="{683F27ED-CFCB-4003-9C12-C4B34CECB50A}" srcOrd="4" destOrd="0" presId="urn:microsoft.com/office/officeart/2005/8/layout/hList6"/>
    <dgm:cxn modelId="{8BE5B142-FB83-423D-8394-8CA192D66E6B}" type="presParOf" srcId="{BE6B20AE-DB53-4B70-BEC8-4F39DAC68DA8}" destId="{1035D772-3BCD-4349-8A23-981333BA8478}" srcOrd="5" destOrd="0" presId="urn:microsoft.com/office/officeart/2005/8/layout/hList6"/>
    <dgm:cxn modelId="{0C3EB02F-DC17-4E4C-8BFE-D73C1DAD6094}" type="presParOf" srcId="{BE6B20AE-DB53-4B70-BEC8-4F39DAC68DA8}" destId="{C6494A8F-0216-41E5-B231-FFA08C1A6901}" srcOrd="6" destOrd="0" presId="urn:microsoft.com/office/officeart/2005/8/layout/hList6"/>
    <dgm:cxn modelId="{071F8D21-285F-4BC1-B8D0-1AFF7D99BC09}" type="presParOf" srcId="{BE6B20AE-DB53-4B70-BEC8-4F39DAC68DA8}" destId="{DC16853B-7CAC-40B3-9550-AF71FCBB0C0F}" srcOrd="7" destOrd="0" presId="urn:microsoft.com/office/officeart/2005/8/layout/hList6"/>
    <dgm:cxn modelId="{1C9042C8-21CE-4CCB-BD0A-F955466035E2}" type="presParOf" srcId="{BE6B20AE-DB53-4B70-BEC8-4F39DAC68DA8}" destId="{DF506250-52B3-4ABE-92C1-AE7C0175FC29}" srcOrd="8" destOrd="0" presId="urn:microsoft.com/office/officeart/2005/8/layout/hList6"/>
    <dgm:cxn modelId="{4F8772E2-8EDE-42B7-81A2-9A1961D0C0B8}" type="presParOf" srcId="{BE6B20AE-DB53-4B70-BEC8-4F39DAC68DA8}" destId="{35FD11EA-CBA9-417D-BBB6-125D0B4291A6}" srcOrd="9" destOrd="0" presId="urn:microsoft.com/office/officeart/2005/8/layout/hList6"/>
    <dgm:cxn modelId="{2ED0FBB1-ED8C-4F48-943C-1707565F7BE0}" type="presParOf" srcId="{BE6B20AE-DB53-4B70-BEC8-4F39DAC68DA8}" destId="{40356D0C-F495-43BF-8550-5F42F476C42C}" srcOrd="10" destOrd="0" presId="urn:microsoft.com/office/officeart/2005/8/layout/hList6"/>
    <dgm:cxn modelId="{84E72A32-0F4B-4E24-9002-A2D4269E75E0}" type="presParOf" srcId="{BE6B20AE-DB53-4B70-BEC8-4F39DAC68DA8}" destId="{3D018576-005E-408B-8B94-8242D481CEB3}" srcOrd="11" destOrd="0" presId="urn:microsoft.com/office/officeart/2005/8/layout/hList6"/>
    <dgm:cxn modelId="{83204F21-6818-45BC-9F79-AD8EAFC7CB63}" type="presParOf" srcId="{BE6B20AE-DB53-4B70-BEC8-4F39DAC68DA8}" destId="{4BAB3DB7-6D81-4688-BA69-2E6FFC4FC9E2}" srcOrd="12" destOrd="0" presId="urn:microsoft.com/office/officeart/2005/8/layout/hList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8E6D7FC-BCC9-4445-8E7E-931177DCD289}" type="doc">
      <dgm:prSet loTypeId="urn:microsoft.com/office/officeart/2005/8/layout/hList6" loCatId="list" qsTypeId="urn:microsoft.com/office/officeart/2005/8/quickstyle/simple1" qsCatId="simple" csTypeId="urn:microsoft.com/office/officeart/2005/8/colors/accent2_5" csCatId="accent2" phldr="1"/>
      <dgm:spPr/>
      <dgm:t>
        <a:bodyPr/>
        <a:lstStyle/>
        <a:p>
          <a:endParaRPr lang="en-US"/>
        </a:p>
      </dgm:t>
    </dgm:pt>
    <dgm:pt modelId="{AA4D9F17-05D2-433A-9DC2-3C3B46077BBA}">
      <dgm:prSet phldrT="[Text]"/>
      <dgm:spPr/>
      <dgm:t>
        <a:bodyPr/>
        <a:lstStyle/>
        <a:p>
          <a:r>
            <a:rPr lang="en-US" altLang="zh-CN" b="1" dirty="0">
              <a:solidFill>
                <a:schemeClr val="tx1"/>
              </a:solidFill>
              <a:latin typeface="KaiTi" panose="02010609060101010101" pitchFamily="49" charset="-122"/>
              <a:ea typeface="KaiTi" panose="02010609060101010101" pitchFamily="49" charset="-122"/>
            </a:rPr>
            <a:t>1. </a:t>
          </a:r>
          <a:r>
            <a:rPr lang="zh-CN" altLang="en-US" b="1" dirty="0">
              <a:solidFill>
                <a:schemeClr val="tx1"/>
              </a:solidFill>
              <a:latin typeface="KaiTi" panose="02010609060101010101" pitchFamily="49" charset="-122"/>
              <a:ea typeface="KaiTi" panose="02010609060101010101" pitchFamily="49" charset="-122"/>
            </a:rPr>
            <a:t>资格评估：</a:t>
          </a:r>
          <a:endParaRPr lang="en-US" b="1" dirty="0">
            <a:solidFill>
              <a:schemeClr val="tx1"/>
            </a:solidFill>
            <a:latin typeface="KaiTi" panose="02010609060101010101" pitchFamily="49" charset="-122"/>
            <a:ea typeface="KaiTi" panose="02010609060101010101" pitchFamily="49" charset="-122"/>
          </a:endParaRPr>
        </a:p>
      </dgm:t>
    </dgm:pt>
    <dgm:pt modelId="{274F8FB2-A5CC-4799-A99C-62D62E0E6905}" type="parTrans" cxnId="{9E756958-BF69-4158-986D-7BB8041CA2C0}">
      <dgm:prSet/>
      <dgm:spPr/>
      <dgm:t>
        <a:bodyPr/>
        <a:lstStyle/>
        <a:p>
          <a:endParaRPr lang="en-US"/>
        </a:p>
      </dgm:t>
    </dgm:pt>
    <dgm:pt modelId="{FC3B715A-B9D2-4CDB-9A58-2E11B4D58174}" type="sibTrans" cxnId="{9E756958-BF69-4158-986D-7BB8041CA2C0}">
      <dgm:prSet/>
      <dgm:spPr/>
      <dgm:t>
        <a:bodyPr/>
        <a:lstStyle/>
        <a:p>
          <a:endParaRPr lang="en-US"/>
        </a:p>
      </dgm:t>
    </dgm:pt>
    <dgm:pt modelId="{F6FD8D0F-407D-456B-ACFF-E949C26F9155}">
      <dgm:prSet/>
      <dgm:spPr/>
      <dgm:t>
        <a:bodyPr/>
        <a:lstStyle/>
        <a:p>
          <a:r>
            <a:rPr lang="en-US" altLang="zh-CN" b="1" dirty="0">
              <a:solidFill>
                <a:schemeClr val="tx1"/>
              </a:solidFill>
              <a:latin typeface="KaiTi" panose="02010609060101010101" pitchFamily="49" charset="-122"/>
              <a:ea typeface="KaiTi" panose="02010609060101010101" pitchFamily="49" charset="-122"/>
            </a:rPr>
            <a:t>2. </a:t>
          </a:r>
          <a:r>
            <a:rPr lang="zh-CN" altLang="en-US" b="1" dirty="0">
              <a:solidFill>
                <a:schemeClr val="tx1"/>
              </a:solidFill>
              <a:latin typeface="KaiTi" panose="02010609060101010101" pitchFamily="49" charset="-122"/>
              <a:ea typeface="KaiTi" panose="02010609060101010101" pitchFamily="49" charset="-122"/>
            </a:rPr>
            <a:t>产品测试：</a:t>
          </a:r>
          <a:endParaRPr lang="en-US" b="1" dirty="0">
            <a:solidFill>
              <a:schemeClr val="tx1"/>
            </a:solidFill>
            <a:latin typeface="KaiTi" panose="02010609060101010101" pitchFamily="49" charset="-122"/>
            <a:ea typeface="KaiTi" panose="02010609060101010101" pitchFamily="49" charset="-122"/>
          </a:endParaRPr>
        </a:p>
      </dgm:t>
    </dgm:pt>
    <dgm:pt modelId="{56AD461F-D41E-47C6-BE09-60B506761EFA}" type="parTrans" cxnId="{F7BDA225-3C62-4EA2-9B46-D274B98F4EF9}">
      <dgm:prSet/>
      <dgm:spPr/>
      <dgm:t>
        <a:bodyPr/>
        <a:lstStyle/>
        <a:p>
          <a:endParaRPr lang="en-US"/>
        </a:p>
      </dgm:t>
    </dgm:pt>
    <dgm:pt modelId="{0E458A07-1DAD-4800-8610-01C370F8B568}" type="sibTrans" cxnId="{F7BDA225-3C62-4EA2-9B46-D274B98F4EF9}">
      <dgm:prSet/>
      <dgm:spPr/>
      <dgm:t>
        <a:bodyPr/>
        <a:lstStyle/>
        <a:p>
          <a:endParaRPr lang="en-US"/>
        </a:p>
      </dgm:t>
    </dgm:pt>
    <dgm:pt modelId="{89047E90-CFDC-4239-B9A5-1F2D5242B801}">
      <dgm:prSet/>
      <dgm:spPr/>
      <dgm:t>
        <a:bodyPr/>
        <a:lstStyle/>
        <a:p>
          <a:r>
            <a:rPr lang="en-US" altLang="zh-CN" b="1" dirty="0">
              <a:solidFill>
                <a:schemeClr val="tx1"/>
              </a:solidFill>
              <a:latin typeface="KaiTi" panose="02010609060101010101" pitchFamily="49" charset="-122"/>
              <a:ea typeface="KaiTi" panose="02010609060101010101" pitchFamily="49" charset="-122"/>
            </a:rPr>
            <a:t>3. </a:t>
          </a:r>
          <a:r>
            <a:rPr lang="zh-CN" altLang="en-US" b="1" dirty="0">
              <a:solidFill>
                <a:schemeClr val="tx1"/>
              </a:solidFill>
              <a:latin typeface="KaiTi" panose="02010609060101010101" pitchFamily="49" charset="-122"/>
              <a:ea typeface="KaiTi" panose="02010609060101010101" pitchFamily="49" charset="-122"/>
            </a:rPr>
            <a:t>产品标签：</a:t>
          </a:r>
          <a:endParaRPr lang="en-US" b="1" dirty="0">
            <a:solidFill>
              <a:schemeClr val="tx1"/>
            </a:solidFill>
            <a:latin typeface="KaiTi" panose="02010609060101010101" pitchFamily="49" charset="-122"/>
            <a:ea typeface="KaiTi" panose="02010609060101010101" pitchFamily="49" charset="-122"/>
          </a:endParaRPr>
        </a:p>
      </dgm:t>
    </dgm:pt>
    <dgm:pt modelId="{818C478F-B7C1-4D23-8138-3F30D1209EF9}" type="parTrans" cxnId="{9E88FA6A-1075-4596-AA60-4E578D0BD13A}">
      <dgm:prSet/>
      <dgm:spPr/>
      <dgm:t>
        <a:bodyPr/>
        <a:lstStyle/>
        <a:p>
          <a:endParaRPr lang="en-US"/>
        </a:p>
      </dgm:t>
    </dgm:pt>
    <dgm:pt modelId="{C28B68B8-A1CD-4B1B-9645-2E72A452AC7B}" type="sibTrans" cxnId="{9E88FA6A-1075-4596-AA60-4E578D0BD13A}">
      <dgm:prSet/>
      <dgm:spPr/>
      <dgm:t>
        <a:bodyPr/>
        <a:lstStyle/>
        <a:p>
          <a:endParaRPr lang="en-US"/>
        </a:p>
      </dgm:t>
    </dgm:pt>
    <dgm:pt modelId="{FB0E7BEA-C6DB-4AE2-822B-4BCBF7A6BFAD}">
      <dgm:prSet/>
      <dgm:spPr/>
      <dgm:t>
        <a:bodyPr/>
        <a:lstStyle/>
        <a:p>
          <a:r>
            <a:rPr lang="en-US" altLang="zh-CN" b="1" dirty="0">
              <a:solidFill>
                <a:schemeClr val="tx1"/>
              </a:solidFill>
              <a:latin typeface="KaiTi" panose="02010609060101010101" pitchFamily="49" charset="-122"/>
              <a:ea typeface="KaiTi" panose="02010609060101010101" pitchFamily="49" charset="-122"/>
            </a:rPr>
            <a:t>4. </a:t>
          </a:r>
          <a:r>
            <a:rPr lang="zh-CN" altLang="en-US" b="1" dirty="0">
              <a:solidFill>
                <a:schemeClr val="tx1"/>
              </a:solidFill>
              <a:latin typeface="KaiTi" panose="02010609060101010101" pitchFamily="49" charset="-122"/>
              <a:ea typeface="KaiTi" panose="02010609060101010101" pitchFamily="49" charset="-122"/>
            </a:rPr>
            <a:t>安全与卫生：</a:t>
          </a:r>
          <a:endParaRPr lang="en-US" b="1" dirty="0">
            <a:solidFill>
              <a:schemeClr val="tx1"/>
            </a:solidFill>
            <a:latin typeface="KaiTi" panose="02010609060101010101" pitchFamily="49" charset="-122"/>
            <a:ea typeface="KaiTi" panose="02010609060101010101" pitchFamily="49" charset="-122"/>
          </a:endParaRPr>
        </a:p>
      </dgm:t>
    </dgm:pt>
    <dgm:pt modelId="{215ADC9B-A8C4-4685-A123-C75A07FD7DF0}" type="parTrans" cxnId="{732649F7-0EDE-4516-8C66-FF4AF45B9131}">
      <dgm:prSet/>
      <dgm:spPr/>
      <dgm:t>
        <a:bodyPr/>
        <a:lstStyle/>
        <a:p>
          <a:endParaRPr lang="en-US"/>
        </a:p>
      </dgm:t>
    </dgm:pt>
    <dgm:pt modelId="{7BBFA87E-531E-4AE5-9B39-8BD7B59CA279}" type="sibTrans" cxnId="{732649F7-0EDE-4516-8C66-FF4AF45B9131}">
      <dgm:prSet/>
      <dgm:spPr/>
      <dgm:t>
        <a:bodyPr/>
        <a:lstStyle/>
        <a:p>
          <a:endParaRPr lang="en-US"/>
        </a:p>
      </dgm:t>
    </dgm:pt>
    <dgm:pt modelId="{99259566-D56F-466E-B664-03B1664B3A0B}">
      <dgm:prSet/>
      <dgm:spPr/>
      <dgm:t>
        <a:bodyPr/>
        <a:lstStyle/>
        <a:p>
          <a:r>
            <a:rPr lang="en-US" altLang="zh-CN" b="1" dirty="0">
              <a:solidFill>
                <a:schemeClr val="tx1"/>
              </a:solidFill>
              <a:latin typeface="KaiTi" panose="02010609060101010101" pitchFamily="49" charset="-122"/>
              <a:ea typeface="KaiTi" panose="02010609060101010101" pitchFamily="49" charset="-122"/>
            </a:rPr>
            <a:t>5. </a:t>
          </a:r>
          <a:r>
            <a:rPr lang="zh-CN" altLang="en-US" b="1" dirty="0">
              <a:solidFill>
                <a:schemeClr val="tx1"/>
              </a:solidFill>
              <a:latin typeface="KaiTi" panose="02010609060101010101" pitchFamily="49" charset="-122"/>
              <a:ea typeface="KaiTi" panose="02010609060101010101" pitchFamily="49" charset="-122"/>
            </a:rPr>
            <a:t>档案申请：</a:t>
          </a:r>
          <a:endParaRPr lang="en-US" b="1" dirty="0">
            <a:solidFill>
              <a:schemeClr val="tx1"/>
            </a:solidFill>
            <a:latin typeface="KaiTi" panose="02010609060101010101" pitchFamily="49" charset="-122"/>
            <a:ea typeface="KaiTi" panose="02010609060101010101" pitchFamily="49" charset="-122"/>
          </a:endParaRPr>
        </a:p>
      </dgm:t>
    </dgm:pt>
    <dgm:pt modelId="{9E6BCF4B-10C3-43F3-B41A-69B858C2D8BC}" type="parTrans" cxnId="{93DAC2A3-60B8-47BB-A987-066ACDC2EC46}">
      <dgm:prSet/>
      <dgm:spPr/>
      <dgm:t>
        <a:bodyPr/>
        <a:lstStyle/>
        <a:p>
          <a:endParaRPr lang="en-US"/>
        </a:p>
      </dgm:t>
    </dgm:pt>
    <dgm:pt modelId="{FE56FB6A-FC26-4DAE-A419-7529E92D554D}" type="sibTrans" cxnId="{93DAC2A3-60B8-47BB-A987-066ACDC2EC46}">
      <dgm:prSet/>
      <dgm:spPr/>
      <dgm:t>
        <a:bodyPr/>
        <a:lstStyle/>
        <a:p>
          <a:endParaRPr lang="en-US"/>
        </a:p>
      </dgm:t>
    </dgm:pt>
    <dgm:pt modelId="{BF1AD86B-D6BE-4881-A836-81989BEA2EC2}">
      <dgm:prSet/>
      <dgm:spPr/>
      <dgm:t>
        <a:bodyPr/>
        <a:lstStyle/>
        <a:p>
          <a:r>
            <a:rPr lang="en-US" altLang="zh-CN" b="1" dirty="0">
              <a:solidFill>
                <a:schemeClr val="tx1"/>
              </a:solidFill>
              <a:latin typeface="KaiTi" panose="02010609060101010101" pitchFamily="49" charset="-122"/>
              <a:ea typeface="KaiTi" panose="02010609060101010101" pitchFamily="49" charset="-122"/>
            </a:rPr>
            <a:t>6. </a:t>
          </a:r>
          <a:r>
            <a:rPr lang="zh-CN" altLang="en-US" b="1" dirty="0">
              <a:solidFill>
                <a:schemeClr val="tx1"/>
              </a:solidFill>
              <a:latin typeface="KaiTi" panose="02010609060101010101" pitchFamily="49" charset="-122"/>
              <a:ea typeface="KaiTi" panose="02010609060101010101" pitchFamily="49" charset="-122"/>
            </a:rPr>
            <a:t>提交至越南食品安全局（</a:t>
          </a:r>
          <a:r>
            <a:rPr lang="en-US" altLang="zh-CN" b="1" dirty="0">
              <a:solidFill>
                <a:schemeClr val="tx1"/>
              </a:solidFill>
              <a:latin typeface="KaiTi" panose="02010609060101010101" pitchFamily="49" charset="-122"/>
              <a:ea typeface="KaiTi" panose="02010609060101010101" pitchFamily="49" charset="-122"/>
            </a:rPr>
            <a:t>VFA</a:t>
          </a:r>
          <a:r>
            <a:rPr lang="zh-CN" altLang="en-US" b="1" dirty="0">
              <a:solidFill>
                <a:schemeClr val="tx1"/>
              </a:solidFill>
              <a:latin typeface="KaiTi" panose="02010609060101010101" pitchFamily="49" charset="-122"/>
              <a:ea typeface="KaiTi" panose="02010609060101010101" pitchFamily="49" charset="-122"/>
            </a:rPr>
            <a:t>）：</a:t>
          </a:r>
          <a:endParaRPr lang="en-US" b="1" dirty="0">
            <a:solidFill>
              <a:schemeClr val="tx1"/>
            </a:solidFill>
            <a:latin typeface="KaiTi" panose="02010609060101010101" pitchFamily="49" charset="-122"/>
            <a:ea typeface="KaiTi" panose="02010609060101010101" pitchFamily="49" charset="-122"/>
          </a:endParaRPr>
        </a:p>
      </dgm:t>
    </dgm:pt>
    <dgm:pt modelId="{6AAFBE0F-0009-4964-B07C-5A6BED42364B}" type="parTrans" cxnId="{609E0E11-4B33-4D65-98D2-7DF2BC3F9D1B}">
      <dgm:prSet/>
      <dgm:spPr/>
      <dgm:t>
        <a:bodyPr/>
        <a:lstStyle/>
        <a:p>
          <a:endParaRPr lang="en-US"/>
        </a:p>
      </dgm:t>
    </dgm:pt>
    <dgm:pt modelId="{D46D193E-DB75-4B53-A572-65EE81BE8CBB}" type="sibTrans" cxnId="{609E0E11-4B33-4D65-98D2-7DF2BC3F9D1B}">
      <dgm:prSet/>
      <dgm:spPr/>
      <dgm:t>
        <a:bodyPr/>
        <a:lstStyle/>
        <a:p>
          <a:endParaRPr lang="en-US"/>
        </a:p>
      </dgm:t>
    </dgm:pt>
    <dgm:pt modelId="{589A87EC-08DF-4B75-BCC5-258C78433C72}">
      <dgm:prSet/>
      <dgm:spPr/>
      <dgm:t>
        <a:bodyPr/>
        <a:lstStyle/>
        <a:p>
          <a:r>
            <a:rPr lang="en-US" altLang="zh-CN" b="1" dirty="0">
              <a:solidFill>
                <a:schemeClr val="tx1"/>
              </a:solidFill>
              <a:latin typeface="KaiTi" panose="02010609060101010101" pitchFamily="49" charset="-122"/>
              <a:ea typeface="KaiTi" panose="02010609060101010101" pitchFamily="49" charset="-122"/>
            </a:rPr>
            <a:t>7. </a:t>
          </a:r>
          <a:r>
            <a:rPr lang="zh-CN" altLang="en-US" b="1" dirty="0">
              <a:solidFill>
                <a:schemeClr val="tx1"/>
              </a:solidFill>
              <a:latin typeface="KaiTi" panose="02010609060101010101" pitchFamily="49" charset="-122"/>
              <a:ea typeface="KaiTi" panose="02010609060101010101" pitchFamily="49" charset="-122"/>
            </a:rPr>
            <a:t>批准注册：</a:t>
          </a:r>
          <a:endParaRPr lang="en-US" b="1" dirty="0">
            <a:solidFill>
              <a:schemeClr val="tx1"/>
            </a:solidFill>
            <a:latin typeface="KaiTi" panose="02010609060101010101" pitchFamily="49" charset="-122"/>
            <a:ea typeface="KaiTi" panose="02010609060101010101" pitchFamily="49" charset="-122"/>
          </a:endParaRPr>
        </a:p>
      </dgm:t>
    </dgm:pt>
    <dgm:pt modelId="{E577B411-D3C9-4A80-9EA3-F682D6D39D7E}" type="parTrans" cxnId="{9368E617-31B2-4543-B93F-31D2EC0FB46F}">
      <dgm:prSet/>
      <dgm:spPr/>
      <dgm:t>
        <a:bodyPr/>
        <a:lstStyle/>
        <a:p>
          <a:endParaRPr lang="en-US"/>
        </a:p>
      </dgm:t>
    </dgm:pt>
    <dgm:pt modelId="{D38856A3-1D7A-4CD5-905D-75A7501DC167}" type="sibTrans" cxnId="{9368E617-31B2-4543-B93F-31D2EC0FB46F}">
      <dgm:prSet/>
      <dgm:spPr/>
      <dgm:t>
        <a:bodyPr/>
        <a:lstStyle/>
        <a:p>
          <a:endParaRPr lang="en-US"/>
        </a:p>
      </dgm:t>
    </dgm:pt>
    <dgm:pt modelId="{AEC21582-96A9-45A8-B699-EBB9F931B5D1}">
      <dgm:prSet phldrT="[Text]"/>
      <dgm:spPr/>
      <dgm:t>
        <a:bodyPr/>
        <a:lstStyle/>
        <a:p>
          <a:r>
            <a:rPr lang="zh-CN" altLang="en-US" b="1" dirty="0">
              <a:solidFill>
                <a:schemeClr val="tx1"/>
              </a:solidFill>
              <a:latin typeface="KaiTi" panose="02010609060101010101" pitchFamily="49" charset="-122"/>
              <a:ea typeface="KaiTi" panose="02010609060101010101" pitchFamily="49" charset="-122"/>
            </a:rPr>
            <a:t>验证其产品符合越南法规并满足注册标准</a:t>
          </a:r>
          <a:endParaRPr lang="en-US" b="1" dirty="0">
            <a:solidFill>
              <a:schemeClr val="tx1"/>
            </a:solidFill>
            <a:latin typeface="KaiTi" panose="02010609060101010101" pitchFamily="49" charset="-122"/>
            <a:ea typeface="KaiTi" panose="02010609060101010101" pitchFamily="49" charset="-122"/>
          </a:endParaRPr>
        </a:p>
      </dgm:t>
    </dgm:pt>
    <dgm:pt modelId="{3BB98CA1-E91A-473D-A05C-BBAFE206A07D}" type="parTrans" cxnId="{D4CF4FA7-2DD6-4C54-93D5-361AE8F035B6}">
      <dgm:prSet/>
      <dgm:spPr/>
      <dgm:t>
        <a:bodyPr/>
        <a:lstStyle/>
        <a:p>
          <a:endParaRPr lang="en-US"/>
        </a:p>
      </dgm:t>
    </dgm:pt>
    <dgm:pt modelId="{57D13270-6BCB-46D3-8C3C-182FF55980D1}" type="sibTrans" cxnId="{D4CF4FA7-2DD6-4C54-93D5-361AE8F035B6}">
      <dgm:prSet/>
      <dgm:spPr/>
      <dgm:t>
        <a:bodyPr/>
        <a:lstStyle/>
        <a:p>
          <a:endParaRPr lang="en-US"/>
        </a:p>
      </dgm:t>
    </dgm:pt>
    <dgm:pt modelId="{6B6A5BE9-2ADD-4645-90AD-FEBCB3F3D59D}">
      <dgm:prSet/>
      <dgm:spPr/>
      <dgm:t>
        <a:bodyPr/>
        <a:lstStyle/>
        <a:p>
          <a:r>
            <a:rPr lang="zh-CN" altLang="en-US" b="1" dirty="0">
              <a:solidFill>
                <a:schemeClr val="tx1"/>
              </a:solidFill>
              <a:latin typeface="KaiTi" panose="02010609060101010101" pitchFamily="49" charset="-122"/>
              <a:ea typeface="KaiTi" panose="02010609060101010101" pitchFamily="49" charset="-122"/>
            </a:rPr>
            <a:t>确认产品的安全性、质量和有效性，需要实验室测试。包括但不限于检查微生物污染、重金属含量和活性成分的浓度</a:t>
          </a:r>
          <a:endParaRPr lang="en-US" b="1" dirty="0">
            <a:solidFill>
              <a:schemeClr val="tx1"/>
            </a:solidFill>
            <a:latin typeface="KaiTi" panose="02010609060101010101" pitchFamily="49" charset="-122"/>
            <a:ea typeface="KaiTi" panose="02010609060101010101" pitchFamily="49" charset="-122"/>
          </a:endParaRPr>
        </a:p>
      </dgm:t>
    </dgm:pt>
    <dgm:pt modelId="{D95830BA-A2A8-40F6-BC8E-A4585A1F000A}" type="parTrans" cxnId="{62F487C6-0298-45C3-BECA-5629ACB91A3C}">
      <dgm:prSet/>
      <dgm:spPr/>
      <dgm:t>
        <a:bodyPr/>
        <a:lstStyle/>
        <a:p>
          <a:endParaRPr lang="en-US"/>
        </a:p>
      </dgm:t>
    </dgm:pt>
    <dgm:pt modelId="{56C870F9-63C6-478F-9AD4-0CE8EFAADC5D}" type="sibTrans" cxnId="{62F487C6-0298-45C3-BECA-5629ACB91A3C}">
      <dgm:prSet/>
      <dgm:spPr/>
      <dgm:t>
        <a:bodyPr/>
        <a:lstStyle/>
        <a:p>
          <a:endParaRPr lang="en-US"/>
        </a:p>
      </dgm:t>
    </dgm:pt>
    <dgm:pt modelId="{71E5AABB-F882-4192-B733-FA544F82FBDB}">
      <dgm:prSet/>
      <dgm:spPr/>
      <dgm:t>
        <a:bodyPr/>
        <a:lstStyle/>
        <a:p>
          <a:r>
            <a:rPr lang="zh-CN" altLang="en-US" b="1" dirty="0">
              <a:solidFill>
                <a:schemeClr val="tx1"/>
              </a:solidFill>
              <a:latin typeface="KaiTi" panose="02010609060101010101" pitchFamily="49" charset="-122"/>
              <a:ea typeface="KaiTi" panose="02010609060101010101" pitchFamily="49" charset="-122"/>
            </a:rPr>
            <a:t>标签：产品名称、成分、剂量、健康声明、储存说明、到期日期、制造商信息、条形码，等等。</a:t>
          </a:r>
          <a:endParaRPr lang="en-US" b="1" dirty="0">
            <a:solidFill>
              <a:schemeClr val="tx1"/>
            </a:solidFill>
            <a:latin typeface="KaiTi" panose="02010609060101010101" pitchFamily="49" charset="-122"/>
            <a:ea typeface="KaiTi" panose="02010609060101010101" pitchFamily="49" charset="-122"/>
          </a:endParaRPr>
        </a:p>
      </dgm:t>
    </dgm:pt>
    <dgm:pt modelId="{BFC866E6-6DD9-47BF-8E7C-436BA3E98238}" type="parTrans" cxnId="{8909BD9F-9CCF-4FA1-A321-665DE0B4B760}">
      <dgm:prSet/>
      <dgm:spPr/>
      <dgm:t>
        <a:bodyPr/>
        <a:lstStyle/>
        <a:p>
          <a:endParaRPr lang="en-US"/>
        </a:p>
      </dgm:t>
    </dgm:pt>
    <dgm:pt modelId="{E47C8660-32E9-423A-90BD-2B87218D7F2F}" type="sibTrans" cxnId="{8909BD9F-9CCF-4FA1-A321-665DE0B4B760}">
      <dgm:prSet/>
      <dgm:spPr/>
      <dgm:t>
        <a:bodyPr/>
        <a:lstStyle/>
        <a:p>
          <a:endParaRPr lang="en-US"/>
        </a:p>
      </dgm:t>
    </dgm:pt>
    <dgm:pt modelId="{DB5E7E38-23CB-4C16-9DC6-A5A08CE950BA}">
      <dgm:prSet/>
      <dgm:spPr/>
      <dgm:t>
        <a:bodyPr/>
        <a:lstStyle/>
        <a:p>
          <a:r>
            <a:rPr lang="zh-CN" altLang="en-US" b="1" dirty="0">
              <a:solidFill>
                <a:schemeClr val="tx1"/>
              </a:solidFill>
              <a:latin typeface="KaiTi" panose="02010609060101010101" pitchFamily="49" charset="-122"/>
              <a:ea typeface="KaiTi" panose="02010609060101010101" pitchFamily="49" charset="-122"/>
            </a:rPr>
            <a:t>符合健康、安全和卫生标准，</a:t>
          </a:r>
          <a:r>
            <a:rPr lang="en-US" altLang="zh-CN" b="1" dirty="0">
              <a:solidFill>
                <a:schemeClr val="tx1"/>
              </a:solidFill>
              <a:latin typeface="KaiTi" panose="02010609060101010101" pitchFamily="49" charset="-122"/>
              <a:ea typeface="KaiTi" panose="02010609060101010101" pitchFamily="49" charset="-122"/>
            </a:rPr>
            <a:t>《</a:t>
          </a:r>
          <a:r>
            <a:rPr lang="zh-CN" altLang="en-US" b="1" dirty="0">
              <a:solidFill>
                <a:schemeClr val="tx1"/>
              </a:solidFill>
              <a:latin typeface="KaiTi" panose="02010609060101010101" pitchFamily="49" charset="-122"/>
              <a:ea typeface="KaiTi" panose="02010609060101010101" pitchFamily="49" charset="-122"/>
            </a:rPr>
            <a:t>食品卫生和安全标准满足证书</a:t>
          </a:r>
          <a:r>
            <a:rPr lang="en-US" altLang="zh-CN" b="1" dirty="0">
              <a:solidFill>
                <a:schemeClr val="tx1"/>
              </a:solidFill>
              <a:latin typeface="KaiTi" panose="02010609060101010101" pitchFamily="49" charset="-122"/>
              <a:ea typeface="KaiTi" panose="02010609060101010101" pitchFamily="49" charset="-122"/>
            </a:rPr>
            <a:t>》</a:t>
          </a:r>
          <a:r>
            <a:rPr lang="zh-CN" altLang="en-US" b="1" dirty="0">
              <a:solidFill>
                <a:schemeClr val="tx1"/>
              </a:solidFill>
              <a:latin typeface="KaiTi" panose="02010609060101010101" pitchFamily="49" charset="-122"/>
              <a:ea typeface="KaiTi" panose="02010609060101010101" pitchFamily="49" charset="-122"/>
            </a:rPr>
            <a:t>。</a:t>
          </a:r>
          <a:endParaRPr lang="en-US" b="1" dirty="0">
            <a:solidFill>
              <a:schemeClr val="tx1"/>
            </a:solidFill>
            <a:latin typeface="KaiTi" panose="02010609060101010101" pitchFamily="49" charset="-122"/>
            <a:ea typeface="KaiTi" panose="02010609060101010101" pitchFamily="49" charset="-122"/>
          </a:endParaRPr>
        </a:p>
      </dgm:t>
    </dgm:pt>
    <dgm:pt modelId="{054418C0-7059-4CA0-AA12-FAAAA6F28DA5}" type="parTrans" cxnId="{27F23C46-BDC9-449B-918A-097C590A0E02}">
      <dgm:prSet/>
      <dgm:spPr/>
      <dgm:t>
        <a:bodyPr/>
        <a:lstStyle/>
        <a:p>
          <a:endParaRPr lang="en-US"/>
        </a:p>
      </dgm:t>
    </dgm:pt>
    <dgm:pt modelId="{480240A2-E8F1-4E4A-B49E-05DFD77395C7}" type="sibTrans" cxnId="{27F23C46-BDC9-449B-918A-097C590A0E02}">
      <dgm:prSet/>
      <dgm:spPr/>
      <dgm:t>
        <a:bodyPr/>
        <a:lstStyle/>
        <a:p>
          <a:endParaRPr lang="en-US"/>
        </a:p>
      </dgm:t>
    </dgm:pt>
    <dgm:pt modelId="{FCFFA471-82F9-4C6D-AA51-2D216FCA8E3E}">
      <dgm:prSet/>
      <dgm:spPr/>
      <dgm:t>
        <a:bodyPr/>
        <a:lstStyle/>
        <a:p>
          <a:r>
            <a:rPr lang="zh-CN" altLang="en-US" b="1" dirty="0">
              <a:solidFill>
                <a:schemeClr val="tx1"/>
              </a:solidFill>
              <a:latin typeface="KaiTi" panose="02010609060101010101" pitchFamily="49" charset="-122"/>
              <a:ea typeface="KaiTi" panose="02010609060101010101" pitchFamily="49" charset="-122"/>
            </a:rPr>
            <a:t>概述了产品的安全和质量数据，必须遵守越南国家法规。</a:t>
          </a:r>
          <a:endParaRPr lang="en-US" b="1" dirty="0">
            <a:solidFill>
              <a:schemeClr val="tx1"/>
            </a:solidFill>
            <a:latin typeface="KaiTi" panose="02010609060101010101" pitchFamily="49" charset="-122"/>
            <a:ea typeface="KaiTi" panose="02010609060101010101" pitchFamily="49" charset="-122"/>
          </a:endParaRPr>
        </a:p>
      </dgm:t>
    </dgm:pt>
    <dgm:pt modelId="{16126539-51A3-4A66-8FB3-05985696B79F}" type="parTrans" cxnId="{F6DC3954-CE46-4AAC-B1E1-F12A79351EDB}">
      <dgm:prSet/>
      <dgm:spPr/>
      <dgm:t>
        <a:bodyPr/>
        <a:lstStyle/>
        <a:p>
          <a:endParaRPr lang="en-US"/>
        </a:p>
      </dgm:t>
    </dgm:pt>
    <dgm:pt modelId="{56319851-8E10-47CE-A754-87B0A9ED5B45}" type="sibTrans" cxnId="{F6DC3954-CE46-4AAC-B1E1-F12A79351EDB}">
      <dgm:prSet/>
      <dgm:spPr/>
      <dgm:t>
        <a:bodyPr/>
        <a:lstStyle/>
        <a:p>
          <a:endParaRPr lang="en-US"/>
        </a:p>
      </dgm:t>
    </dgm:pt>
    <dgm:pt modelId="{F1BDB36D-1DEC-4122-915D-DA870BBA1198}">
      <dgm:prSet/>
      <dgm:spPr/>
      <dgm:t>
        <a:bodyPr/>
        <a:lstStyle/>
        <a:p>
          <a:r>
            <a:rPr lang="zh-CN" altLang="en-US" b="1" dirty="0">
              <a:solidFill>
                <a:schemeClr val="tx1"/>
              </a:solidFill>
              <a:latin typeface="KaiTi" panose="02010609060101010101" pitchFamily="49" charset="-122"/>
              <a:ea typeface="KaiTi" panose="02010609060101010101" pitchFamily="49" charset="-122"/>
            </a:rPr>
            <a:t>提交给</a:t>
          </a:r>
          <a:r>
            <a:rPr lang="en-US" altLang="zh-CN" b="1" dirty="0">
              <a:solidFill>
                <a:schemeClr val="tx1"/>
              </a:solidFill>
              <a:latin typeface="KaiTi" panose="02010609060101010101" pitchFamily="49" charset="-122"/>
              <a:ea typeface="KaiTi" panose="02010609060101010101" pitchFamily="49" charset="-122"/>
            </a:rPr>
            <a:t>VFA</a:t>
          </a:r>
          <a:r>
            <a:rPr lang="zh-CN" altLang="en-US" b="1" dirty="0">
              <a:solidFill>
                <a:schemeClr val="tx1"/>
              </a:solidFill>
              <a:latin typeface="KaiTi" panose="02010609060101010101" pitchFamily="49" charset="-122"/>
              <a:ea typeface="KaiTi" panose="02010609060101010101" pitchFamily="49" charset="-122"/>
            </a:rPr>
            <a:t>进行审查和评估。此阶段可能持续数月，在此期间</a:t>
          </a:r>
          <a:r>
            <a:rPr lang="en-US" altLang="zh-CN" b="1" dirty="0">
              <a:solidFill>
                <a:schemeClr val="tx1"/>
              </a:solidFill>
              <a:latin typeface="KaiTi" panose="02010609060101010101" pitchFamily="49" charset="-122"/>
              <a:ea typeface="KaiTi" panose="02010609060101010101" pitchFamily="49" charset="-122"/>
            </a:rPr>
            <a:t>VFA</a:t>
          </a:r>
          <a:r>
            <a:rPr lang="zh-CN" altLang="en-US" b="1" dirty="0">
              <a:solidFill>
                <a:schemeClr val="tx1"/>
              </a:solidFill>
              <a:latin typeface="KaiTi" panose="02010609060101010101" pitchFamily="49" charset="-122"/>
              <a:ea typeface="KaiTi" panose="02010609060101010101" pitchFamily="49" charset="-122"/>
            </a:rPr>
            <a:t>将仔细审查保健品的安全性和有效性。</a:t>
          </a:r>
          <a:endParaRPr lang="en-US" b="1" dirty="0">
            <a:solidFill>
              <a:schemeClr val="tx1"/>
            </a:solidFill>
            <a:latin typeface="KaiTi" panose="02010609060101010101" pitchFamily="49" charset="-122"/>
            <a:ea typeface="KaiTi" panose="02010609060101010101" pitchFamily="49" charset="-122"/>
          </a:endParaRPr>
        </a:p>
      </dgm:t>
    </dgm:pt>
    <dgm:pt modelId="{193D196A-E276-48CA-941C-4FFE48671F21}" type="parTrans" cxnId="{38CC6354-5C2C-4E7A-88D7-2B4B2BEE97EC}">
      <dgm:prSet/>
      <dgm:spPr/>
      <dgm:t>
        <a:bodyPr/>
        <a:lstStyle/>
        <a:p>
          <a:endParaRPr lang="en-US"/>
        </a:p>
      </dgm:t>
    </dgm:pt>
    <dgm:pt modelId="{DCE3C7A7-F26E-4897-BDE4-25AE4B4CDFA3}" type="sibTrans" cxnId="{38CC6354-5C2C-4E7A-88D7-2B4B2BEE97EC}">
      <dgm:prSet/>
      <dgm:spPr/>
      <dgm:t>
        <a:bodyPr/>
        <a:lstStyle/>
        <a:p>
          <a:endParaRPr lang="en-US"/>
        </a:p>
      </dgm:t>
    </dgm:pt>
    <dgm:pt modelId="{F3E27AC8-EBD2-4A8A-9AD8-872B157464A8}">
      <dgm:prSet/>
      <dgm:spPr/>
      <dgm:t>
        <a:bodyPr/>
        <a:lstStyle/>
        <a:p>
          <a:r>
            <a:rPr lang="en-US" altLang="zh-CN" b="1" dirty="0">
              <a:solidFill>
                <a:schemeClr val="tx1"/>
              </a:solidFill>
              <a:latin typeface="KaiTi" panose="02010609060101010101" pitchFamily="49" charset="-122"/>
              <a:ea typeface="KaiTi" panose="02010609060101010101" pitchFamily="49" charset="-122"/>
            </a:rPr>
            <a:t>VFA</a:t>
          </a:r>
          <a:r>
            <a:rPr lang="zh-CN" altLang="en-US" b="1" dirty="0">
              <a:solidFill>
                <a:schemeClr val="tx1"/>
              </a:solidFill>
              <a:latin typeface="KaiTi" panose="02010609060101010101" pitchFamily="49" charset="-122"/>
              <a:ea typeface="KaiTi" panose="02010609060101010101" pitchFamily="49" charset="-122"/>
            </a:rPr>
            <a:t>成功完成评估，批准保健品在越南的注册，进入越南市场！</a:t>
          </a:r>
          <a:endParaRPr lang="en-US" b="1" dirty="0">
            <a:solidFill>
              <a:schemeClr val="tx1"/>
            </a:solidFill>
            <a:latin typeface="KaiTi" panose="02010609060101010101" pitchFamily="49" charset="-122"/>
            <a:ea typeface="KaiTi" panose="02010609060101010101" pitchFamily="49" charset="-122"/>
          </a:endParaRPr>
        </a:p>
      </dgm:t>
    </dgm:pt>
    <dgm:pt modelId="{1A31D9A0-5FEB-410D-83A6-1C598EFBB294}" type="parTrans" cxnId="{B1505DA3-A3F5-46A2-8FFB-D288CAD20341}">
      <dgm:prSet/>
      <dgm:spPr/>
      <dgm:t>
        <a:bodyPr/>
        <a:lstStyle/>
        <a:p>
          <a:endParaRPr lang="en-US"/>
        </a:p>
      </dgm:t>
    </dgm:pt>
    <dgm:pt modelId="{CFFB111B-CF04-408F-9D34-5C0EE8D16887}" type="sibTrans" cxnId="{B1505DA3-A3F5-46A2-8FFB-D288CAD20341}">
      <dgm:prSet/>
      <dgm:spPr/>
      <dgm:t>
        <a:bodyPr/>
        <a:lstStyle/>
        <a:p>
          <a:endParaRPr lang="en-US"/>
        </a:p>
      </dgm:t>
    </dgm:pt>
    <dgm:pt modelId="{0CCA83EF-09B9-403F-B527-01EF932318F2}" type="pres">
      <dgm:prSet presAssocID="{D8E6D7FC-BCC9-4445-8E7E-931177DCD289}" presName="Name0" presStyleCnt="0">
        <dgm:presLayoutVars>
          <dgm:dir/>
          <dgm:resizeHandles val="exact"/>
        </dgm:presLayoutVars>
      </dgm:prSet>
      <dgm:spPr/>
    </dgm:pt>
    <dgm:pt modelId="{EDE65B35-C6B7-4038-96A2-31467B9D1ACD}" type="pres">
      <dgm:prSet presAssocID="{AA4D9F17-05D2-433A-9DC2-3C3B46077BBA}" presName="node" presStyleLbl="node1" presStyleIdx="0" presStyleCnt="7">
        <dgm:presLayoutVars>
          <dgm:bulletEnabled val="1"/>
        </dgm:presLayoutVars>
      </dgm:prSet>
      <dgm:spPr/>
    </dgm:pt>
    <dgm:pt modelId="{27EA3A54-3227-4B45-8991-5EDBF5B11448}" type="pres">
      <dgm:prSet presAssocID="{FC3B715A-B9D2-4CDB-9A58-2E11B4D58174}" presName="sibTrans" presStyleCnt="0"/>
      <dgm:spPr/>
    </dgm:pt>
    <dgm:pt modelId="{D9995DEA-F205-4359-B21E-992BB5F9B58C}" type="pres">
      <dgm:prSet presAssocID="{F6FD8D0F-407D-456B-ACFF-E949C26F9155}" presName="node" presStyleLbl="node1" presStyleIdx="1" presStyleCnt="7">
        <dgm:presLayoutVars>
          <dgm:bulletEnabled val="1"/>
        </dgm:presLayoutVars>
      </dgm:prSet>
      <dgm:spPr/>
    </dgm:pt>
    <dgm:pt modelId="{AD80E1C1-14F5-48DD-B8E5-2B332513A7DE}" type="pres">
      <dgm:prSet presAssocID="{0E458A07-1DAD-4800-8610-01C370F8B568}" presName="sibTrans" presStyleCnt="0"/>
      <dgm:spPr/>
    </dgm:pt>
    <dgm:pt modelId="{7458D30C-D6DB-49E7-857C-BB7FD38EE172}" type="pres">
      <dgm:prSet presAssocID="{89047E90-CFDC-4239-B9A5-1F2D5242B801}" presName="node" presStyleLbl="node1" presStyleIdx="2" presStyleCnt="7">
        <dgm:presLayoutVars>
          <dgm:bulletEnabled val="1"/>
        </dgm:presLayoutVars>
      </dgm:prSet>
      <dgm:spPr/>
    </dgm:pt>
    <dgm:pt modelId="{7E2FFB42-A3E2-48BD-956F-E5BF7DA2437A}" type="pres">
      <dgm:prSet presAssocID="{C28B68B8-A1CD-4B1B-9645-2E72A452AC7B}" presName="sibTrans" presStyleCnt="0"/>
      <dgm:spPr/>
    </dgm:pt>
    <dgm:pt modelId="{64C747CC-6CAD-42EA-BA0E-D6687EAE0ED2}" type="pres">
      <dgm:prSet presAssocID="{FB0E7BEA-C6DB-4AE2-822B-4BCBF7A6BFAD}" presName="node" presStyleLbl="node1" presStyleIdx="3" presStyleCnt="7">
        <dgm:presLayoutVars>
          <dgm:bulletEnabled val="1"/>
        </dgm:presLayoutVars>
      </dgm:prSet>
      <dgm:spPr/>
    </dgm:pt>
    <dgm:pt modelId="{ACCF55BF-E657-407A-ACD0-63F347951E33}" type="pres">
      <dgm:prSet presAssocID="{7BBFA87E-531E-4AE5-9B39-8BD7B59CA279}" presName="sibTrans" presStyleCnt="0"/>
      <dgm:spPr/>
    </dgm:pt>
    <dgm:pt modelId="{B33BDA36-DC53-4E7E-96AD-0C2EC0A9CE48}" type="pres">
      <dgm:prSet presAssocID="{99259566-D56F-466E-B664-03B1664B3A0B}" presName="node" presStyleLbl="node1" presStyleIdx="4" presStyleCnt="7">
        <dgm:presLayoutVars>
          <dgm:bulletEnabled val="1"/>
        </dgm:presLayoutVars>
      </dgm:prSet>
      <dgm:spPr/>
    </dgm:pt>
    <dgm:pt modelId="{75EE01B0-C7DC-467F-A7BD-277A1EFAF3B3}" type="pres">
      <dgm:prSet presAssocID="{FE56FB6A-FC26-4DAE-A419-7529E92D554D}" presName="sibTrans" presStyleCnt="0"/>
      <dgm:spPr/>
    </dgm:pt>
    <dgm:pt modelId="{EAF4633D-5776-4AA4-B55B-07829C6CC5C9}" type="pres">
      <dgm:prSet presAssocID="{BF1AD86B-D6BE-4881-A836-81989BEA2EC2}" presName="node" presStyleLbl="node1" presStyleIdx="5" presStyleCnt="7">
        <dgm:presLayoutVars>
          <dgm:bulletEnabled val="1"/>
        </dgm:presLayoutVars>
      </dgm:prSet>
      <dgm:spPr/>
    </dgm:pt>
    <dgm:pt modelId="{B54FE218-D723-4CD7-9B48-4FF11BAD3FF0}" type="pres">
      <dgm:prSet presAssocID="{D46D193E-DB75-4B53-A572-65EE81BE8CBB}" presName="sibTrans" presStyleCnt="0"/>
      <dgm:spPr/>
    </dgm:pt>
    <dgm:pt modelId="{5B83C4F5-13B3-4FB4-BCF6-BA52C77D7127}" type="pres">
      <dgm:prSet presAssocID="{589A87EC-08DF-4B75-BCC5-258C78433C72}" presName="node" presStyleLbl="node1" presStyleIdx="6" presStyleCnt="7">
        <dgm:presLayoutVars>
          <dgm:bulletEnabled val="1"/>
        </dgm:presLayoutVars>
      </dgm:prSet>
      <dgm:spPr/>
    </dgm:pt>
  </dgm:ptLst>
  <dgm:cxnLst>
    <dgm:cxn modelId="{0B2A8A02-2C57-45E1-AE3C-89A89E3549E3}" type="presOf" srcId="{589A87EC-08DF-4B75-BCC5-258C78433C72}" destId="{5B83C4F5-13B3-4FB4-BCF6-BA52C77D7127}" srcOrd="0" destOrd="0" presId="urn:microsoft.com/office/officeart/2005/8/layout/hList6"/>
    <dgm:cxn modelId="{49E5C50B-AEB8-4009-AC32-2FE4911C1F51}" type="presOf" srcId="{FCFFA471-82F9-4C6D-AA51-2D216FCA8E3E}" destId="{B33BDA36-DC53-4E7E-96AD-0C2EC0A9CE48}" srcOrd="0" destOrd="1" presId="urn:microsoft.com/office/officeart/2005/8/layout/hList6"/>
    <dgm:cxn modelId="{609E0E11-4B33-4D65-98D2-7DF2BC3F9D1B}" srcId="{D8E6D7FC-BCC9-4445-8E7E-931177DCD289}" destId="{BF1AD86B-D6BE-4881-A836-81989BEA2EC2}" srcOrd="5" destOrd="0" parTransId="{6AAFBE0F-0009-4964-B07C-5A6BED42364B}" sibTransId="{D46D193E-DB75-4B53-A572-65EE81BE8CBB}"/>
    <dgm:cxn modelId="{9368E617-31B2-4543-B93F-31D2EC0FB46F}" srcId="{D8E6D7FC-BCC9-4445-8E7E-931177DCD289}" destId="{589A87EC-08DF-4B75-BCC5-258C78433C72}" srcOrd="6" destOrd="0" parTransId="{E577B411-D3C9-4A80-9EA3-F682D6D39D7E}" sibTransId="{D38856A3-1D7A-4CD5-905D-75A7501DC167}"/>
    <dgm:cxn modelId="{B31C781F-B60C-45ED-8E8A-5412B37A6C57}" type="presOf" srcId="{6B6A5BE9-2ADD-4645-90AD-FEBCB3F3D59D}" destId="{D9995DEA-F205-4359-B21E-992BB5F9B58C}" srcOrd="0" destOrd="1" presId="urn:microsoft.com/office/officeart/2005/8/layout/hList6"/>
    <dgm:cxn modelId="{F7BDA225-3C62-4EA2-9B46-D274B98F4EF9}" srcId="{D8E6D7FC-BCC9-4445-8E7E-931177DCD289}" destId="{F6FD8D0F-407D-456B-ACFF-E949C26F9155}" srcOrd="1" destOrd="0" parTransId="{56AD461F-D41E-47C6-BE09-60B506761EFA}" sibTransId="{0E458A07-1DAD-4800-8610-01C370F8B568}"/>
    <dgm:cxn modelId="{9EE96926-3CF9-4E8E-A98D-698DDD081319}" type="presOf" srcId="{FB0E7BEA-C6DB-4AE2-822B-4BCBF7A6BFAD}" destId="{64C747CC-6CAD-42EA-BA0E-D6687EAE0ED2}" srcOrd="0" destOrd="0" presId="urn:microsoft.com/office/officeart/2005/8/layout/hList6"/>
    <dgm:cxn modelId="{5BC1932D-BEB2-49C7-9448-DB0E6A0BE52F}" type="presOf" srcId="{89047E90-CFDC-4239-B9A5-1F2D5242B801}" destId="{7458D30C-D6DB-49E7-857C-BB7FD38EE172}" srcOrd="0" destOrd="0" presId="urn:microsoft.com/office/officeart/2005/8/layout/hList6"/>
    <dgm:cxn modelId="{FC72FD35-EEEC-4CAD-8C8C-A825A066F731}" type="presOf" srcId="{AA4D9F17-05D2-433A-9DC2-3C3B46077BBA}" destId="{EDE65B35-C6B7-4038-96A2-31467B9D1ACD}" srcOrd="0" destOrd="0" presId="urn:microsoft.com/office/officeart/2005/8/layout/hList6"/>
    <dgm:cxn modelId="{8AC8895F-2ECA-4EAA-81F8-7B52F747E5C0}" type="presOf" srcId="{D8E6D7FC-BCC9-4445-8E7E-931177DCD289}" destId="{0CCA83EF-09B9-403F-B527-01EF932318F2}" srcOrd="0" destOrd="0" presId="urn:microsoft.com/office/officeart/2005/8/layout/hList6"/>
    <dgm:cxn modelId="{5F4A5660-B566-4C8D-A1ED-2FDBC24A3AAB}" type="presOf" srcId="{AEC21582-96A9-45A8-B699-EBB9F931B5D1}" destId="{EDE65B35-C6B7-4038-96A2-31467B9D1ACD}" srcOrd="0" destOrd="1" presId="urn:microsoft.com/office/officeart/2005/8/layout/hList6"/>
    <dgm:cxn modelId="{27F23C46-BDC9-449B-918A-097C590A0E02}" srcId="{FB0E7BEA-C6DB-4AE2-822B-4BCBF7A6BFAD}" destId="{DB5E7E38-23CB-4C16-9DC6-A5A08CE950BA}" srcOrd="0" destOrd="0" parTransId="{054418C0-7059-4CA0-AA12-FAAAA6F28DA5}" sibTransId="{480240A2-E8F1-4E4A-B49E-05DFD77395C7}"/>
    <dgm:cxn modelId="{9E88FA6A-1075-4596-AA60-4E578D0BD13A}" srcId="{D8E6D7FC-BCC9-4445-8E7E-931177DCD289}" destId="{89047E90-CFDC-4239-B9A5-1F2D5242B801}" srcOrd="2" destOrd="0" parTransId="{818C478F-B7C1-4D23-8138-3F30D1209EF9}" sibTransId="{C28B68B8-A1CD-4B1B-9645-2E72A452AC7B}"/>
    <dgm:cxn modelId="{3F278E6B-B1F3-4288-87CD-0ABAD6723F38}" type="presOf" srcId="{F1BDB36D-1DEC-4122-915D-DA870BBA1198}" destId="{EAF4633D-5776-4AA4-B55B-07829C6CC5C9}" srcOrd="0" destOrd="1" presId="urn:microsoft.com/office/officeart/2005/8/layout/hList6"/>
    <dgm:cxn modelId="{F6DC3954-CE46-4AAC-B1E1-F12A79351EDB}" srcId="{99259566-D56F-466E-B664-03B1664B3A0B}" destId="{FCFFA471-82F9-4C6D-AA51-2D216FCA8E3E}" srcOrd="0" destOrd="0" parTransId="{16126539-51A3-4A66-8FB3-05985696B79F}" sibTransId="{56319851-8E10-47CE-A754-87B0A9ED5B45}"/>
    <dgm:cxn modelId="{38CC6354-5C2C-4E7A-88D7-2B4B2BEE97EC}" srcId="{BF1AD86B-D6BE-4881-A836-81989BEA2EC2}" destId="{F1BDB36D-1DEC-4122-915D-DA870BBA1198}" srcOrd="0" destOrd="0" parTransId="{193D196A-E276-48CA-941C-4FFE48671F21}" sibTransId="{DCE3C7A7-F26E-4897-BDE4-25AE4B4CDFA3}"/>
    <dgm:cxn modelId="{9E756958-BF69-4158-986D-7BB8041CA2C0}" srcId="{D8E6D7FC-BCC9-4445-8E7E-931177DCD289}" destId="{AA4D9F17-05D2-433A-9DC2-3C3B46077BBA}" srcOrd="0" destOrd="0" parTransId="{274F8FB2-A5CC-4799-A99C-62D62E0E6905}" sibTransId="{FC3B715A-B9D2-4CDB-9A58-2E11B4D58174}"/>
    <dgm:cxn modelId="{4BF39059-2810-494E-B59F-5119B28159A4}" type="presOf" srcId="{DB5E7E38-23CB-4C16-9DC6-A5A08CE950BA}" destId="{64C747CC-6CAD-42EA-BA0E-D6687EAE0ED2}" srcOrd="0" destOrd="1" presId="urn:microsoft.com/office/officeart/2005/8/layout/hList6"/>
    <dgm:cxn modelId="{3682087E-D4E5-4F34-BD31-2E73CDB68023}" type="presOf" srcId="{71E5AABB-F882-4192-B733-FA544F82FBDB}" destId="{7458D30C-D6DB-49E7-857C-BB7FD38EE172}" srcOrd="0" destOrd="1" presId="urn:microsoft.com/office/officeart/2005/8/layout/hList6"/>
    <dgm:cxn modelId="{8909BD9F-9CCF-4FA1-A321-665DE0B4B760}" srcId="{89047E90-CFDC-4239-B9A5-1F2D5242B801}" destId="{71E5AABB-F882-4192-B733-FA544F82FBDB}" srcOrd="0" destOrd="0" parTransId="{BFC866E6-6DD9-47BF-8E7C-436BA3E98238}" sibTransId="{E47C8660-32E9-423A-90BD-2B87218D7F2F}"/>
    <dgm:cxn modelId="{6AC4C19F-E216-4CC9-A919-36CE9C1EF0FE}" type="presOf" srcId="{99259566-D56F-466E-B664-03B1664B3A0B}" destId="{B33BDA36-DC53-4E7E-96AD-0C2EC0A9CE48}" srcOrd="0" destOrd="0" presId="urn:microsoft.com/office/officeart/2005/8/layout/hList6"/>
    <dgm:cxn modelId="{B1505DA3-A3F5-46A2-8FFB-D288CAD20341}" srcId="{589A87EC-08DF-4B75-BCC5-258C78433C72}" destId="{F3E27AC8-EBD2-4A8A-9AD8-872B157464A8}" srcOrd="0" destOrd="0" parTransId="{1A31D9A0-5FEB-410D-83A6-1C598EFBB294}" sibTransId="{CFFB111B-CF04-408F-9D34-5C0EE8D16887}"/>
    <dgm:cxn modelId="{93DAC2A3-60B8-47BB-A987-066ACDC2EC46}" srcId="{D8E6D7FC-BCC9-4445-8E7E-931177DCD289}" destId="{99259566-D56F-466E-B664-03B1664B3A0B}" srcOrd="4" destOrd="0" parTransId="{9E6BCF4B-10C3-43F3-B41A-69B858C2D8BC}" sibTransId="{FE56FB6A-FC26-4DAE-A419-7529E92D554D}"/>
    <dgm:cxn modelId="{D4CF4FA7-2DD6-4C54-93D5-361AE8F035B6}" srcId="{AA4D9F17-05D2-433A-9DC2-3C3B46077BBA}" destId="{AEC21582-96A9-45A8-B699-EBB9F931B5D1}" srcOrd="0" destOrd="0" parTransId="{3BB98CA1-E91A-473D-A05C-BBAFE206A07D}" sibTransId="{57D13270-6BCB-46D3-8C3C-182FF55980D1}"/>
    <dgm:cxn modelId="{70FA03AE-4AC3-4C19-A22D-A9537EB1D07A}" type="presOf" srcId="{F3E27AC8-EBD2-4A8A-9AD8-872B157464A8}" destId="{5B83C4F5-13B3-4FB4-BCF6-BA52C77D7127}" srcOrd="0" destOrd="1" presId="urn:microsoft.com/office/officeart/2005/8/layout/hList6"/>
    <dgm:cxn modelId="{3524E7B3-02F0-49F6-8139-1454E57D3EB6}" type="presOf" srcId="{F6FD8D0F-407D-456B-ACFF-E949C26F9155}" destId="{D9995DEA-F205-4359-B21E-992BB5F9B58C}" srcOrd="0" destOrd="0" presId="urn:microsoft.com/office/officeart/2005/8/layout/hList6"/>
    <dgm:cxn modelId="{62F487C6-0298-45C3-BECA-5629ACB91A3C}" srcId="{F6FD8D0F-407D-456B-ACFF-E949C26F9155}" destId="{6B6A5BE9-2ADD-4645-90AD-FEBCB3F3D59D}" srcOrd="0" destOrd="0" parTransId="{D95830BA-A2A8-40F6-BC8E-A4585A1F000A}" sibTransId="{56C870F9-63C6-478F-9AD4-0CE8EFAADC5D}"/>
    <dgm:cxn modelId="{732649F7-0EDE-4516-8C66-FF4AF45B9131}" srcId="{D8E6D7FC-BCC9-4445-8E7E-931177DCD289}" destId="{FB0E7BEA-C6DB-4AE2-822B-4BCBF7A6BFAD}" srcOrd="3" destOrd="0" parTransId="{215ADC9B-A8C4-4685-A123-C75A07FD7DF0}" sibTransId="{7BBFA87E-531E-4AE5-9B39-8BD7B59CA279}"/>
    <dgm:cxn modelId="{96FC74FD-2D88-42AD-A1F1-42B71B81D0DA}" type="presOf" srcId="{BF1AD86B-D6BE-4881-A836-81989BEA2EC2}" destId="{EAF4633D-5776-4AA4-B55B-07829C6CC5C9}" srcOrd="0" destOrd="0" presId="urn:microsoft.com/office/officeart/2005/8/layout/hList6"/>
    <dgm:cxn modelId="{A37A10E1-2B79-4E40-A067-A33C958D0149}" type="presParOf" srcId="{0CCA83EF-09B9-403F-B527-01EF932318F2}" destId="{EDE65B35-C6B7-4038-96A2-31467B9D1ACD}" srcOrd="0" destOrd="0" presId="urn:microsoft.com/office/officeart/2005/8/layout/hList6"/>
    <dgm:cxn modelId="{C188D075-6D12-430B-8D67-F516E5CA2EA3}" type="presParOf" srcId="{0CCA83EF-09B9-403F-B527-01EF932318F2}" destId="{27EA3A54-3227-4B45-8991-5EDBF5B11448}" srcOrd="1" destOrd="0" presId="urn:microsoft.com/office/officeart/2005/8/layout/hList6"/>
    <dgm:cxn modelId="{DECC1983-E4D4-48F2-9B1E-84F39322C97D}" type="presParOf" srcId="{0CCA83EF-09B9-403F-B527-01EF932318F2}" destId="{D9995DEA-F205-4359-B21E-992BB5F9B58C}" srcOrd="2" destOrd="0" presId="urn:microsoft.com/office/officeart/2005/8/layout/hList6"/>
    <dgm:cxn modelId="{C2469900-DF51-499C-94BB-E59C68AFAE65}" type="presParOf" srcId="{0CCA83EF-09B9-403F-B527-01EF932318F2}" destId="{AD80E1C1-14F5-48DD-B8E5-2B332513A7DE}" srcOrd="3" destOrd="0" presId="urn:microsoft.com/office/officeart/2005/8/layout/hList6"/>
    <dgm:cxn modelId="{1E4544DD-4208-4399-901C-4E4533070F66}" type="presParOf" srcId="{0CCA83EF-09B9-403F-B527-01EF932318F2}" destId="{7458D30C-D6DB-49E7-857C-BB7FD38EE172}" srcOrd="4" destOrd="0" presId="urn:microsoft.com/office/officeart/2005/8/layout/hList6"/>
    <dgm:cxn modelId="{F2F12BD2-AD2E-4304-A3FC-76C33D72C655}" type="presParOf" srcId="{0CCA83EF-09B9-403F-B527-01EF932318F2}" destId="{7E2FFB42-A3E2-48BD-956F-E5BF7DA2437A}" srcOrd="5" destOrd="0" presId="urn:microsoft.com/office/officeart/2005/8/layout/hList6"/>
    <dgm:cxn modelId="{93C60A2C-CA4F-4A91-8824-67870725A472}" type="presParOf" srcId="{0CCA83EF-09B9-403F-B527-01EF932318F2}" destId="{64C747CC-6CAD-42EA-BA0E-D6687EAE0ED2}" srcOrd="6" destOrd="0" presId="urn:microsoft.com/office/officeart/2005/8/layout/hList6"/>
    <dgm:cxn modelId="{0833D6F6-2394-4E63-9033-6CCE72E728B9}" type="presParOf" srcId="{0CCA83EF-09B9-403F-B527-01EF932318F2}" destId="{ACCF55BF-E657-407A-ACD0-63F347951E33}" srcOrd="7" destOrd="0" presId="urn:microsoft.com/office/officeart/2005/8/layout/hList6"/>
    <dgm:cxn modelId="{3EB0A99F-3442-497A-BDCD-E82640FC2D2D}" type="presParOf" srcId="{0CCA83EF-09B9-403F-B527-01EF932318F2}" destId="{B33BDA36-DC53-4E7E-96AD-0C2EC0A9CE48}" srcOrd="8" destOrd="0" presId="urn:microsoft.com/office/officeart/2005/8/layout/hList6"/>
    <dgm:cxn modelId="{B99C3FE4-52CD-41EC-AFC6-9A3F3FEFD58B}" type="presParOf" srcId="{0CCA83EF-09B9-403F-B527-01EF932318F2}" destId="{75EE01B0-C7DC-467F-A7BD-277A1EFAF3B3}" srcOrd="9" destOrd="0" presId="urn:microsoft.com/office/officeart/2005/8/layout/hList6"/>
    <dgm:cxn modelId="{9E41D196-0610-4AB5-9B24-3F2EB5228AA0}" type="presParOf" srcId="{0CCA83EF-09B9-403F-B527-01EF932318F2}" destId="{EAF4633D-5776-4AA4-B55B-07829C6CC5C9}" srcOrd="10" destOrd="0" presId="urn:microsoft.com/office/officeart/2005/8/layout/hList6"/>
    <dgm:cxn modelId="{36816C0F-E545-4E52-B1B2-D5E7F4351561}" type="presParOf" srcId="{0CCA83EF-09B9-403F-B527-01EF932318F2}" destId="{B54FE218-D723-4CD7-9B48-4FF11BAD3FF0}" srcOrd="11" destOrd="0" presId="urn:microsoft.com/office/officeart/2005/8/layout/hList6"/>
    <dgm:cxn modelId="{BB433115-03C6-457F-95C1-4DBC1C3D1FBF}" type="presParOf" srcId="{0CCA83EF-09B9-403F-B527-01EF932318F2}" destId="{5B83C4F5-13B3-4FB4-BCF6-BA52C77D7127}" srcOrd="12" destOrd="0" presId="urn:microsoft.com/office/officeart/2005/8/layout/hList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38182EE-F40D-45B9-A4AE-452239E7CFFD}" type="doc">
      <dgm:prSet loTypeId="urn:microsoft.com/office/officeart/2005/8/layout/hList6" loCatId="list" qsTypeId="urn:microsoft.com/office/officeart/2005/8/quickstyle/simple1" qsCatId="simple" csTypeId="urn:microsoft.com/office/officeart/2005/8/colors/accent6_2" csCatId="accent6" phldr="1"/>
      <dgm:spPr/>
      <dgm:t>
        <a:bodyPr/>
        <a:lstStyle/>
        <a:p>
          <a:endParaRPr lang="en-US"/>
        </a:p>
      </dgm:t>
    </dgm:pt>
    <dgm:pt modelId="{9899F221-421F-485E-842A-1852A57722CF}">
      <dgm:prSet phldrT="[Text]"/>
      <dgm:spPr/>
      <dgm:t>
        <a:bodyPr/>
        <a:lstStyle/>
        <a:p>
          <a:r>
            <a:rPr lang="en-US" altLang="zh-CN" dirty="0">
              <a:latin typeface="KaiTi" panose="02010609060101010101" pitchFamily="49" charset="-122"/>
              <a:ea typeface="KaiTi" panose="02010609060101010101" pitchFamily="49" charset="-122"/>
            </a:rPr>
            <a:t>1. </a:t>
          </a:r>
          <a:r>
            <a:rPr lang="zh-CN" altLang="en-US" dirty="0">
              <a:latin typeface="KaiTi" panose="02010609060101010101" pitchFamily="49" charset="-122"/>
              <a:ea typeface="KaiTi" panose="02010609060101010101" pitchFamily="49" charset="-122"/>
            </a:rPr>
            <a:t>泰国</a:t>
          </a:r>
          <a:r>
            <a:rPr lang="en-US" altLang="zh-CN" dirty="0">
              <a:latin typeface="KaiTi" panose="02010609060101010101" pitchFamily="49" charset="-122"/>
              <a:ea typeface="KaiTi" panose="02010609060101010101" pitchFamily="49" charset="-122"/>
            </a:rPr>
            <a:t>FDA</a:t>
          </a:r>
          <a:r>
            <a:rPr lang="zh-CN" altLang="en-US" dirty="0">
              <a:latin typeface="KaiTi" panose="02010609060101010101" pitchFamily="49" charset="-122"/>
              <a:ea typeface="KaiTi" panose="02010609060101010101" pitchFamily="49" charset="-122"/>
            </a:rPr>
            <a:t>官网创建账户（当地公司）</a:t>
          </a:r>
          <a:endParaRPr lang="en-US" dirty="0">
            <a:latin typeface="KaiTi" panose="02010609060101010101" pitchFamily="49" charset="-122"/>
            <a:ea typeface="KaiTi" panose="02010609060101010101" pitchFamily="49" charset="-122"/>
          </a:endParaRPr>
        </a:p>
      </dgm:t>
    </dgm:pt>
    <dgm:pt modelId="{908A1A07-7242-4D5D-8501-16C24CDDD29E}" type="parTrans" cxnId="{870FD7CE-ECD3-4077-BF3E-F9431DD94DDC}">
      <dgm:prSet/>
      <dgm:spPr/>
      <dgm:t>
        <a:bodyPr/>
        <a:lstStyle/>
        <a:p>
          <a:endParaRPr lang="en-US"/>
        </a:p>
      </dgm:t>
    </dgm:pt>
    <dgm:pt modelId="{C05B79B9-BB55-42C0-A556-348B7103DA19}" type="sibTrans" cxnId="{870FD7CE-ECD3-4077-BF3E-F9431DD94DDC}">
      <dgm:prSet/>
      <dgm:spPr/>
      <dgm:t>
        <a:bodyPr/>
        <a:lstStyle/>
        <a:p>
          <a:endParaRPr lang="en-US"/>
        </a:p>
      </dgm:t>
    </dgm:pt>
    <dgm:pt modelId="{8D37E392-3E44-4CAD-96D0-82606365F67C}">
      <dgm:prSet/>
      <dgm:spPr/>
      <dgm:t>
        <a:bodyPr/>
        <a:lstStyle/>
        <a:p>
          <a:r>
            <a:rPr lang="en-US" altLang="zh-CN" dirty="0">
              <a:latin typeface="KaiTi" panose="02010609060101010101" pitchFamily="49" charset="-122"/>
              <a:ea typeface="KaiTi" panose="02010609060101010101" pitchFamily="49" charset="-122"/>
            </a:rPr>
            <a:t>2. </a:t>
          </a:r>
          <a:r>
            <a:rPr lang="zh-CN" altLang="en-US" dirty="0">
              <a:latin typeface="KaiTi" panose="02010609060101010101" pitchFamily="49" charset="-122"/>
              <a:ea typeface="KaiTi" panose="02010609060101010101" pitchFamily="49" charset="-122"/>
            </a:rPr>
            <a:t>填写电子申请表</a:t>
          </a:r>
          <a:endParaRPr lang="en-US" dirty="0">
            <a:latin typeface="KaiTi" panose="02010609060101010101" pitchFamily="49" charset="-122"/>
            <a:ea typeface="KaiTi" panose="02010609060101010101" pitchFamily="49" charset="-122"/>
          </a:endParaRPr>
        </a:p>
      </dgm:t>
    </dgm:pt>
    <dgm:pt modelId="{C1F094B2-0042-4D03-A267-EBD9508DEDC7}" type="parTrans" cxnId="{0C7026DF-0B7B-4033-9011-CB8E6D4F959A}">
      <dgm:prSet/>
      <dgm:spPr/>
      <dgm:t>
        <a:bodyPr/>
        <a:lstStyle/>
        <a:p>
          <a:endParaRPr lang="en-US"/>
        </a:p>
      </dgm:t>
    </dgm:pt>
    <dgm:pt modelId="{AC780E1C-48B4-46F3-BF90-CF350E18AE3E}" type="sibTrans" cxnId="{0C7026DF-0B7B-4033-9011-CB8E6D4F959A}">
      <dgm:prSet/>
      <dgm:spPr/>
      <dgm:t>
        <a:bodyPr/>
        <a:lstStyle/>
        <a:p>
          <a:endParaRPr lang="en-US"/>
        </a:p>
      </dgm:t>
    </dgm:pt>
    <dgm:pt modelId="{93EB3248-9D07-4A00-9671-F5C4F02643DA}">
      <dgm:prSet/>
      <dgm:spPr/>
      <dgm:t>
        <a:bodyPr/>
        <a:lstStyle/>
        <a:p>
          <a:r>
            <a:rPr lang="en-US" altLang="zh-CN" dirty="0">
              <a:latin typeface="KaiTi" panose="02010609060101010101" pitchFamily="49" charset="-122"/>
              <a:ea typeface="KaiTi" panose="02010609060101010101" pitchFamily="49" charset="-122"/>
            </a:rPr>
            <a:t>3. </a:t>
          </a:r>
          <a:r>
            <a:rPr lang="zh-CN" altLang="en-US" dirty="0">
              <a:latin typeface="KaiTi" panose="02010609060101010101" pitchFamily="49" charset="-122"/>
              <a:ea typeface="KaiTi" panose="02010609060101010101" pitchFamily="49" charset="-122"/>
            </a:rPr>
            <a:t>上传产品注册证书、原产地证明、生产企业资质、自由销售证书等支持文件</a:t>
          </a:r>
          <a:endParaRPr lang="en-US" dirty="0">
            <a:latin typeface="KaiTi" panose="02010609060101010101" pitchFamily="49" charset="-122"/>
            <a:ea typeface="KaiTi" panose="02010609060101010101" pitchFamily="49" charset="-122"/>
          </a:endParaRPr>
        </a:p>
      </dgm:t>
    </dgm:pt>
    <dgm:pt modelId="{6B9B8353-CFA7-419C-88A6-B780A6660F3E}" type="parTrans" cxnId="{44AE887F-1F19-4ABB-A726-E0CB6D5E7AB0}">
      <dgm:prSet/>
      <dgm:spPr/>
      <dgm:t>
        <a:bodyPr/>
        <a:lstStyle/>
        <a:p>
          <a:endParaRPr lang="en-US"/>
        </a:p>
      </dgm:t>
    </dgm:pt>
    <dgm:pt modelId="{1E457BEF-A5BC-4614-9202-590E01A92280}" type="sibTrans" cxnId="{44AE887F-1F19-4ABB-A726-E0CB6D5E7AB0}">
      <dgm:prSet/>
      <dgm:spPr/>
      <dgm:t>
        <a:bodyPr/>
        <a:lstStyle/>
        <a:p>
          <a:endParaRPr lang="en-US"/>
        </a:p>
      </dgm:t>
    </dgm:pt>
    <dgm:pt modelId="{A71CD906-69A8-4F81-9BC1-101E9EAE1559}">
      <dgm:prSet/>
      <dgm:spPr/>
      <dgm:t>
        <a:bodyPr/>
        <a:lstStyle/>
        <a:p>
          <a:r>
            <a:rPr lang="en-US" altLang="zh-CN" dirty="0">
              <a:latin typeface="KaiTi" panose="02010609060101010101" pitchFamily="49" charset="-122"/>
              <a:ea typeface="KaiTi" panose="02010609060101010101" pitchFamily="49" charset="-122"/>
            </a:rPr>
            <a:t>4. </a:t>
          </a:r>
          <a:r>
            <a:rPr lang="zh-CN" altLang="en-US" dirty="0">
              <a:latin typeface="KaiTi" panose="02010609060101010101" pitchFamily="49" charset="-122"/>
              <a:ea typeface="KaiTi" panose="02010609060101010101" pitchFamily="49" charset="-122"/>
            </a:rPr>
            <a:t>提交后泰国</a:t>
          </a:r>
          <a:r>
            <a:rPr lang="en-US" altLang="zh-CN" dirty="0">
              <a:latin typeface="KaiTi" panose="02010609060101010101" pitchFamily="49" charset="-122"/>
              <a:ea typeface="KaiTi" panose="02010609060101010101" pitchFamily="49" charset="-122"/>
            </a:rPr>
            <a:t>FDA</a:t>
          </a:r>
          <a:r>
            <a:rPr lang="zh-CN" altLang="en-US" dirty="0">
              <a:latin typeface="KaiTi" panose="02010609060101010101" pitchFamily="49" charset="-122"/>
              <a:ea typeface="KaiTi" panose="02010609060101010101" pitchFamily="49" charset="-122"/>
            </a:rPr>
            <a:t>将进行材料初审</a:t>
          </a:r>
          <a:endParaRPr lang="en-US" dirty="0">
            <a:latin typeface="KaiTi" panose="02010609060101010101" pitchFamily="49" charset="-122"/>
            <a:ea typeface="KaiTi" panose="02010609060101010101" pitchFamily="49" charset="-122"/>
          </a:endParaRPr>
        </a:p>
      </dgm:t>
    </dgm:pt>
    <dgm:pt modelId="{5437C30D-EAC8-4ADC-8A3B-FA255E903DE9}" type="parTrans" cxnId="{3E83DA0F-85BC-4868-8D29-EE35B1E46959}">
      <dgm:prSet/>
      <dgm:spPr/>
      <dgm:t>
        <a:bodyPr/>
        <a:lstStyle/>
        <a:p>
          <a:endParaRPr lang="en-US"/>
        </a:p>
      </dgm:t>
    </dgm:pt>
    <dgm:pt modelId="{BE088A3A-51FA-42CD-86EF-ABEF683C022C}" type="sibTrans" cxnId="{3E83DA0F-85BC-4868-8D29-EE35B1E46959}">
      <dgm:prSet/>
      <dgm:spPr/>
      <dgm:t>
        <a:bodyPr/>
        <a:lstStyle/>
        <a:p>
          <a:endParaRPr lang="en-US"/>
        </a:p>
      </dgm:t>
    </dgm:pt>
    <dgm:pt modelId="{022BF5E6-F126-4E47-8333-9745CA6FB8F8}">
      <dgm:prSet/>
      <dgm:spPr/>
      <dgm:t>
        <a:bodyPr/>
        <a:lstStyle/>
        <a:p>
          <a:r>
            <a:rPr lang="en-US" altLang="zh-CN" dirty="0">
              <a:latin typeface="KaiTi" panose="02010609060101010101" pitchFamily="49" charset="-122"/>
              <a:ea typeface="KaiTi" panose="02010609060101010101" pitchFamily="49" charset="-122"/>
            </a:rPr>
            <a:t>5. </a:t>
          </a:r>
          <a:r>
            <a:rPr lang="zh-CN" altLang="en-US" dirty="0">
              <a:latin typeface="KaiTi" panose="02010609060101010101" pitchFamily="49" charset="-122"/>
              <a:ea typeface="KaiTi" panose="02010609060101010101" pitchFamily="49" charset="-122"/>
            </a:rPr>
            <a:t>可能出现要求补充资料或说明的情况。</a:t>
          </a:r>
          <a:endParaRPr lang="en-US" dirty="0">
            <a:latin typeface="KaiTi" panose="02010609060101010101" pitchFamily="49" charset="-122"/>
            <a:ea typeface="KaiTi" panose="02010609060101010101" pitchFamily="49" charset="-122"/>
          </a:endParaRPr>
        </a:p>
      </dgm:t>
    </dgm:pt>
    <dgm:pt modelId="{00E743EA-E5DF-4C5A-9027-2C7552503D71}" type="parTrans" cxnId="{38E9E670-3445-476B-8F25-04BF0F6760C1}">
      <dgm:prSet/>
      <dgm:spPr/>
      <dgm:t>
        <a:bodyPr/>
        <a:lstStyle/>
        <a:p>
          <a:endParaRPr lang="en-US"/>
        </a:p>
      </dgm:t>
    </dgm:pt>
    <dgm:pt modelId="{EB4DE524-EF43-454D-9CB7-D123ECC8CDDC}" type="sibTrans" cxnId="{38E9E670-3445-476B-8F25-04BF0F6760C1}">
      <dgm:prSet/>
      <dgm:spPr/>
      <dgm:t>
        <a:bodyPr/>
        <a:lstStyle/>
        <a:p>
          <a:endParaRPr lang="en-US"/>
        </a:p>
      </dgm:t>
    </dgm:pt>
    <dgm:pt modelId="{4F0D816F-E531-44A8-B587-5D2877DDB632}">
      <dgm:prSet/>
      <dgm:spPr/>
      <dgm:t>
        <a:bodyPr/>
        <a:lstStyle/>
        <a:p>
          <a:r>
            <a:rPr lang="en-US" altLang="zh-CN" dirty="0">
              <a:latin typeface="KaiTi" panose="02010609060101010101" pitchFamily="49" charset="-122"/>
              <a:ea typeface="KaiTi" panose="02010609060101010101" pitchFamily="49" charset="-122"/>
            </a:rPr>
            <a:t>6. </a:t>
          </a:r>
          <a:r>
            <a:rPr lang="zh-CN" altLang="en-US" dirty="0">
              <a:latin typeface="KaiTi" panose="02010609060101010101" pitchFamily="49" charset="-122"/>
              <a:ea typeface="KaiTi" panose="02010609060101010101" pitchFamily="49" charset="-122"/>
            </a:rPr>
            <a:t>整个审批周期通常为</a:t>
          </a:r>
          <a:r>
            <a:rPr lang="en-US" altLang="zh-CN" dirty="0">
              <a:latin typeface="KaiTi" panose="02010609060101010101" pitchFamily="49" charset="-122"/>
              <a:ea typeface="KaiTi" panose="02010609060101010101" pitchFamily="49" charset="-122"/>
            </a:rPr>
            <a:t>30-90</a:t>
          </a:r>
          <a:r>
            <a:rPr lang="zh-CN" altLang="en-US" dirty="0">
              <a:latin typeface="KaiTi" panose="02010609060101010101" pitchFamily="49" charset="-122"/>
              <a:ea typeface="KaiTi" panose="02010609060101010101" pitchFamily="49" charset="-122"/>
            </a:rPr>
            <a:t>个工作日</a:t>
          </a:r>
          <a:endParaRPr lang="en-US" dirty="0">
            <a:latin typeface="KaiTi" panose="02010609060101010101" pitchFamily="49" charset="-122"/>
            <a:ea typeface="KaiTi" panose="02010609060101010101" pitchFamily="49" charset="-122"/>
          </a:endParaRPr>
        </a:p>
      </dgm:t>
    </dgm:pt>
    <dgm:pt modelId="{8EE860D9-51ED-4273-9E3C-046966C36121}" type="parTrans" cxnId="{A1FA3304-6B23-479E-AF3D-7F6356FC0BA1}">
      <dgm:prSet/>
      <dgm:spPr/>
      <dgm:t>
        <a:bodyPr/>
        <a:lstStyle/>
        <a:p>
          <a:endParaRPr lang="en-US"/>
        </a:p>
      </dgm:t>
    </dgm:pt>
    <dgm:pt modelId="{500C49E4-EB01-411C-BCAB-A849C362B9AA}" type="sibTrans" cxnId="{A1FA3304-6B23-479E-AF3D-7F6356FC0BA1}">
      <dgm:prSet/>
      <dgm:spPr/>
      <dgm:t>
        <a:bodyPr/>
        <a:lstStyle/>
        <a:p>
          <a:endParaRPr lang="en-US"/>
        </a:p>
      </dgm:t>
    </dgm:pt>
    <dgm:pt modelId="{94449E39-FE06-4BF6-BAC3-104F14D37D57}">
      <dgm:prSet/>
      <dgm:spPr/>
      <dgm:t>
        <a:bodyPr/>
        <a:lstStyle/>
        <a:p>
          <a:r>
            <a:rPr lang="en-US" altLang="zh-CN" dirty="0">
              <a:latin typeface="KaiTi" panose="02010609060101010101" pitchFamily="49" charset="-122"/>
              <a:ea typeface="KaiTi" panose="02010609060101010101" pitchFamily="49" charset="-122"/>
            </a:rPr>
            <a:t>7. </a:t>
          </a:r>
          <a:r>
            <a:rPr lang="zh-CN" altLang="en-US" dirty="0">
              <a:latin typeface="KaiTi" panose="02010609060101010101" pitchFamily="49" charset="-122"/>
              <a:ea typeface="KaiTi" panose="02010609060101010101" pitchFamily="49" charset="-122"/>
            </a:rPr>
            <a:t>通过后颁发进口许可证</a:t>
          </a:r>
          <a:endParaRPr lang="en-US" dirty="0">
            <a:latin typeface="KaiTi" panose="02010609060101010101" pitchFamily="49" charset="-122"/>
            <a:ea typeface="KaiTi" panose="02010609060101010101" pitchFamily="49" charset="-122"/>
          </a:endParaRPr>
        </a:p>
      </dgm:t>
    </dgm:pt>
    <dgm:pt modelId="{B94836DB-D2ED-4350-8477-20D875302069}" type="parTrans" cxnId="{F7DB7614-CF49-4829-B4E8-B9B470A76E0B}">
      <dgm:prSet/>
      <dgm:spPr/>
      <dgm:t>
        <a:bodyPr/>
        <a:lstStyle/>
        <a:p>
          <a:endParaRPr lang="en-US"/>
        </a:p>
      </dgm:t>
    </dgm:pt>
    <dgm:pt modelId="{D8A85353-F24A-4672-9D7D-108B7A2053B1}" type="sibTrans" cxnId="{F7DB7614-CF49-4829-B4E8-B9B470A76E0B}">
      <dgm:prSet/>
      <dgm:spPr/>
      <dgm:t>
        <a:bodyPr/>
        <a:lstStyle/>
        <a:p>
          <a:endParaRPr lang="en-US"/>
        </a:p>
      </dgm:t>
    </dgm:pt>
    <dgm:pt modelId="{95BE15FA-139B-4A43-BEA1-A3135041644D}" type="pres">
      <dgm:prSet presAssocID="{838182EE-F40D-45B9-A4AE-452239E7CFFD}" presName="Name0" presStyleCnt="0">
        <dgm:presLayoutVars>
          <dgm:dir/>
          <dgm:resizeHandles val="exact"/>
        </dgm:presLayoutVars>
      </dgm:prSet>
      <dgm:spPr/>
    </dgm:pt>
    <dgm:pt modelId="{B912565C-B571-4129-9134-30D75A410563}" type="pres">
      <dgm:prSet presAssocID="{9899F221-421F-485E-842A-1852A57722CF}" presName="node" presStyleLbl="node1" presStyleIdx="0" presStyleCnt="7">
        <dgm:presLayoutVars>
          <dgm:bulletEnabled val="1"/>
        </dgm:presLayoutVars>
      </dgm:prSet>
      <dgm:spPr/>
    </dgm:pt>
    <dgm:pt modelId="{B9D6AB60-1ED7-4A3E-AEAF-6FFB31732750}" type="pres">
      <dgm:prSet presAssocID="{C05B79B9-BB55-42C0-A556-348B7103DA19}" presName="sibTrans" presStyleCnt="0"/>
      <dgm:spPr/>
    </dgm:pt>
    <dgm:pt modelId="{D215903F-BFF3-44CF-AC69-569B28E8AEF5}" type="pres">
      <dgm:prSet presAssocID="{8D37E392-3E44-4CAD-96D0-82606365F67C}" presName="node" presStyleLbl="node1" presStyleIdx="1" presStyleCnt="7">
        <dgm:presLayoutVars>
          <dgm:bulletEnabled val="1"/>
        </dgm:presLayoutVars>
      </dgm:prSet>
      <dgm:spPr/>
    </dgm:pt>
    <dgm:pt modelId="{AEAA8CB0-CE98-4131-A900-04AF77704177}" type="pres">
      <dgm:prSet presAssocID="{AC780E1C-48B4-46F3-BF90-CF350E18AE3E}" presName="sibTrans" presStyleCnt="0"/>
      <dgm:spPr/>
    </dgm:pt>
    <dgm:pt modelId="{630933C2-8793-4486-9508-E6272CB3F3E0}" type="pres">
      <dgm:prSet presAssocID="{93EB3248-9D07-4A00-9671-F5C4F02643DA}" presName="node" presStyleLbl="node1" presStyleIdx="2" presStyleCnt="7">
        <dgm:presLayoutVars>
          <dgm:bulletEnabled val="1"/>
        </dgm:presLayoutVars>
      </dgm:prSet>
      <dgm:spPr/>
    </dgm:pt>
    <dgm:pt modelId="{6BB7C72B-5D93-4EDC-8138-C0368B0B8211}" type="pres">
      <dgm:prSet presAssocID="{1E457BEF-A5BC-4614-9202-590E01A92280}" presName="sibTrans" presStyleCnt="0"/>
      <dgm:spPr/>
    </dgm:pt>
    <dgm:pt modelId="{EA23E86D-D9BA-4D56-A5FA-F014916F523D}" type="pres">
      <dgm:prSet presAssocID="{A71CD906-69A8-4F81-9BC1-101E9EAE1559}" presName="node" presStyleLbl="node1" presStyleIdx="3" presStyleCnt="7">
        <dgm:presLayoutVars>
          <dgm:bulletEnabled val="1"/>
        </dgm:presLayoutVars>
      </dgm:prSet>
      <dgm:spPr/>
    </dgm:pt>
    <dgm:pt modelId="{DC3AC67D-27CA-4597-988B-F28D006B4097}" type="pres">
      <dgm:prSet presAssocID="{BE088A3A-51FA-42CD-86EF-ABEF683C022C}" presName="sibTrans" presStyleCnt="0"/>
      <dgm:spPr/>
    </dgm:pt>
    <dgm:pt modelId="{2CB89A1F-ACDC-4393-892E-40E16044F8C9}" type="pres">
      <dgm:prSet presAssocID="{022BF5E6-F126-4E47-8333-9745CA6FB8F8}" presName="node" presStyleLbl="node1" presStyleIdx="4" presStyleCnt="7">
        <dgm:presLayoutVars>
          <dgm:bulletEnabled val="1"/>
        </dgm:presLayoutVars>
      </dgm:prSet>
      <dgm:spPr/>
    </dgm:pt>
    <dgm:pt modelId="{B663BAB8-7F8E-4185-B257-BC4AEA13936F}" type="pres">
      <dgm:prSet presAssocID="{EB4DE524-EF43-454D-9CB7-D123ECC8CDDC}" presName="sibTrans" presStyleCnt="0"/>
      <dgm:spPr/>
    </dgm:pt>
    <dgm:pt modelId="{C2A26C40-A194-4B43-8EBA-9A4F9C3AA1F2}" type="pres">
      <dgm:prSet presAssocID="{4F0D816F-E531-44A8-B587-5D2877DDB632}" presName="node" presStyleLbl="node1" presStyleIdx="5" presStyleCnt="7">
        <dgm:presLayoutVars>
          <dgm:bulletEnabled val="1"/>
        </dgm:presLayoutVars>
      </dgm:prSet>
      <dgm:spPr/>
    </dgm:pt>
    <dgm:pt modelId="{41AF7780-CCEF-4601-80B1-AA2EF5D71CB6}" type="pres">
      <dgm:prSet presAssocID="{500C49E4-EB01-411C-BCAB-A849C362B9AA}" presName="sibTrans" presStyleCnt="0"/>
      <dgm:spPr/>
    </dgm:pt>
    <dgm:pt modelId="{52CB23BE-84BB-4EBC-8AD6-59CB11BA6C5E}" type="pres">
      <dgm:prSet presAssocID="{94449E39-FE06-4BF6-BAC3-104F14D37D57}" presName="node" presStyleLbl="node1" presStyleIdx="6" presStyleCnt="7">
        <dgm:presLayoutVars>
          <dgm:bulletEnabled val="1"/>
        </dgm:presLayoutVars>
      </dgm:prSet>
      <dgm:spPr/>
    </dgm:pt>
  </dgm:ptLst>
  <dgm:cxnLst>
    <dgm:cxn modelId="{A1FA3304-6B23-479E-AF3D-7F6356FC0BA1}" srcId="{838182EE-F40D-45B9-A4AE-452239E7CFFD}" destId="{4F0D816F-E531-44A8-B587-5D2877DDB632}" srcOrd="5" destOrd="0" parTransId="{8EE860D9-51ED-4273-9E3C-046966C36121}" sibTransId="{500C49E4-EB01-411C-BCAB-A849C362B9AA}"/>
    <dgm:cxn modelId="{C545A204-6CDE-4AA7-A891-01DD5FD30722}" type="presOf" srcId="{94449E39-FE06-4BF6-BAC3-104F14D37D57}" destId="{52CB23BE-84BB-4EBC-8AD6-59CB11BA6C5E}" srcOrd="0" destOrd="0" presId="urn:microsoft.com/office/officeart/2005/8/layout/hList6"/>
    <dgm:cxn modelId="{5B4BB504-5230-4C58-8E91-676B73AA0C0F}" type="presOf" srcId="{8D37E392-3E44-4CAD-96D0-82606365F67C}" destId="{D215903F-BFF3-44CF-AC69-569B28E8AEF5}" srcOrd="0" destOrd="0" presId="urn:microsoft.com/office/officeart/2005/8/layout/hList6"/>
    <dgm:cxn modelId="{3E83DA0F-85BC-4868-8D29-EE35B1E46959}" srcId="{838182EE-F40D-45B9-A4AE-452239E7CFFD}" destId="{A71CD906-69A8-4F81-9BC1-101E9EAE1559}" srcOrd="3" destOrd="0" parTransId="{5437C30D-EAC8-4ADC-8A3B-FA255E903DE9}" sibTransId="{BE088A3A-51FA-42CD-86EF-ABEF683C022C}"/>
    <dgm:cxn modelId="{F7DB7614-CF49-4829-B4E8-B9B470A76E0B}" srcId="{838182EE-F40D-45B9-A4AE-452239E7CFFD}" destId="{94449E39-FE06-4BF6-BAC3-104F14D37D57}" srcOrd="6" destOrd="0" parTransId="{B94836DB-D2ED-4350-8477-20D875302069}" sibTransId="{D8A85353-F24A-4672-9D7D-108B7A2053B1}"/>
    <dgm:cxn modelId="{D6F5D014-2C69-44D2-8C03-6203917B1B55}" type="presOf" srcId="{93EB3248-9D07-4A00-9671-F5C4F02643DA}" destId="{630933C2-8793-4486-9508-E6272CB3F3E0}" srcOrd="0" destOrd="0" presId="urn:microsoft.com/office/officeart/2005/8/layout/hList6"/>
    <dgm:cxn modelId="{E7E6C729-C0A9-4AFF-9E37-A33F6DBAFFF2}" type="presOf" srcId="{A71CD906-69A8-4F81-9BC1-101E9EAE1559}" destId="{EA23E86D-D9BA-4D56-A5FA-F014916F523D}" srcOrd="0" destOrd="0" presId="urn:microsoft.com/office/officeart/2005/8/layout/hList6"/>
    <dgm:cxn modelId="{82BD4434-EB3B-4D97-BE57-09155D7F228E}" type="presOf" srcId="{838182EE-F40D-45B9-A4AE-452239E7CFFD}" destId="{95BE15FA-139B-4A43-BEA1-A3135041644D}" srcOrd="0" destOrd="0" presId="urn:microsoft.com/office/officeart/2005/8/layout/hList6"/>
    <dgm:cxn modelId="{D03CCA3C-A18B-47B3-BA0D-17DE4BDDD486}" type="presOf" srcId="{4F0D816F-E531-44A8-B587-5D2877DDB632}" destId="{C2A26C40-A194-4B43-8EBA-9A4F9C3AA1F2}" srcOrd="0" destOrd="0" presId="urn:microsoft.com/office/officeart/2005/8/layout/hList6"/>
    <dgm:cxn modelId="{7AC7004F-2D63-408E-A3B2-D57654F5A130}" type="presOf" srcId="{9899F221-421F-485E-842A-1852A57722CF}" destId="{B912565C-B571-4129-9134-30D75A410563}" srcOrd="0" destOrd="0" presId="urn:microsoft.com/office/officeart/2005/8/layout/hList6"/>
    <dgm:cxn modelId="{38E9E670-3445-476B-8F25-04BF0F6760C1}" srcId="{838182EE-F40D-45B9-A4AE-452239E7CFFD}" destId="{022BF5E6-F126-4E47-8333-9745CA6FB8F8}" srcOrd="4" destOrd="0" parTransId="{00E743EA-E5DF-4C5A-9027-2C7552503D71}" sibTransId="{EB4DE524-EF43-454D-9CB7-D123ECC8CDDC}"/>
    <dgm:cxn modelId="{44AE887F-1F19-4ABB-A726-E0CB6D5E7AB0}" srcId="{838182EE-F40D-45B9-A4AE-452239E7CFFD}" destId="{93EB3248-9D07-4A00-9671-F5C4F02643DA}" srcOrd="2" destOrd="0" parTransId="{6B9B8353-CFA7-419C-88A6-B780A6660F3E}" sibTransId="{1E457BEF-A5BC-4614-9202-590E01A92280}"/>
    <dgm:cxn modelId="{D65316AE-60F0-4227-AE18-7871AA04D1B6}" type="presOf" srcId="{022BF5E6-F126-4E47-8333-9745CA6FB8F8}" destId="{2CB89A1F-ACDC-4393-892E-40E16044F8C9}" srcOrd="0" destOrd="0" presId="urn:microsoft.com/office/officeart/2005/8/layout/hList6"/>
    <dgm:cxn modelId="{870FD7CE-ECD3-4077-BF3E-F9431DD94DDC}" srcId="{838182EE-F40D-45B9-A4AE-452239E7CFFD}" destId="{9899F221-421F-485E-842A-1852A57722CF}" srcOrd="0" destOrd="0" parTransId="{908A1A07-7242-4D5D-8501-16C24CDDD29E}" sibTransId="{C05B79B9-BB55-42C0-A556-348B7103DA19}"/>
    <dgm:cxn modelId="{0C7026DF-0B7B-4033-9011-CB8E6D4F959A}" srcId="{838182EE-F40D-45B9-A4AE-452239E7CFFD}" destId="{8D37E392-3E44-4CAD-96D0-82606365F67C}" srcOrd="1" destOrd="0" parTransId="{C1F094B2-0042-4D03-A267-EBD9508DEDC7}" sibTransId="{AC780E1C-48B4-46F3-BF90-CF350E18AE3E}"/>
    <dgm:cxn modelId="{055EB86E-B9E4-40DF-8C26-7BEB7DEE9F35}" type="presParOf" srcId="{95BE15FA-139B-4A43-BEA1-A3135041644D}" destId="{B912565C-B571-4129-9134-30D75A410563}" srcOrd="0" destOrd="0" presId="urn:microsoft.com/office/officeart/2005/8/layout/hList6"/>
    <dgm:cxn modelId="{4905F13E-9FED-45C8-8825-0BAA223CF7C2}" type="presParOf" srcId="{95BE15FA-139B-4A43-BEA1-A3135041644D}" destId="{B9D6AB60-1ED7-4A3E-AEAF-6FFB31732750}" srcOrd="1" destOrd="0" presId="urn:microsoft.com/office/officeart/2005/8/layout/hList6"/>
    <dgm:cxn modelId="{E015361E-756E-4602-AC60-9C7C9019151A}" type="presParOf" srcId="{95BE15FA-139B-4A43-BEA1-A3135041644D}" destId="{D215903F-BFF3-44CF-AC69-569B28E8AEF5}" srcOrd="2" destOrd="0" presId="urn:microsoft.com/office/officeart/2005/8/layout/hList6"/>
    <dgm:cxn modelId="{333812F9-E75F-47E8-BB00-8EE369A42861}" type="presParOf" srcId="{95BE15FA-139B-4A43-BEA1-A3135041644D}" destId="{AEAA8CB0-CE98-4131-A900-04AF77704177}" srcOrd="3" destOrd="0" presId="urn:microsoft.com/office/officeart/2005/8/layout/hList6"/>
    <dgm:cxn modelId="{271090E5-EC09-4992-8E94-49D24B025658}" type="presParOf" srcId="{95BE15FA-139B-4A43-BEA1-A3135041644D}" destId="{630933C2-8793-4486-9508-E6272CB3F3E0}" srcOrd="4" destOrd="0" presId="urn:microsoft.com/office/officeart/2005/8/layout/hList6"/>
    <dgm:cxn modelId="{16328C1D-BFA9-407C-954E-2AC2D50D46D8}" type="presParOf" srcId="{95BE15FA-139B-4A43-BEA1-A3135041644D}" destId="{6BB7C72B-5D93-4EDC-8138-C0368B0B8211}" srcOrd="5" destOrd="0" presId="urn:microsoft.com/office/officeart/2005/8/layout/hList6"/>
    <dgm:cxn modelId="{A3918B14-2A87-4171-B710-0606DEAEF937}" type="presParOf" srcId="{95BE15FA-139B-4A43-BEA1-A3135041644D}" destId="{EA23E86D-D9BA-4D56-A5FA-F014916F523D}" srcOrd="6" destOrd="0" presId="urn:microsoft.com/office/officeart/2005/8/layout/hList6"/>
    <dgm:cxn modelId="{30E66423-20DD-4BCA-A809-B2DD755AE5B7}" type="presParOf" srcId="{95BE15FA-139B-4A43-BEA1-A3135041644D}" destId="{DC3AC67D-27CA-4597-988B-F28D006B4097}" srcOrd="7" destOrd="0" presId="urn:microsoft.com/office/officeart/2005/8/layout/hList6"/>
    <dgm:cxn modelId="{DC9459DF-A47F-4B41-9ED6-1C854F8CCB57}" type="presParOf" srcId="{95BE15FA-139B-4A43-BEA1-A3135041644D}" destId="{2CB89A1F-ACDC-4393-892E-40E16044F8C9}" srcOrd="8" destOrd="0" presId="urn:microsoft.com/office/officeart/2005/8/layout/hList6"/>
    <dgm:cxn modelId="{5F381AA4-95B1-4526-8857-B85B139DEA49}" type="presParOf" srcId="{95BE15FA-139B-4A43-BEA1-A3135041644D}" destId="{B663BAB8-7F8E-4185-B257-BC4AEA13936F}" srcOrd="9" destOrd="0" presId="urn:microsoft.com/office/officeart/2005/8/layout/hList6"/>
    <dgm:cxn modelId="{219FADB5-B085-4F92-B290-6A8279E4DA84}" type="presParOf" srcId="{95BE15FA-139B-4A43-BEA1-A3135041644D}" destId="{C2A26C40-A194-4B43-8EBA-9A4F9C3AA1F2}" srcOrd="10" destOrd="0" presId="urn:microsoft.com/office/officeart/2005/8/layout/hList6"/>
    <dgm:cxn modelId="{1DD73418-C926-4777-BDBC-F39C4AB01CF2}" type="presParOf" srcId="{95BE15FA-139B-4A43-BEA1-A3135041644D}" destId="{41AF7780-CCEF-4601-80B1-AA2EF5D71CB6}" srcOrd="11" destOrd="0" presId="urn:microsoft.com/office/officeart/2005/8/layout/hList6"/>
    <dgm:cxn modelId="{930329C7-773D-43F9-8A23-7F72EB1A565D}" type="presParOf" srcId="{95BE15FA-139B-4A43-BEA1-A3135041644D}" destId="{52CB23BE-84BB-4EBC-8AD6-59CB11BA6C5E}" srcOrd="12" destOrd="0" presId="urn:microsoft.com/office/officeart/2005/8/layout/hList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4F7C2EF-048D-4650-9EFB-0CA4F079E410}"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92F585BF-0877-4435-921B-A096801CBFF8}">
      <dgm:prSet phldrT="[Text]" custT="1"/>
      <dgm:spPr/>
      <dgm:t>
        <a:bodyPr/>
        <a:lstStyle/>
        <a:p>
          <a:pPr algn="ctr"/>
          <a:r>
            <a:rPr lang="zh-TW" altLang="en-US" sz="2400" dirty="0">
              <a:latin typeface="KaiTi" panose="02010609060101010101" pitchFamily="49" charset="-122"/>
              <a:ea typeface="KaiTi" panose="02010609060101010101" pitchFamily="49" charset="-122"/>
            </a:rPr>
            <a:t>添加劑和賦形劑列表和用量限制</a:t>
          </a:r>
          <a:endParaRPr lang="en-US" sz="2400" dirty="0">
            <a:latin typeface="KaiTi" panose="02010609060101010101" pitchFamily="49" charset="-122"/>
            <a:ea typeface="KaiTi" panose="02010609060101010101" pitchFamily="49" charset="-122"/>
          </a:endParaRPr>
        </a:p>
      </dgm:t>
    </dgm:pt>
    <dgm:pt modelId="{EC756C39-12B6-4B95-997E-8C118C4FA5E2}" type="parTrans" cxnId="{D08E4BAA-91F3-44CB-8A69-CCD821D175A3}">
      <dgm:prSet/>
      <dgm:spPr/>
      <dgm:t>
        <a:bodyPr/>
        <a:lstStyle/>
        <a:p>
          <a:endParaRPr lang="en-US"/>
        </a:p>
      </dgm:t>
    </dgm:pt>
    <dgm:pt modelId="{9F2EF97F-6C40-4676-963C-A16E6A446D37}" type="sibTrans" cxnId="{D08E4BAA-91F3-44CB-8A69-CCD821D175A3}">
      <dgm:prSet/>
      <dgm:spPr/>
      <dgm:t>
        <a:bodyPr/>
        <a:lstStyle/>
        <a:p>
          <a:endParaRPr lang="en-US"/>
        </a:p>
      </dgm:t>
    </dgm:pt>
    <dgm:pt modelId="{465D1669-36BF-4AAB-9E3C-73D5AE0F496F}">
      <dgm:prSet custT="1"/>
      <dgm:spPr/>
      <dgm:t>
        <a:bodyPr/>
        <a:lstStyle/>
        <a:p>
          <a:pPr algn="ctr"/>
          <a:r>
            <a:rPr lang="en-US" sz="2000" dirty="0"/>
            <a:t>CODEX GSFA 13.6</a:t>
          </a:r>
          <a:r>
            <a:rPr lang="zh-CN" altLang="en-US" sz="2000" dirty="0"/>
            <a:t>，</a:t>
          </a:r>
          <a:endParaRPr lang="en-US" altLang="zh-CN" sz="2000" dirty="0"/>
        </a:p>
        <a:p>
          <a:pPr algn="ctr"/>
          <a:r>
            <a:rPr lang="zh-TW" altLang="en-US" sz="2400" dirty="0">
              <a:latin typeface="KaiTi" panose="02010609060101010101" pitchFamily="49" charset="-122"/>
              <a:ea typeface="KaiTi" panose="02010609060101010101" pitchFamily="49" charset="-122"/>
            </a:rPr>
            <a:t>藥用賦形劑手冊</a:t>
          </a:r>
          <a:r>
            <a:rPr lang="en-US" altLang="en-US" sz="2400" dirty="0">
              <a:latin typeface="KaiTi" panose="02010609060101010101" pitchFamily="49" charset="-122"/>
              <a:ea typeface="KaiTi" panose="02010609060101010101" pitchFamily="49" charset="-122"/>
            </a:rPr>
            <a:t>,</a:t>
          </a:r>
          <a:r>
            <a:rPr lang="zh-CN" altLang="en-US" sz="2400" dirty="0">
              <a:latin typeface="KaiTi" panose="02010609060101010101" pitchFamily="49" charset="-122"/>
              <a:ea typeface="KaiTi" panose="02010609060101010101" pitchFamily="49" charset="-122"/>
            </a:rPr>
            <a:t>　</a:t>
          </a:r>
          <a:endParaRPr lang="en-US" altLang="zh-CN" sz="2400" dirty="0">
            <a:latin typeface="KaiTi" panose="02010609060101010101" pitchFamily="49" charset="-122"/>
            <a:ea typeface="KaiTi" panose="02010609060101010101" pitchFamily="49" charset="-122"/>
          </a:endParaRPr>
        </a:p>
        <a:p>
          <a:pPr algn="ctr"/>
          <a:r>
            <a:rPr lang="zh-TW" altLang="en-US" sz="2400" dirty="0">
              <a:latin typeface="KaiTi" panose="02010609060101010101" pitchFamily="49" charset="-122"/>
              <a:ea typeface="KaiTi" panose="02010609060101010101" pitchFamily="49" charset="-122"/>
            </a:rPr>
            <a:t>藥典</a:t>
          </a:r>
          <a:endParaRPr lang="en-US" sz="2400" dirty="0">
            <a:latin typeface="KaiTi" panose="02010609060101010101" pitchFamily="49" charset="-122"/>
            <a:ea typeface="KaiTi" panose="02010609060101010101" pitchFamily="49" charset="-122"/>
          </a:endParaRPr>
        </a:p>
      </dgm:t>
    </dgm:pt>
    <dgm:pt modelId="{44FB3F3B-B74F-4EFA-BF30-8DC8EA20B7CA}" type="parTrans" cxnId="{5AF7BEFD-7D61-45A4-8B77-B4898398808A}">
      <dgm:prSet/>
      <dgm:spPr/>
      <dgm:t>
        <a:bodyPr/>
        <a:lstStyle/>
        <a:p>
          <a:endParaRPr lang="en-US"/>
        </a:p>
      </dgm:t>
    </dgm:pt>
    <dgm:pt modelId="{4FAE0D29-3491-4B0A-AFB8-708F1DE2ACC5}" type="sibTrans" cxnId="{5AF7BEFD-7D61-45A4-8B77-B4898398808A}">
      <dgm:prSet/>
      <dgm:spPr/>
      <dgm:t>
        <a:bodyPr/>
        <a:lstStyle/>
        <a:p>
          <a:endParaRPr lang="en-US"/>
        </a:p>
      </dgm:t>
    </dgm:pt>
    <dgm:pt modelId="{90604EE9-9531-400C-9BE1-54A540CC447B}">
      <dgm:prSet custT="1"/>
      <dgm:spPr/>
      <dgm:t>
        <a:bodyPr/>
        <a:lstStyle/>
        <a:p>
          <a:pPr algn="ctr"/>
          <a:r>
            <a:rPr lang="zh-TW" altLang="en-US" sz="2400" dirty="0">
              <a:latin typeface="KaiTi" panose="02010609060101010101" pitchFamily="49" charset="-122"/>
              <a:ea typeface="KaiTi" panose="02010609060101010101" pitchFamily="49" charset="-122"/>
            </a:rPr>
            <a:t>安全文獻，報告</a:t>
          </a:r>
          <a:endParaRPr lang="en-US" sz="2400" dirty="0">
            <a:latin typeface="KaiTi" panose="02010609060101010101" pitchFamily="49" charset="-122"/>
            <a:ea typeface="KaiTi" panose="02010609060101010101" pitchFamily="49" charset="-122"/>
          </a:endParaRPr>
        </a:p>
      </dgm:t>
    </dgm:pt>
    <dgm:pt modelId="{52B4AD2E-9C00-496B-ABDD-C9641353BCAD}" type="parTrans" cxnId="{3753BDAA-709A-4738-B1E3-0C324870B932}">
      <dgm:prSet/>
      <dgm:spPr/>
      <dgm:t>
        <a:bodyPr/>
        <a:lstStyle/>
        <a:p>
          <a:endParaRPr lang="en-US"/>
        </a:p>
      </dgm:t>
    </dgm:pt>
    <dgm:pt modelId="{EA4BB9FE-DF39-4575-985D-16A82102B02D}" type="sibTrans" cxnId="{3753BDAA-709A-4738-B1E3-0C324870B932}">
      <dgm:prSet/>
      <dgm:spPr/>
      <dgm:t>
        <a:bodyPr/>
        <a:lstStyle/>
        <a:p>
          <a:endParaRPr lang="en-US"/>
        </a:p>
      </dgm:t>
    </dgm:pt>
    <dgm:pt modelId="{926D0A52-CA56-4934-B778-838C6A5700CD}" type="pres">
      <dgm:prSet presAssocID="{14F7C2EF-048D-4650-9EFB-0CA4F079E410}" presName="outerComposite" presStyleCnt="0">
        <dgm:presLayoutVars>
          <dgm:chMax val="5"/>
          <dgm:dir/>
          <dgm:resizeHandles val="exact"/>
        </dgm:presLayoutVars>
      </dgm:prSet>
      <dgm:spPr/>
    </dgm:pt>
    <dgm:pt modelId="{D930C15A-F94C-4399-8DE9-4FFA6523869F}" type="pres">
      <dgm:prSet presAssocID="{14F7C2EF-048D-4650-9EFB-0CA4F079E410}" presName="dummyMaxCanvas" presStyleCnt="0">
        <dgm:presLayoutVars/>
      </dgm:prSet>
      <dgm:spPr/>
    </dgm:pt>
    <dgm:pt modelId="{7E126223-062C-454F-9E5B-DC03A3F2C470}" type="pres">
      <dgm:prSet presAssocID="{14F7C2EF-048D-4650-9EFB-0CA4F079E410}" presName="ThreeNodes_1" presStyleLbl="node1" presStyleIdx="0" presStyleCnt="3">
        <dgm:presLayoutVars>
          <dgm:bulletEnabled val="1"/>
        </dgm:presLayoutVars>
      </dgm:prSet>
      <dgm:spPr/>
    </dgm:pt>
    <dgm:pt modelId="{218A57CB-812F-4B55-B0B4-42C68E26306D}" type="pres">
      <dgm:prSet presAssocID="{14F7C2EF-048D-4650-9EFB-0CA4F079E410}" presName="ThreeNodes_2" presStyleLbl="node1" presStyleIdx="1" presStyleCnt="3" custScaleY="120000">
        <dgm:presLayoutVars>
          <dgm:bulletEnabled val="1"/>
        </dgm:presLayoutVars>
      </dgm:prSet>
      <dgm:spPr/>
    </dgm:pt>
    <dgm:pt modelId="{A543DC6A-1A0E-4659-A8D8-EDD6E0F15A7B}" type="pres">
      <dgm:prSet presAssocID="{14F7C2EF-048D-4650-9EFB-0CA4F079E410}" presName="ThreeNodes_3" presStyleLbl="node1" presStyleIdx="2" presStyleCnt="3">
        <dgm:presLayoutVars>
          <dgm:bulletEnabled val="1"/>
        </dgm:presLayoutVars>
      </dgm:prSet>
      <dgm:spPr/>
    </dgm:pt>
    <dgm:pt modelId="{F385AB16-C0E3-4C32-9449-A379A65C356D}" type="pres">
      <dgm:prSet presAssocID="{14F7C2EF-048D-4650-9EFB-0CA4F079E410}" presName="ThreeConn_1-2" presStyleLbl="fgAccFollowNode1" presStyleIdx="0" presStyleCnt="2">
        <dgm:presLayoutVars>
          <dgm:bulletEnabled val="1"/>
        </dgm:presLayoutVars>
      </dgm:prSet>
      <dgm:spPr/>
    </dgm:pt>
    <dgm:pt modelId="{F8EB96D6-E2C4-453D-86CB-A88F0FE18BAC}" type="pres">
      <dgm:prSet presAssocID="{14F7C2EF-048D-4650-9EFB-0CA4F079E410}" presName="ThreeConn_2-3" presStyleLbl="fgAccFollowNode1" presStyleIdx="1" presStyleCnt="2">
        <dgm:presLayoutVars>
          <dgm:bulletEnabled val="1"/>
        </dgm:presLayoutVars>
      </dgm:prSet>
      <dgm:spPr/>
    </dgm:pt>
    <dgm:pt modelId="{4A5DC4B6-410C-429B-A6F6-84017409BF9B}" type="pres">
      <dgm:prSet presAssocID="{14F7C2EF-048D-4650-9EFB-0CA4F079E410}" presName="ThreeNodes_1_text" presStyleLbl="node1" presStyleIdx="2" presStyleCnt="3">
        <dgm:presLayoutVars>
          <dgm:bulletEnabled val="1"/>
        </dgm:presLayoutVars>
      </dgm:prSet>
      <dgm:spPr/>
    </dgm:pt>
    <dgm:pt modelId="{0B68B487-C64F-4F6B-A417-6D28F02A1648}" type="pres">
      <dgm:prSet presAssocID="{14F7C2EF-048D-4650-9EFB-0CA4F079E410}" presName="ThreeNodes_2_text" presStyleLbl="node1" presStyleIdx="2" presStyleCnt="3">
        <dgm:presLayoutVars>
          <dgm:bulletEnabled val="1"/>
        </dgm:presLayoutVars>
      </dgm:prSet>
      <dgm:spPr/>
    </dgm:pt>
    <dgm:pt modelId="{41DD1361-1EA9-4F5F-98FC-EA7563ECD236}" type="pres">
      <dgm:prSet presAssocID="{14F7C2EF-048D-4650-9EFB-0CA4F079E410}" presName="ThreeNodes_3_text" presStyleLbl="node1" presStyleIdx="2" presStyleCnt="3">
        <dgm:presLayoutVars>
          <dgm:bulletEnabled val="1"/>
        </dgm:presLayoutVars>
      </dgm:prSet>
      <dgm:spPr/>
    </dgm:pt>
  </dgm:ptLst>
  <dgm:cxnLst>
    <dgm:cxn modelId="{6788F70A-3AAD-4330-A3EB-44AD866991E5}" type="presOf" srcId="{90604EE9-9531-400C-9BE1-54A540CC447B}" destId="{A543DC6A-1A0E-4659-A8D8-EDD6E0F15A7B}" srcOrd="0" destOrd="0" presId="urn:microsoft.com/office/officeart/2005/8/layout/vProcess5"/>
    <dgm:cxn modelId="{041ABB15-633C-4C0B-9C4B-2D640E36CB75}" type="presOf" srcId="{92F585BF-0877-4435-921B-A096801CBFF8}" destId="{4A5DC4B6-410C-429B-A6F6-84017409BF9B}" srcOrd="1" destOrd="0" presId="urn:microsoft.com/office/officeart/2005/8/layout/vProcess5"/>
    <dgm:cxn modelId="{EA47E725-8D14-4075-86BF-681BD79C25B4}" type="presOf" srcId="{4FAE0D29-3491-4B0A-AFB8-708F1DE2ACC5}" destId="{F8EB96D6-E2C4-453D-86CB-A88F0FE18BAC}" srcOrd="0" destOrd="0" presId="urn:microsoft.com/office/officeart/2005/8/layout/vProcess5"/>
    <dgm:cxn modelId="{1FF22E5C-FA72-4361-9EB8-6920C2E624B1}" type="presOf" srcId="{92F585BF-0877-4435-921B-A096801CBFF8}" destId="{7E126223-062C-454F-9E5B-DC03A3F2C470}" srcOrd="0" destOrd="0" presId="urn:microsoft.com/office/officeart/2005/8/layout/vProcess5"/>
    <dgm:cxn modelId="{2354265F-5390-4A6C-A962-48D745FBD8E0}" type="presOf" srcId="{465D1669-36BF-4AAB-9E3C-73D5AE0F496F}" destId="{218A57CB-812F-4B55-B0B4-42C68E26306D}" srcOrd="0" destOrd="0" presId="urn:microsoft.com/office/officeart/2005/8/layout/vProcess5"/>
    <dgm:cxn modelId="{21359860-0DB9-49E9-B66F-42C5B9509A42}" type="presOf" srcId="{90604EE9-9531-400C-9BE1-54A540CC447B}" destId="{41DD1361-1EA9-4F5F-98FC-EA7563ECD236}" srcOrd="1" destOrd="0" presId="urn:microsoft.com/office/officeart/2005/8/layout/vProcess5"/>
    <dgm:cxn modelId="{16D998A1-063B-4337-A121-E9B6309C964F}" type="presOf" srcId="{465D1669-36BF-4AAB-9E3C-73D5AE0F496F}" destId="{0B68B487-C64F-4F6B-A417-6D28F02A1648}" srcOrd="1" destOrd="0" presId="urn:microsoft.com/office/officeart/2005/8/layout/vProcess5"/>
    <dgm:cxn modelId="{D08E4BAA-91F3-44CB-8A69-CCD821D175A3}" srcId="{14F7C2EF-048D-4650-9EFB-0CA4F079E410}" destId="{92F585BF-0877-4435-921B-A096801CBFF8}" srcOrd="0" destOrd="0" parTransId="{EC756C39-12B6-4B95-997E-8C118C4FA5E2}" sibTransId="{9F2EF97F-6C40-4676-963C-A16E6A446D37}"/>
    <dgm:cxn modelId="{3753BDAA-709A-4738-B1E3-0C324870B932}" srcId="{14F7C2EF-048D-4650-9EFB-0CA4F079E410}" destId="{90604EE9-9531-400C-9BE1-54A540CC447B}" srcOrd="2" destOrd="0" parTransId="{52B4AD2E-9C00-496B-ABDD-C9641353BCAD}" sibTransId="{EA4BB9FE-DF39-4575-985D-16A82102B02D}"/>
    <dgm:cxn modelId="{DB1A10BE-BEB6-4D67-9032-8CCBE3767C1D}" type="presOf" srcId="{14F7C2EF-048D-4650-9EFB-0CA4F079E410}" destId="{926D0A52-CA56-4934-B778-838C6A5700CD}" srcOrd="0" destOrd="0" presId="urn:microsoft.com/office/officeart/2005/8/layout/vProcess5"/>
    <dgm:cxn modelId="{6DB5E9E7-EE94-4AF5-ACA8-B9623EC8F859}" type="presOf" srcId="{9F2EF97F-6C40-4676-963C-A16E6A446D37}" destId="{F385AB16-C0E3-4C32-9449-A379A65C356D}" srcOrd="0" destOrd="0" presId="urn:microsoft.com/office/officeart/2005/8/layout/vProcess5"/>
    <dgm:cxn modelId="{5AF7BEFD-7D61-45A4-8B77-B4898398808A}" srcId="{14F7C2EF-048D-4650-9EFB-0CA4F079E410}" destId="{465D1669-36BF-4AAB-9E3C-73D5AE0F496F}" srcOrd="1" destOrd="0" parTransId="{44FB3F3B-B74F-4EFA-BF30-8DC8EA20B7CA}" sibTransId="{4FAE0D29-3491-4B0A-AFB8-708F1DE2ACC5}"/>
    <dgm:cxn modelId="{2A426104-8AFE-4823-A279-634C686DEAD8}" type="presParOf" srcId="{926D0A52-CA56-4934-B778-838C6A5700CD}" destId="{D930C15A-F94C-4399-8DE9-4FFA6523869F}" srcOrd="0" destOrd="0" presId="urn:microsoft.com/office/officeart/2005/8/layout/vProcess5"/>
    <dgm:cxn modelId="{FC64AAE3-FF97-492C-9436-43242FA2D52C}" type="presParOf" srcId="{926D0A52-CA56-4934-B778-838C6A5700CD}" destId="{7E126223-062C-454F-9E5B-DC03A3F2C470}" srcOrd="1" destOrd="0" presId="urn:microsoft.com/office/officeart/2005/8/layout/vProcess5"/>
    <dgm:cxn modelId="{A0F54BC4-D44F-4E40-8D04-79852F723F02}" type="presParOf" srcId="{926D0A52-CA56-4934-B778-838C6A5700CD}" destId="{218A57CB-812F-4B55-B0B4-42C68E26306D}" srcOrd="2" destOrd="0" presId="urn:microsoft.com/office/officeart/2005/8/layout/vProcess5"/>
    <dgm:cxn modelId="{EB6BFE3D-4E36-4B28-81A7-80CC4F586536}" type="presParOf" srcId="{926D0A52-CA56-4934-B778-838C6A5700CD}" destId="{A543DC6A-1A0E-4659-A8D8-EDD6E0F15A7B}" srcOrd="3" destOrd="0" presId="urn:microsoft.com/office/officeart/2005/8/layout/vProcess5"/>
    <dgm:cxn modelId="{F0AD2A84-0FA3-43D4-BA20-5EF84E6BAE6C}" type="presParOf" srcId="{926D0A52-CA56-4934-B778-838C6A5700CD}" destId="{F385AB16-C0E3-4C32-9449-A379A65C356D}" srcOrd="4" destOrd="0" presId="urn:microsoft.com/office/officeart/2005/8/layout/vProcess5"/>
    <dgm:cxn modelId="{B91841E6-F5A8-4CD1-A9BD-F96427893BDB}" type="presParOf" srcId="{926D0A52-CA56-4934-B778-838C6A5700CD}" destId="{F8EB96D6-E2C4-453D-86CB-A88F0FE18BAC}" srcOrd="5" destOrd="0" presId="urn:microsoft.com/office/officeart/2005/8/layout/vProcess5"/>
    <dgm:cxn modelId="{C8480739-3A5F-420F-98BD-00C1A063C089}" type="presParOf" srcId="{926D0A52-CA56-4934-B778-838C6A5700CD}" destId="{4A5DC4B6-410C-429B-A6F6-84017409BF9B}" srcOrd="6" destOrd="0" presId="urn:microsoft.com/office/officeart/2005/8/layout/vProcess5"/>
    <dgm:cxn modelId="{CD645AFC-5004-49A4-BF88-5CBDD5003FA5}" type="presParOf" srcId="{926D0A52-CA56-4934-B778-838C6A5700CD}" destId="{0B68B487-C64F-4F6B-A417-6D28F02A1648}" srcOrd="7" destOrd="0" presId="urn:microsoft.com/office/officeart/2005/8/layout/vProcess5"/>
    <dgm:cxn modelId="{FB674F2B-1FF6-4CAB-9353-B4A5B034AA62}" type="presParOf" srcId="{926D0A52-CA56-4934-B778-838C6A5700CD}" destId="{41DD1361-1EA9-4F5F-98FC-EA7563ECD236}" srcOrd="8" destOrd="0" presId="urn:microsoft.com/office/officeart/2005/8/layout/v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F49FD5-10BA-483D-A6C0-6E463059A9B2}">
      <dsp:nvSpPr>
        <dsp:cNvPr id="0" name=""/>
        <dsp:cNvSpPr/>
      </dsp:nvSpPr>
      <dsp:spPr>
        <a:xfrm>
          <a:off x="0" y="384210"/>
          <a:ext cx="10730973" cy="6552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D70C26E9-FFB9-4916-98B7-23E39BFB5059}">
      <dsp:nvSpPr>
        <dsp:cNvPr id="0" name=""/>
        <dsp:cNvSpPr/>
      </dsp:nvSpPr>
      <dsp:spPr>
        <a:xfrm>
          <a:off x="536548" y="450"/>
          <a:ext cx="8485495" cy="767520"/>
        </a:xfrm>
        <a:prstGeom prst="roundRect">
          <a:avLst/>
        </a:prstGeom>
        <a:gradFill rotWithShape="0">
          <a:gsLst>
            <a:gs pos="0">
              <a:schemeClr val="accent4">
                <a:hueOff val="0"/>
                <a:satOff val="0"/>
                <a:lumOff val="0"/>
                <a:alphaOff val="0"/>
                <a:shade val="85000"/>
                <a:satMod val="130000"/>
              </a:schemeClr>
            </a:gs>
            <a:gs pos="34000">
              <a:schemeClr val="accent4">
                <a:hueOff val="0"/>
                <a:satOff val="0"/>
                <a:lumOff val="0"/>
                <a:alphaOff val="0"/>
                <a:shade val="87000"/>
                <a:satMod val="125000"/>
              </a:schemeClr>
            </a:gs>
            <a:gs pos="70000">
              <a:schemeClr val="accent4">
                <a:hueOff val="0"/>
                <a:satOff val="0"/>
                <a:lumOff val="0"/>
                <a:alphaOff val="0"/>
                <a:tint val="100000"/>
                <a:shade val="90000"/>
                <a:satMod val="130000"/>
              </a:schemeClr>
            </a:gs>
            <a:gs pos="100000">
              <a:schemeClr val="accent4">
                <a:hueOff val="0"/>
                <a:satOff val="0"/>
                <a:lumOff val="0"/>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3924" tIns="0" rIns="283924" bIns="0" numCol="1" spcCol="1270" anchor="ctr" anchorCtr="0">
          <a:noAutofit/>
        </a:bodyPr>
        <a:lstStyle/>
        <a:p>
          <a:pPr marL="0" lvl="0" indent="0" algn="l" defTabSz="1422400">
            <a:lnSpc>
              <a:spcPct val="90000"/>
            </a:lnSpc>
            <a:spcBef>
              <a:spcPct val="0"/>
            </a:spcBef>
            <a:spcAft>
              <a:spcPct val="35000"/>
            </a:spcAft>
            <a:buNone/>
          </a:pPr>
          <a:r>
            <a:rPr lang="en-US" sz="3200" b="1" kern="1200" dirty="0">
              <a:latin typeface="KaiTi" panose="02010609060101010101" pitchFamily="49" charset="-122"/>
              <a:ea typeface="KaiTi" panose="02010609060101010101" pitchFamily="49" charset="-122"/>
            </a:rPr>
            <a:t>1.</a:t>
          </a:r>
          <a:r>
            <a:rPr lang="zh-CN" sz="3200" b="1" kern="1200" dirty="0">
              <a:latin typeface="KaiTi" panose="02010609060101010101" pitchFamily="49" charset="-122"/>
              <a:ea typeface="KaiTi" panose="02010609060101010101" pitchFamily="49" charset="-122"/>
            </a:rPr>
            <a:t>東協保健品協會聯盟</a:t>
          </a:r>
          <a:r>
            <a:rPr lang="en-SG" altLang="zh-CN" sz="3200" b="1" kern="1200" dirty="0">
              <a:latin typeface="KaiTi" panose="02010609060101010101" pitchFamily="49" charset="-122"/>
              <a:ea typeface="KaiTi" panose="02010609060101010101" pitchFamily="49" charset="-122"/>
            </a:rPr>
            <a:t>(AAHSA)</a:t>
          </a:r>
          <a:r>
            <a:rPr lang="zh-TW" sz="3200" b="1" kern="1200" dirty="0">
              <a:latin typeface="KaiTi" panose="02010609060101010101" pitchFamily="49" charset="-122"/>
              <a:ea typeface="KaiTi" panose="02010609060101010101" pitchFamily="49" charset="-122"/>
            </a:rPr>
            <a:t>簡介　</a:t>
          </a:r>
          <a:endParaRPr lang="en-US" sz="3200" b="1" kern="1200" dirty="0">
            <a:latin typeface="KaiTi" panose="02010609060101010101" pitchFamily="49" charset="-122"/>
            <a:ea typeface="KaiTi" panose="02010609060101010101" pitchFamily="49" charset="-122"/>
          </a:endParaRPr>
        </a:p>
      </dsp:txBody>
      <dsp:txXfrm>
        <a:off x="574015" y="37917"/>
        <a:ext cx="8410561" cy="692586"/>
      </dsp:txXfrm>
    </dsp:sp>
    <dsp:sp modelId="{0FE327B7-09ED-44EE-AC74-B4116F85B253}">
      <dsp:nvSpPr>
        <dsp:cNvPr id="0" name=""/>
        <dsp:cNvSpPr/>
      </dsp:nvSpPr>
      <dsp:spPr>
        <a:xfrm>
          <a:off x="0" y="1563570"/>
          <a:ext cx="10730973" cy="655200"/>
        </a:xfrm>
        <a:prstGeom prst="rect">
          <a:avLst/>
        </a:prstGeom>
        <a:solidFill>
          <a:schemeClr val="lt1">
            <a:alpha val="90000"/>
            <a:hueOff val="0"/>
            <a:satOff val="0"/>
            <a:lumOff val="0"/>
            <a:alphaOff val="0"/>
          </a:schemeClr>
        </a:solidFill>
        <a:ln w="12700" cap="flat" cmpd="sng" algn="ctr">
          <a:solidFill>
            <a:schemeClr val="accent4">
              <a:hueOff val="610539"/>
              <a:satOff val="-23261"/>
              <a:lumOff val="11568"/>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B6136AD9-3269-468C-B1AB-CC1961B79863}">
      <dsp:nvSpPr>
        <dsp:cNvPr id="0" name=""/>
        <dsp:cNvSpPr/>
      </dsp:nvSpPr>
      <dsp:spPr>
        <a:xfrm>
          <a:off x="536548" y="1179810"/>
          <a:ext cx="8485495" cy="767520"/>
        </a:xfrm>
        <a:prstGeom prst="roundRect">
          <a:avLst/>
        </a:prstGeom>
        <a:gradFill rotWithShape="0">
          <a:gsLst>
            <a:gs pos="0">
              <a:schemeClr val="accent4">
                <a:hueOff val="610539"/>
                <a:satOff val="-23261"/>
                <a:lumOff val="11568"/>
                <a:alphaOff val="0"/>
                <a:shade val="85000"/>
                <a:satMod val="130000"/>
              </a:schemeClr>
            </a:gs>
            <a:gs pos="34000">
              <a:schemeClr val="accent4">
                <a:hueOff val="610539"/>
                <a:satOff val="-23261"/>
                <a:lumOff val="11568"/>
                <a:alphaOff val="0"/>
                <a:shade val="87000"/>
                <a:satMod val="125000"/>
              </a:schemeClr>
            </a:gs>
            <a:gs pos="70000">
              <a:schemeClr val="accent4">
                <a:hueOff val="610539"/>
                <a:satOff val="-23261"/>
                <a:lumOff val="11568"/>
                <a:alphaOff val="0"/>
                <a:tint val="100000"/>
                <a:shade val="90000"/>
                <a:satMod val="130000"/>
              </a:schemeClr>
            </a:gs>
            <a:gs pos="100000">
              <a:schemeClr val="accent4">
                <a:hueOff val="610539"/>
                <a:satOff val="-23261"/>
                <a:lumOff val="11568"/>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3924" tIns="0" rIns="283924" bIns="0" numCol="1" spcCol="1270" anchor="ctr" anchorCtr="0">
          <a:noAutofit/>
        </a:bodyPr>
        <a:lstStyle/>
        <a:p>
          <a:pPr marL="0" lvl="0" indent="0" algn="l" defTabSz="1422400">
            <a:lnSpc>
              <a:spcPct val="90000"/>
            </a:lnSpc>
            <a:spcBef>
              <a:spcPct val="0"/>
            </a:spcBef>
            <a:spcAft>
              <a:spcPct val="35000"/>
            </a:spcAft>
            <a:buNone/>
          </a:pPr>
          <a:r>
            <a:rPr lang="en-US" sz="3200" b="1" kern="1200" dirty="0">
              <a:latin typeface="KaiTi" panose="02010609060101010101" pitchFamily="49" charset="-122"/>
              <a:ea typeface="KaiTi" panose="02010609060101010101" pitchFamily="49" charset="-122"/>
            </a:rPr>
            <a:t>2.</a:t>
          </a:r>
          <a:r>
            <a:rPr lang="zh-TW" sz="3200" b="1" kern="1200" dirty="0">
              <a:latin typeface="KaiTi" panose="02010609060101010101" pitchFamily="49" charset="-122"/>
              <a:ea typeface="KaiTi" panose="02010609060101010101" pitchFamily="49" charset="-122"/>
            </a:rPr>
            <a:t>東協</a:t>
          </a:r>
          <a:r>
            <a:rPr lang="zh-CN" altLang="en-US" sz="3200" b="1" kern="1200" dirty="0">
              <a:latin typeface="KaiTi" panose="02010609060101010101" pitchFamily="49" charset="-122"/>
              <a:ea typeface="KaiTi" panose="02010609060101010101" pitchFamily="49" charset="-122"/>
            </a:rPr>
            <a:t>四</a:t>
          </a:r>
          <a:r>
            <a:rPr lang="zh-TW" sz="3200" b="1" kern="1200" dirty="0">
              <a:latin typeface="KaiTi" panose="02010609060101010101" pitchFamily="49" charset="-122"/>
              <a:ea typeface="KaiTi" panose="02010609060101010101" pitchFamily="49" charset="-122"/>
            </a:rPr>
            <a:t>國保健品</a:t>
          </a:r>
          <a:r>
            <a:rPr lang="zh-TW" altLang="en-US" sz="3200" b="1" kern="1200" dirty="0">
              <a:latin typeface="KaiTi" panose="02010609060101010101" pitchFamily="49" charset="-122"/>
              <a:ea typeface="KaiTi" panose="02010609060101010101" pitchFamily="49" charset="-122"/>
            </a:rPr>
            <a:t>營養食品</a:t>
          </a:r>
          <a:r>
            <a:rPr lang="zh-CN" altLang="en-US" sz="3200" b="1" kern="1200" dirty="0">
              <a:latin typeface="KaiTi" panose="02010609060101010101" pitchFamily="49" charset="-122"/>
              <a:ea typeface="KaiTi" panose="02010609060101010101" pitchFamily="49" charset="-122"/>
            </a:rPr>
            <a:t>现行</a:t>
          </a:r>
          <a:r>
            <a:rPr lang="zh-TW" sz="3200" b="1" kern="1200" dirty="0">
              <a:latin typeface="KaiTi" panose="02010609060101010101" pitchFamily="49" charset="-122"/>
              <a:ea typeface="KaiTi" panose="02010609060101010101" pitchFamily="49" charset="-122"/>
            </a:rPr>
            <a:t>法規</a:t>
          </a:r>
          <a:r>
            <a:rPr lang="zh-CN" altLang="en-US" sz="3200" b="1" kern="1200" dirty="0">
              <a:latin typeface="KaiTi" panose="02010609060101010101" pitchFamily="49" charset="-122"/>
              <a:ea typeface="KaiTi" panose="02010609060101010101" pitchFamily="49" charset="-122"/>
            </a:rPr>
            <a:t>及</a:t>
          </a:r>
          <a:r>
            <a:rPr lang="zh-TW" altLang="en-US" sz="3200" b="1" kern="1200" dirty="0">
              <a:latin typeface="KaiTi" panose="02010609060101010101" pitchFamily="49" charset="-122"/>
              <a:ea typeface="KaiTi" panose="02010609060101010101" pitchFamily="49" charset="-122"/>
            </a:rPr>
            <a:t>註冊</a:t>
          </a:r>
          <a:endParaRPr lang="en-US" sz="3200" b="1" kern="1200" dirty="0">
            <a:latin typeface="KaiTi" panose="02010609060101010101" pitchFamily="49" charset="-122"/>
            <a:ea typeface="KaiTi" panose="02010609060101010101" pitchFamily="49" charset="-122"/>
          </a:endParaRPr>
        </a:p>
      </dsp:txBody>
      <dsp:txXfrm>
        <a:off x="574015" y="1217277"/>
        <a:ext cx="8410561" cy="692586"/>
      </dsp:txXfrm>
    </dsp:sp>
    <dsp:sp modelId="{25FB1402-A718-4F08-906F-ABB296AE603F}">
      <dsp:nvSpPr>
        <dsp:cNvPr id="0" name=""/>
        <dsp:cNvSpPr/>
      </dsp:nvSpPr>
      <dsp:spPr>
        <a:xfrm>
          <a:off x="0" y="2742930"/>
          <a:ext cx="10730973" cy="655200"/>
        </a:xfrm>
        <a:prstGeom prst="rect">
          <a:avLst/>
        </a:prstGeom>
        <a:solidFill>
          <a:schemeClr val="lt1">
            <a:alpha val="90000"/>
            <a:hueOff val="0"/>
            <a:satOff val="0"/>
            <a:lumOff val="0"/>
            <a:alphaOff val="0"/>
          </a:schemeClr>
        </a:solidFill>
        <a:ln w="12700" cap="flat" cmpd="sng" algn="ctr">
          <a:solidFill>
            <a:schemeClr val="accent4">
              <a:hueOff val="1221077"/>
              <a:satOff val="-46523"/>
              <a:lumOff val="23135"/>
              <a:alphaOff val="0"/>
            </a:schemeClr>
          </a:solidFill>
          <a:prstDash val="solid"/>
        </a:ln>
        <a:effectLst>
          <a:outerShdw blurRad="38100" dist="25400" dir="2700000" algn="br" rotWithShape="0">
            <a:srgbClr val="000000">
              <a:alpha val="60000"/>
            </a:srgbClr>
          </a:outerShdw>
        </a:effectLst>
        <a:scene3d>
          <a:camera prst="orthographicFront"/>
          <a:lightRig rig="threePt" dir="t">
            <a:rot lat="0" lon="0" rev="7500000"/>
          </a:lightRig>
        </a:scene3d>
        <a:sp3d z="152400" extrusionH="63500" prstMaterial="dkEdge">
          <a:bevelT w="135400" h="16350" prst="relaxedInset"/>
          <a:contourClr>
            <a:schemeClr val="bg1"/>
          </a:contourClr>
        </a:sp3d>
      </dsp:spPr>
      <dsp:style>
        <a:lnRef idx="1">
          <a:scrgbClr r="0" g="0" b="0"/>
        </a:lnRef>
        <a:fillRef idx="1">
          <a:scrgbClr r="0" g="0" b="0"/>
        </a:fillRef>
        <a:effectRef idx="2">
          <a:scrgbClr r="0" g="0" b="0"/>
        </a:effectRef>
        <a:fontRef idx="minor"/>
      </dsp:style>
    </dsp:sp>
    <dsp:sp modelId="{EB1861E6-AF87-4DDC-8E7C-148D3B7ABA27}">
      <dsp:nvSpPr>
        <dsp:cNvPr id="0" name=""/>
        <dsp:cNvSpPr/>
      </dsp:nvSpPr>
      <dsp:spPr>
        <a:xfrm>
          <a:off x="536548" y="2359171"/>
          <a:ext cx="8485495" cy="767520"/>
        </a:xfrm>
        <a:prstGeom prst="roundRect">
          <a:avLst/>
        </a:prstGeom>
        <a:gradFill rotWithShape="0">
          <a:gsLst>
            <a:gs pos="0">
              <a:schemeClr val="accent4">
                <a:hueOff val="1221077"/>
                <a:satOff val="-46523"/>
                <a:lumOff val="23135"/>
                <a:alphaOff val="0"/>
                <a:shade val="85000"/>
                <a:satMod val="130000"/>
              </a:schemeClr>
            </a:gs>
            <a:gs pos="34000">
              <a:schemeClr val="accent4">
                <a:hueOff val="1221077"/>
                <a:satOff val="-46523"/>
                <a:lumOff val="23135"/>
                <a:alphaOff val="0"/>
                <a:shade val="87000"/>
                <a:satMod val="125000"/>
              </a:schemeClr>
            </a:gs>
            <a:gs pos="70000">
              <a:schemeClr val="accent4">
                <a:hueOff val="1221077"/>
                <a:satOff val="-46523"/>
                <a:lumOff val="23135"/>
                <a:alphaOff val="0"/>
                <a:tint val="100000"/>
                <a:shade val="90000"/>
                <a:satMod val="130000"/>
              </a:schemeClr>
            </a:gs>
            <a:gs pos="100000">
              <a:schemeClr val="accent4">
                <a:hueOff val="1221077"/>
                <a:satOff val="-46523"/>
                <a:lumOff val="23135"/>
                <a:alphaOff val="0"/>
                <a:tint val="100000"/>
                <a:shade val="100000"/>
                <a:satMod val="110000"/>
              </a:schemeClr>
            </a:gs>
          </a:gsLst>
          <a:path path="circle">
            <a:fillToRect l="100000" t="100000" r="100000" b="100000"/>
          </a:path>
        </a:gradFill>
        <a:ln>
          <a:noFill/>
        </a:ln>
        <a:effectLst>
          <a:outerShdw blurRad="38100" dist="25400" dir="2700000" algn="br" rotWithShape="0">
            <a:srgbClr val="000000">
              <a:alpha val="6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83924" tIns="0" rIns="283924" bIns="0" numCol="1" spcCol="1270" anchor="ctr" anchorCtr="0">
          <a:noAutofit/>
        </a:bodyPr>
        <a:lstStyle/>
        <a:p>
          <a:pPr marL="0" lvl="0" indent="0" algn="l" defTabSz="1422400">
            <a:lnSpc>
              <a:spcPct val="90000"/>
            </a:lnSpc>
            <a:spcBef>
              <a:spcPct val="0"/>
            </a:spcBef>
            <a:spcAft>
              <a:spcPct val="35000"/>
            </a:spcAft>
            <a:buNone/>
          </a:pPr>
          <a:r>
            <a:rPr lang="en-US" sz="3200" b="1" kern="1200" dirty="0">
              <a:latin typeface="KaiTi" panose="02010609060101010101" pitchFamily="49" charset="-122"/>
              <a:ea typeface="KaiTi" panose="02010609060101010101" pitchFamily="49" charset="-122"/>
            </a:rPr>
            <a:t>3.</a:t>
          </a:r>
          <a:r>
            <a:rPr lang="zh-TW" sz="3200" b="1" kern="1200" dirty="0">
              <a:latin typeface="KaiTi" panose="02010609060101010101" pitchFamily="49" charset="-122"/>
              <a:ea typeface="KaiTi" panose="02010609060101010101" pitchFamily="49" charset="-122"/>
            </a:rPr>
            <a:t>未來東協保健品法規十項技術規範</a:t>
          </a:r>
          <a:endParaRPr lang="en-US" sz="3200" b="1" kern="1200" dirty="0">
            <a:latin typeface="KaiTi" panose="02010609060101010101" pitchFamily="49" charset="-122"/>
            <a:ea typeface="KaiTi" panose="02010609060101010101" pitchFamily="49" charset="-122"/>
          </a:endParaRPr>
        </a:p>
      </dsp:txBody>
      <dsp:txXfrm>
        <a:off x="574015" y="2396638"/>
        <a:ext cx="8410561" cy="6925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C052B2-9755-4309-AB67-3C728C446A83}">
      <dsp:nvSpPr>
        <dsp:cNvPr id="0" name=""/>
        <dsp:cNvSpPr/>
      </dsp:nvSpPr>
      <dsp:spPr>
        <a:xfrm>
          <a:off x="1362" y="2154660"/>
          <a:ext cx="1545025" cy="98109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4BEB793-67B1-44A5-B23E-5E6B320A3A88}">
      <dsp:nvSpPr>
        <dsp:cNvPr id="0" name=""/>
        <dsp:cNvSpPr/>
      </dsp:nvSpPr>
      <dsp:spPr>
        <a:xfrm>
          <a:off x="173031" y="2317746"/>
          <a:ext cx="1545025" cy="98109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zh-TW" sz="1400" kern="1200" dirty="0">
              <a:latin typeface="KaiTi" panose="02010609060101010101" pitchFamily="49" charset="-122"/>
              <a:ea typeface="KaiTi" panose="02010609060101010101" pitchFamily="49" charset="-122"/>
            </a:rPr>
            <a:t>促進優質產品的貿易，使消費者受益。</a:t>
          </a:r>
          <a:endParaRPr lang="en-US" sz="1400" kern="1200" dirty="0">
            <a:latin typeface="KaiTi" panose="02010609060101010101" pitchFamily="49" charset="-122"/>
            <a:ea typeface="KaiTi" panose="02010609060101010101" pitchFamily="49" charset="-122"/>
          </a:endParaRPr>
        </a:p>
      </dsp:txBody>
      <dsp:txXfrm>
        <a:off x="201766" y="2346481"/>
        <a:ext cx="1487555" cy="923620"/>
      </dsp:txXfrm>
    </dsp:sp>
    <dsp:sp modelId="{20BE8B21-C714-47C8-9F1D-41DC0A81ACEB}">
      <dsp:nvSpPr>
        <dsp:cNvPr id="0" name=""/>
        <dsp:cNvSpPr/>
      </dsp:nvSpPr>
      <dsp:spPr>
        <a:xfrm>
          <a:off x="1889726" y="2154660"/>
          <a:ext cx="1545025" cy="98109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8DB97D-9829-46EC-A15A-EDB666049389}">
      <dsp:nvSpPr>
        <dsp:cNvPr id="0" name=""/>
        <dsp:cNvSpPr/>
      </dsp:nvSpPr>
      <dsp:spPr>
        <a:xfrm>
          <a:off x="2061396" y="2317746"/>
          <a:ext cx="1545025" cy="98109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zh-CN" sz="1400" kern="1200" dirty="0">
              <a:latin typeface="KaiTi" panose="02010609060101010101" pitchFamily="49" charset="-122"/>
              <a:ea typeface="KaiTi" panose="02010609060101010101" pitchFamily="49" charset="-122"/>
            </a:rPr>
            <a:t>在</a:t>
          </a:r>
          <a:r>
            <a:rPr lang="zh-TW" sz="1400" kern="1200" dirty="0">
              <a:latin typeface="KaiTi" panose="02010609060101010101" pitchFamily="49" charset="-122"/>
              <a:ea typeface="KaiTi" panose="02010609060101010101" pitchFamily="49" charset="-122"/>
            </a:rPr>
            <a:t>東協保健品法規技術統</a:t>
          </a:r>
          <a:r>
            <a:rPr lang="zh-CN" sz="1400" kern="1200" dirty="0">
              <a:latin typeface="KaiTi" panose="02010609060101010101" pitchFamily="49" charset="-122"/>
              <a:ea typeface="KaiTi" panose="02010609060101010101" pitchFamily="49" charset="-122"/>
            </a:rPr>
            <a:t>一</a:t>
          </a:r>
          <a:r>
            <a:rPr lang="zh-TW" sz="1400" kern="1200" dirty="0">
              <a:latin typeface="KaiTi" panose="02010609060101010101" pitchFamily="49" charset="-122"/>
              <a:ea typeface="KaiTi" panose="02010609060101010101" pitchFamily="49" charset="-122"/>
            </a:rPr>
            <a:t>規範</a:t>
          </a:r>
          <a:r>
            <a:rPr lang="zh-CN" sz="1400" kern="1200" dirty="0">
              <a:latin typeface="KaiTi" panose="02010609060101010101" pitchFamily="49" charset="-122"/>
              <a:ea typeface="KaiTi" panose="02010609060101010101" pitchFamily="49" charset="-122"/>
            </a:rPr>
            <a:t>的会议進程中，</a:t>
          </a:r>
          <a:r>
            <a:rPr lang="zh-TW" sz="1400" kern="1200" dirty="0">
              <a:latin typeface="KaiTi" panose="02010609060101010101" pitchFamily="49" charset="-122"/>
              <a:ea typeface="KaiTi" panose="02010609060101010101" pitchFamily="49" charset="-122"/>
            </a:rPr>
            <a:t>代表產業</a:t>
          </a:r>
          <a:r>
            <a:rPr lang="zh-CN" sz="1400" kern="1200" dirty="0">
              <a:latin typeface="KaiTi" panose="02010609060101010101" pitchFamily="49" charset="-122"/>
              <a:ea typeface="KaiTi" panose="02010609060101010101" pitchFamily="49" charset="-122"/>
            </a:rPr>
            <a:t>進行</a:t>
          </a:r>
          <a:r>
            <a:rPr lang="zh-TW" sz="1400" kern="1200" dirty="0">
              <a:latin typeface="KaiTi" panose="02010609060101010101" pitchFamily="49" charset="-122"/>
              <a:ea typeface="KaiTi" panose="02010609060101010101" pitchFamily="49" charset="-122"/>
            </a:rPr>
            <a:t>協調</a:t>
          </a:r>
          <a:r>
            <a:rPr lang="zh-CN" sz="1400" kern="1200" dirty="0">
              <a:latin typeface="KaiTi" panose="02010609060101010101" pitchFamily="49" charset="-122"/>
              <a:ea typeface="KaiTi" panose="02010609060101010101" pitchFamily="49" charset="-122"/>
            </a:rPr>
            <a:t>。</a:t>
          </a:r>
          <a:endParaRPr lang="en-US" sz="1400" kern="1200" dirty="0">
            <a:latin typeface="KaiTi" panose="02010609060101010101" pitchFamily="49" charset="-122"/>
            <a:ea typeface="KaiTi" panose="02010609060101010101" pitchFamily="49" charset="-122"/>
          </a:endParaRPr>
        </a:p>
      </dsp:txBody>
      <dsp:txXfrm>
        <a:off x="2090131" y="2346481"/>
        <a:ext cx="1487555" cy="923620"/>
      </dsp:txXfrm>
    </dsp:sp>
    <dsp:sp modelId="{92C2C6CD-AF50-4BD1-96D1-BF370F913652}">
      <dsp:nvSpPr>
        <dsp:cNvPr id="0" name=""/>
        <dsp:cNvSpPr/>
      </dsp:nvSpPr>
      <dsp:spPr>
        <a:xfrm>
          <a:off x="3778090" y="2154660"/>
          <a:ext cx="1545025" cy="98109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E81333-4469-47BC-8D07-B1D8784E77B4}">
      <dsp:nvSpPr>
        <dsp:cNvPr id="0" name=""/>
        <dsp:cNvSpPr/>
      </dsp:nvSpPr>
      <dsp:spPr>
        <a:xfrm>
          <a:off x="3949760" y="2317746"/>
          <a:ext cx="1545025" cy="98109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zh-CN" sz="1400" kern="1200" dirty="0">
              <a:latin typeface="KaiTi" panose="02010609060101010101" pitchFamily="49" charset="-122"/>
              <a:ea typeface="KaiTi" panose="02010609060101010101" pitchFamily="49" charset="-122"/>
            </a:rPr>
            <a:t>在</a:t>
          </a:r>
          <a:r>
            <a:rPr lang="zh-TW" sz="1400" kern="1200" dirty="0">
              <a:latin typeface="KaiTi" panose="02010609060101010101" pitchFamily="49" charset="-122"/>
              <a:ea typeface="KaiTi" panose="02010609060101010101" pitchFamily="49" charset="-122"/>
            </a:rPr>
            <a:t>統</a:t>
          </a:r>
          <a:r>
            <a:rPr lang="zh-CN" sz="1400" kern="1200" dirty="0">
              <a:latin typeface="KaiTi" panose="02010609060101010101" pitchFamily="49" charset="-122"/>
              <a:ea typeface="KaiTi" panose="02010609060101010101" pitchFamily="49" charset="-122"/>
            </a:rPr>
            <a:t>一</a:t>
          </a:r>
          <a:r>
            <a:rPr lang="zh-TW" sz="1400" kern="1200" dirty="0">
              <a:latin typeface="KaiTi" panose="02010609060101010101" pitchFamily="49" charset="-122"/>
              <a:ea typeface="KaiTi" panose="02010609060101010101" pitchFamily="49" charset="-122"/>
            </a:rPr>
            <a:t>規範</a:t>
          </a:r>
          <a:r>
            <a:rPr lang="zh-CN" sz="1400" kern="1200" dirty="0">
              <a:latin typeface="KaiTi" panose="02010609060101010101" pitchFamily="49" charset="-122"/>
              <a:ea typeface="KaiTi" panose="02010609060101010101" pitchFamily="49" charset="-122"/>
            </a:rPr>
            <a:t>的</a:t>
          </a:r>
          <a:r>
            <a:rPr lang="zh-TW" sz="1400" kern="1200" dirty="0">
              <a:latin typeface="KaiTi" panose="02010609060101010101" pitchFamily="49" charset="-122"/>
              <a:ea typeface="KaiTi" panose="02010609060101010101" pitchFamily="49" charset="-122"/>
            </a:rPr>
            <a:t>協調過程中提供</a:t>
          </a:r>
          <a:r>
            <a:rPr lang="zh-CN" sz="1400" kern="1200" dirty="0">
              <a:latin typeface="KaiTi" panose="02010609060101010101" pitchFamily="49" charset="-122"/>
              <a:ea typeface="KaiTi" panose="02010609060101010101" pitchFamily="49" charset="-122"/>
            </a:rPr>
            <a:t>法</a:t>
          </a:r>
          <a:r>
            <a:rPr lang="zh-TW" sz="1400" kern="1200" dirty="0">
              <a:latin typeface="KaiTi" panose="02010609060101010101" pitchFamily="49" charset="-122"/>
              <a:ea typeface="KaiTi" panose="02010609060101010101" pitchFamily="49" charset="-122"/>
            </a:rPr>
            <a:t>規、科學、技術</a:t>
          </a:r>
          <a:r>
            <a:rPr lang="zh-CN" sz="1400" kern="1200" dirty="0">
              <a:latin typeface="KaiTi" panose="02010609060101010101" pitchFamily="49" charset="-122"/>
              <a:ea typeface="KaiTi" panose="02010609060101010101" pitchFamily="49" charset="-122"/>
            </a:rPr>
            <a:t>及</a:t>
          </a:r>
          <a:r>
            <a:rPr lang="zh-TW" sz="1400" kern="1200" dirty="0">
              <a:latin typeface="KaiTi" panose="02010609060101010101" pitchFamily="49" charset="-122"/>
              <a:ea typeface="KaiTi" panose="02010609060101010101" pitchFamily="49" charset="-122"/>
            </a:rPr>
            <a:t>市</a:t>
          </a:r>
          <a:r>
            <a:rPr lang="zh-CN" sz="1400" kern="1200" dirty="0">
              <a:latin typeface="KaiTi" panose="02010609060101010101" pitchFamily="49" charset="-122"/>
              <a:ea typeface="KaiTi" panose="02010609060101010101" pitchFamily="49" charset="-122"/>
            </a:rPr>
            <a:t>调</a:t>
          </a:r>
          <a:r>
            <a:rPr lang="zh-TW" sz="1400" kern="1200" dirty="0">
              <a:latin typeface="KaiTi" panose="02010609060101010101" pitchFamily="49" charset="-122"/>
              <a:ea typeface="KaiTi" panose="02010609060101010101" pitchFamily="49" charset="-122"/>
            </a:rPr>
            <a:t>數據。</a:t>
          </a:r>
          <a:endParaRPr lang="en-US" sz="1400" kern="1200" dirty="0">
            <a:latin typeface="KaiTi" panose="02010609060101010101" pitchFamily="49" charset="-122"/>
            <a:ea typeface="KaiTi" panose="02010609060101010101" pitchFamily="49" charset="-122"/>
          </a:endParaRPr>
        </a:p>
      </dsp:txBody>
      <dsp:txXfrm>
        <a:off x="3978495" y="2346481"/>
        <a:ext cx="1487555" cy="923620"/>
      </dsp:txXfrm>
    </dsp:sp>
    <dsp:sp modelId="{CA3FCF62-F319-4613-9FF5-40A7917B623F}">
      <dsp:nvSpPr>
        <dsp:cNvPr id="0" name=""/>
        <dsp:cNvSpPr/>
      </dsp:nvSpPr>
      <dsp:spPr>
        <a:xfrm>
          <a:off x="5666454" y="2154660"/>
          <a:ext cx="1545025" cy="98109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93C222-A40D-42E9-A3C2-3435C998FEE0}">
      <dsp:nvSpPr>
        <dsp:cNvPr id="0" name=""/>
        <dsp:cNvSpPr/>
      </dsp:nvSpPr>
      <dsp:spPr>
        <a:xfrm>
          <a:off x="5838124" y="2317746"/>
          <a:ext cx="1545025" cy="98109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zh-CN" sz="1400" kern="1200" dirty="0">
              <a:latin typeface="KaiTi" panose="02010609060101010101" pitchFamily="49" charset="-122"/>
              <a:ea typeface="KaiTi" panose="02010609060101010101" pitchFamily="49" charset="-122"/>
            </a:rPr>
            <a:t>協助成立</a:t>
          </a:r>
          <a:r>
            <a:rPr lang="zh-TW" sz="1400" kern="1200" dirty="0">
              <a:latin typeface="KaiTi" panose="02010609060101010101" pitchFamily="49" charset="-122"/>
              <a:ea typeface="KaiTi" panose="02010609060101010101" pitchFamily="49" charset="-122"/>
            </a:rPr>
            <a:t>和強</a:t>
          </a:r>
          <a:r>
            <a:rPr lang="zh-CN" sz="1400" kern="1200" dirty="0">
              <a:latin typeface="KaiTi" panose="02010609060101010101" pitchFamily="49" charset="-122"/>
              <a:ea typeface="KaiTi" panose="02010609060101010101" pitchFamily="49" charset="-122"/>
            </a:rPr>
            <a:t>化東協各</a:t>
          </a:r>
          <a:r>
            <a:rPr lang="zh-TW" sz="1400" kern="1200" dirty="0">
              <a:latin typeface="KaiTi" panose="02010609060101010101" pitchFamily="49" charset="-122"/>
              <a:ea typeface="KaiTi" panose="02010609060101010101" pitchFamily="49" charset="-122"/>
            </a:rPr>
            <a:t>國保健品協會。</a:t>
          </a:r>
          <a:endParaRPr lang="en-US" sz="1400" kern="1200" dirty="0">
            <a:latin typeface="KaiTi" panose="02010609060101010101" pitchFamily="49" charset="-122"/>
            <a:ea typeface="KaiTi" panose="02010609060101010101" pitchFamily="49" charset="-122"/>
          </a:endParaRPr>
        </a:p>
      </dsp:txBody>
      <dsp:txXfrm>
        <a:off x="5866859" y="2346481"/>
        <a:ext cx="1487555" cy="923620"/>
      </dsp:txXfrm>
    </dsp:sp>
    <dsp:sp modelId="{5A0A5CE8-1989-4933-BF23-9CD597693F11}">
      <dsp:nvSpPr>
        <dsp:cNvPr id="0" name=""/>
        <dsp:cNvSpPr/>
      </dsp:nvSpPr>
      <dsp:spPr>
        <a:xfrm>
          <a:off x="7554818" y="2154660"/>
          <a:ext cx="1545025" cy="98109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0B5776-CEAA-48D3-80F0-4A9266BBD849}">
      <dsp:nvSpPr>
        <dsp:cNvPr id="0" name=""/>
        <dsp:cNvSpPr/>
      </dsp:nvSpPr>
      <dsp:spPr>
        <a:xfrm>
          <a:off x="7726488" y="2317746"/>
          <a:ext cx="1545025" cy="98109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zh-TW" sz="1400" kern="1200" dirty="0">
              <a:latin typeface="KaiTi" panose="02010609060101010101" pitchFamily="49" charset="-122"/>
              <a:ea typeface="KaiTi" panose="02010609060101010101" pitchFamily="49" charset="-122"/>
            </a:rPr>
            <a:t>組織區域性活動</a:t>
          </a:r>
          <a:r>
            <a:rPr lang="zh-CN" sz="1400" kern="1200" dirty="0">
              <a:latin typeface="KaiTi" panose="02010609060101010101" pitchFamily="49" charset="-122"/>
              <a:ea typeface="KaiTi" panose="02010609060101010101" pitchFamily="49" charset="-122"/>
            </a:rPr>
            <a:t>。</a:t>
          </a:r>
          <a:endParaRPr lang="en-US" sz="1400" kern="1200" dirty="0">
            <a:latin typeface="KaiTi" panose="02010609060101010101" pitchFamily="49" charset="-122"/>
            <a:ea typeface="KaiTi" panose="02010609060101010101" pitchFamily="49" charset="-122"/>
          </a:endParaRPr>
        </a:p>
      </dsp:txBody>
      <dsp:txXfrm>
        <a:off x="7755223" y="2346481"/>
        <a:ext cx="1487555" cy="923620"/>
      </dsp:txXfrm>
    </dsp:sp>
    <dsp:sp modelId="{9C6D142D-B589-41BB-909D-9C3A728F6844}">
      <dsp:nvSpPr>
        <dsp:cNvPr id="0" name=""/>
        <dsp:cNvSpPr/>
      </dsp:nvSpPr>
      <dsp:spPr>
        <a:xfrm>
          <a:off x="9443182" y="2154660"/>
          <a:ext cx="1545025" cy="98109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E191C9-BEBE-4139-8166-B08938E1B756}">
      <dsp:nvSpPr>
        <dsp:cNvPr id="0" name=""/>
        <dsp:cNvSpPr/>
      </dsp:nvSpPr>
      <dsp:spPr>
        <a:xfrm>
          <a:off x="9614852" y="2317746"/>
          <a:ext cx="1545025" cy="981090"/>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zh-TW" sz="1400" kern="1200" dirty="0">
              <a:latin typeface="KaiTi" panose="02010609060101010101" pitchFamily="49" charset="-122"/>
              <a:ea typeface="KaiTi" panose="02010609060101010101" pitchFamily="49" charset="-122"/>
            </a:rPr>
            <a:t>協助強化</a:t>
          </a:r>
          <a:r>
            <a:rPr lang="zh-CN" sz="1400" kern="1200" dirty="0">
              <a:latin typeface="KaiTi" panose="02010609060101010101" pitchFamily="49" charset="-122"/>
              <a:ea typeface="KaiTi" panose="02010609060101010101" pitchFamily="49" charset="-122"/>
            </a:rPr>
            <a:t>其他</a:t>
          </a:r>
          <a:r>
            <a:rPr lang="zh-TW" sz="1400" kern="1200" dirty="0">
              <a:latin typeface="KaiTi" panose="02010609060101010101" pitchFamily="49" charset="-122"/>
              <a:ea typeface="KaiTi" panose="02010609060101010101" pitchFamily="49" charset="-122"/>
            </a:rPr>
            <a:t>區</a:t>
          </a:r>
          <a:r>
            <a:rPr lang="zh-CN" sz="1400" kern="1200" dirty="0">
              <a:latin typeface="KaiTi" panose="02010609060101010101" pitchFamily="49" charset="-122"/>
              <a:ea typeface="KaiTi" panose="02010609060101010101" pitchFamily="49" charset="-122"/>
            </a:rPr>
            <a:t>域</a:t>
          </a:r>
          <a:r>
            <a:rPr lang="zh-TW" sz="1400" kern="1200" dirty="0">
              <a:latin typeface="KaiTi" panose="02010609060101010101" pitchFamily="49" charset="-122"/>
              <a:ea typeface="KaiTi" panose="02010609060101010101" pitchFamily="49" charset="-122"/>
            </a:rPr>
            <a:t>對東協</a:t>
          </a:r>
          <a:r>
            <a:rPr lang="zh-CN" sz="1400" kern="1200" dirty="0">
              <a:latin typeface="KaiTi" panose="02010609060101010101" pitchFamily="49" charset="-122"/>
              <a:ea typeface="KaiTi" panose="02010609060101010101" pitchFamily="49" charset="-122"/>
            </a:rPr>
            <a:t>保健</a:t>
          </a:r>
          <a:r>
            <a:rPr lang="zh-TW" sz="1400" kern="1200" dirty="0">
              <a:latin typeface="KaiTi" panose="02010609060101010101" pitchFamily="49" charset="-122"/>
              <a:ea typeface="KaiTi" panose="02010609060101010101" pitchFamily="49" charset="-122"/>
            </a:rPr>
            <a:t>產業的認識。</a:t>
          </a:r>
          <a:endParaRPr lang="en-US" sz="1400" kern="1200" dirty="0">
            <a:latin typeface="KaiTi" panose="02010609060101010101" pitchFamily="49" charset="-122"/>
            <a:ea typeface="KaiTi" panose="02010609060101010101" pitchFamily="49" charset="-122"/>
          </a:endParaRPr>
        </a:p>
      </dsp:txBody>
      <dsp:txXfrm>
        <a:off x="9643587" y="2346481"/>
        <a:ext cx="1487555" cy="9236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DE003F-62F0-4F4B-892C-5AE7FC141A46}">
      <dsp:nvSpPr>
        <dsp:cNvPr id="0" name=""/>
        <dsp:cNvSpPr/>
      </dsp:nvSpPr>
      <dsp:spPr>
        <a:xfrm rot="16200000">
          <a:off x="-1663580" y="1670484"/>
          <a:ext cx="4614961" cy="1273993"/>
        </a:xfrm>
        <a:prstGeom prst="flowChartManualOperation">
          <a:avLst/>
        </a:prstGeom>
        <a:gradFill rotWithShape="0">
          <a:gsLst>
            <a:gs pos="0">
              <a:schemeClr val="accent5">
                <a:alpha val="90000"/>
                <a:hueOff val="0"/>
                <a:satOff val="0"/>
                <a:lumOff val="0"/>
                <a:alphaOff val="0"/>
                <a:tint val="65000"/>
                <a:shade val="92000"/>
                <a:satMod val="130000"/>
              </a:schemeClr>
            </a:gs>
            <a:gs pos="45000">
              <a:schemeClr val="accent5">
                <a:alpha val="90000"/>
                <a:hueOff val="0"/>
                <a:satOff val="0"/>
                <a:lumOff val="0"/>
                <a:alphaOff val="0"/>
                <a:tint val="60000"/>
                <a:shade val="99000"/>
                <a:satMod val="120000"/>
              </a:schemeClr>
            </a:gs>
            <a:gs pos="100000">
              <a:schemeClr val="accent5">
                <a:alpha val="90000"/>
                <a:hueOff val="0"/>
                <a:satOff val="0"/>
                <a:lumOff val="0"/>
                <a:alphaOff val="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0" rIns="115688" bIns="0" numCol="1" spcCol="1270" anchor="t" anchorCtr="0">
          <a:noAutofit/>
        </a:bodyPr>
        <a:lstStyle/>
        <a:p>
          <a:pPr marL="0" lvl="0" indent="0" algn="l" defTabSz="800100">
            <a:lnSpc>
              <a:spcPct val="90000"/>
            </a:lnSpc>
            <a:spcBef>
              <a:spcPct val="0"/>
            </a:spcBef>
            <a:spcAft>
              <a:spcPct val="35000"/>
            </a:spcAft>
            <a:buNone/>
          </a:pPr>
          <a:r>
            <a:rPr lang="en-US" altLang="zh-TW" sz="1800" b="1" kern="1200">
              <a:effectLst/>
              <a:latin typeface="KaiTi" panose="02010609060101010101" pitchFamily="49" charset="-122"/>
              <a:ea typeface="KaiTi" panose="02010609060101010101" pitchFamily="49" charset="-122"/>
              <a:cs typeface="+mn-cs"/>
            </a:rPr>
            <a:t>1.</a:t>
          </a:r>
          <a:r>
            <a:rPr lang="zh-TW" altLang="en-US" sz="1800" b="1" kern="1200">
              <a:effectLst/>
              <a:latin typeface="KaiTi" panose="02010609060101010101" pitchFamily="49" charset="-122"/>
              <a:ea typeface="KaiTi" panose="02010609060101010101" pitchFamily="49" charset="-122"/>
              <a:cs typeface="+mn-cs"/>
            </a:rPr>
            <a:t>初步</a:t>
          </a:r>
          <a:r>
            <a:rPr lang="zh-CN" altLang="en-US" sz="1800" b="1" kern="1200">
              <a:effectLst/>
              <a:latin typeface="KaiTi" panose="02010609060101010101" pitchFamily="49" charset="-122"/>
              <a:ea typeface="KaiTi" panose="02010609060101010101" pitchFamily="49" charset="-122"/>
              <a:cs typeface="+mn-cs"/>
            </a:rPr>
            <a:t>审查</a:t>
          </a:r>
          <a:r>
            <a:rPr lang="zh-TW" altLang="en-US" sz="1800" b="1" kern="1200">
              <a:effectLst/>
              <a:latin typeface="KaiTi" panose="02010609060101010101" pitchFamily="49" charset="-122"/>
              <a:ea typeface="KaiTi" panose="02010609060101010101" pitchFamily="49" charset="-122"/>
              <a:cs typeface="+mn-cs"/>
            </a:rPr>
            <a:t>：</a:t>
          </a:r>
          <a:endParaRPr lang="en-US" sz="1800" kern="1200" dirty="0"/>
        </a:p>
        <a:p>
          <a:pPr marL="114300" lvl="1" indent="-114300" algn="l" defTabSz="622300">
            <a:lnSpc>
              <a:spcPct val="90000"/>
            </a:lnSpc>
            <a:spcBef>
              <a:spcPct val="0"/>
            </a:spcBef>
            <a:spcAft>
              <a:spcPct val="15000"/>
            </a:spcAft>
            <a:buChar char="•"/>
          </a:pPr>
          <a:r>
            <a:rPr lang="zh-TW" altLang="en-US" sz="1400" kern="1200" dirty="0">
              <a:effectLst/>
              <a:latin typeface="KaiTi" panose="02010609060101010101" pitchFamily="49" charset="-122"/>
              <a:ea typeface="KaiTi" panose="02010609060101010101" pitchFamily="49" charset="-122"/>
              <a:cs typeface="+mn-cs"/>
            </a:rPr>
            <a:t>由當地 </a:t>
          </a:r>
          <a:r>
            <a:rPr lang="en-US" altLang="zh-TW" sz="1400" kern="1200" dirty="0">
              <a:effectLst/>
              <a:latin typeface="KaiTi" panose="02010609060101010101" pitchFamily="49" charset="-122"/>
              <a:ea typeface="KaiTi" panose="02010609060101010101" pitchFamily="49" charset="-122"/>
              <a:cs typeface="+mn-cs"/>
            </a:rPr>
            <a:t>BPOM </a:t>
          </a:r>
          <a:r>
            <a:rPr lang="zh-TW" altLang="en-US" sz="1400" kern="1200" dirty="0">
              <a:effectLst/>
              <a:latin typeface="KaiTi" panose="02010609060101010101" pitchFamily="49" charset="-122"/>
              <a:ea typeface="KaiTi" panose="02010609060101010101" pitchFamily="49" charset="-122"/>
              <a:cs typeface="+mn-cs"/>
            </a:rPr>
            <a:t>進行，以評估製造設施和初步合規性。</a:t>
          </a:r>
        </a:p>
      </dsp:txBody>
      <dsp:txXfrm rot="5400000">
        <a:off x="6904" y="922992"/>
        <a:ext cx="1273993" cy="2768977"/>
      </dsp:txXfrm>
    </dsp:sp>
    <dsp:sp modelId="{E9E5FE4E-5912-40AA-B33B-41000F868590}">
      <dsp:nvSpPr>
        <dsp:cNvPr id="0" name=""/>
        <dsp:cNvSpPr/>
      </dsp:nvSpPr>
      <dsp:spPr>
        <a:xfrm rot="16200000">
          <a:off x="-294038" y="1670484"/>
          <a:ext cx="4614961" cy="1273993"/>
        </a:xfrm>
        <a:prstGeom prst="flowChartManualOperation">
          <a:avLst/>
        </a:prstGeom>
        <a:gradFill rotWithShape="0">
          <a:gsLst>
            <a:gs pos="0">
              <a:schemeClr val="accent5">
                <a:alpha val="90000"/>
                <a:hueOff val="0"/>
                <a:satOff val="0"/>
                <a:lumOff val="0"/>
                <a:alphaOff val="-6667"/>
                <a:tint val="65000"/>
                <a:shade val="92000"/>
                <a:satMod val="130000"/>
              </a:schemeClr>
            </a:gs>
            <a:gs pos="45000">
              <a:schemeClr val="accent5">
                <a:alpha val="90000"/>
                <a:hueOff val="0"/>
                <a:satOff val="0"/>
                <a:lumOff val="0"/>
                <a:alphaOff val="-6667"/>
                <a:tint val="60000"/>
                <a:shade val="99000"/>
                <a:satMod val="120000"/>
              </a:schemeClr>
            </a:gs>
            <a:gs pos="100000">
              <a:schemeClr val="accent5">
                <a:alpha val="90000"/>
                <a:hueOff val="0"/>
                <a:satOff val="0"/>
                <a:lumOff val="0"/>
                <a:alphaOff val="-6667"/>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0" rIns="115688" bIns="0" numCol="1" spcCol="1270" anchor="t" anchorCtr="0">
          <a:noAutofit/>
        </a:bodyPr>
        <a:lstStyle/>
        <a:p>
          <a:pPr marL="0" lvl="0" indent="0" algn="l" defTabSz="800100">
            <a:lnSpc>
              <a:spcPct val="90000"/>
            </a:lnSpc>
            <a:spcBef>
              <a:spcPct val="0"/>
            </a:spcBef>
            <a:spcAft>
              <a:spcPct val="35000"/>
            </a:spcAft>
            <a:buNone/>
          </a:pPr>
          <a:r>
            <a:rPr lang="en-US" altLang="zh-TW" sz="1800" b="1" kern="1200" dirty="0">
              <a:effectLst/>
              <a:latin typeface="KaiTi" panose="02010609060101010101" pitchFamily="49" charset="-122"/>
              <a:ea typeface="KaiTi" panose="02010609060101010101" pitchFamily="49" charset="-122"/>
              <a:cs typeface="+mn-cs"/>
            </a:rPr>
            <a:t>2.</a:t>
          </a:r>
          <a:r>
            <a:rPr lang="zh-TW" altLang="en-US" sz="1800" b="1" kern="1200" dirty="0">
              <a:effectLst/>
              <a:latin typeface="KaiTi" panose="02010609060101010101" pitchFamily="49" charset="-122"/>
              <a:ea typeface="KaiTi" panose="02010609060101010101" pitchFamily="49" charset="-122"/>
              <a:cs typeface="+mn-cs"/>
            </a:rPr>
            <a:t>申請提交</a:t>
          </a:r>
          <a:r>
            <a:rPr lang="zh-CN" altLang="en-US" sz="1800" b="1" kern="1200" dirty="0">
              <a:effectLst/>
              <a:latin typeface="KaiTi" panose="02010609060101010101" pitchFamily="49" charset="-122"/>
              <a:ea typeface="KaiTi" panose="02010609060101010101" pitchFamily="49" charset="-122"/>
              <a:cs typeface="+mn-cs"/>
            </a:rPr>
            <a:t>及审核</a:t>
          </a:r>
          <a:r>
            <a:rPr lang="zh-TW" altLang="en-US" sz="1800" b="1" kern="1200" dirty="0">
              <a:effectLst/>
              <a:latin typeface="KaiTi" panose="02010609060101010101" pitchFamily="49" charset="-122"/>
              <a:ea typeface="KaiTi" panose="02010609060101010101" pitchFamily="49" charset="-122"/>
              <a:cs typeface="+mn-cs"/>
            </a:rPr>
            <a:t>：</a:t>
          </a:r>
          <a:endParaRPr lang="en-US" altLang="zh-TW" sz="1800" b="1" kern="1200" dirty="0">
            <a:effectLst/>
            <a:latin typeface="KaiTi" panose="02010609060101010101" pitchFamily="49" charset="-122"/>
            <a:ea typeface="KaiTi" panose="02010609060101010101" pitchFamily="49" charset="-122"/>
            <a:cs typeface="+mn-cs"/>
          </a:endParaRPr>
        </a:p>
        <a:p>
          <a:pPr marL="114300" lvl="1" indent="-114300" algn="l" defTabSz="622300">
            <a:lnSpc>
              <a:spcPct val="90000"/>
            </a:lnSpc>
            <a:spcBef>
              <a:spcPct val="0"/>
            </a:spcBef>
            <a:spcAft>
              <a:spcPct val="15000"/>
            </a:spcAft>
            <a:buChar char="•"/>
          </a:pPr>
          <a:r>
            <a:rPr lang="zh-TW" altLang="en-US" sz="1400" kern="1200" dirty="0">
              <a:effectLst/>
              <a:latin typeface="KaiTi" panose="02010609060101010101" pitchFamily="49" charset="-122"/>
              <a:ea typeface="KaiTi" panose="02010609060101010101" pitchFamily="49" charset="-122"/>
              <a:cs typeface="+mn-cs"/>
            </a:rPr>
            <a:t>通過 </a:t>
          </a:r>
          <a:r>
            <a:rPr lang="en-US" altLang="zh-TW" sz="1400" kern="1200" dirty="0">
              <a:effectLst/>
              <a:latin typeface="KaiTi" panose="02010609060101010101" pitchFamily="49" charset="-122"/>
              <a:ea typeface="KaiTi" panose="02010609060101010101" pitchFamily="49" charset="-122"/>
              <a:cs typeface="+mn-cs"/>
            </a:rPr>
            <a:t>BPOM </a:t>
          </a:r>
          <a:r>
            <a:rPr lang="zh-TW" altLang="en-US" sz="1400" kern="1200" dirty="0">
              <a:effectLst/>
              <a:latin typeface="KaiTi" panose="02010609060101010101" pitchFamily="49" charset="-122"/>
              <a:ea typeface="KaiTi" panose="02010609060101010101" pitchFamily="49" charset="-122"/>
              <a:cs typeface="+mn-cs"/>
            </a:rPr>
            <a:t>的電子註冊系統提交所需文件。審核文件完整性及產品安全、功效與品質</a:t>
          </a:r>
          <a:r>
            <a:rPr lang="zh-CN" altLang="en-US" sz="1400" kern="1200" dirty="0">
              <a:effectLst/>
              <a:latin typeface="KaiTi" panose="02010609060101010101" pitchFamily="49" charset="-122"/>
              <a:ea typeface="KaiTi" panose="02010609060101010101" pitchFamily="49" charset="-122"/>
              <a:cs typeface="+mn-cs"/>
            </a:rPr>
            <a:t>，</a:t>
          </a:r>
          <a:r>
            <a:rPr lang="zh-TW" altLang="en-US" sz="1400" kern="1200" dirty="0">
              <a:effectLst/>
              <a:latin typeface="KaiTi" panose="02010609060101010101" pitchFamily="49" charset="-122"/>
              <a:ea typeface="KaiTi" panose="02010609060101010101" pitchFamily="49" charset="-122"/>
              <a:cs typeface="+mn-cs"/>
            </a:rPr>
            <a:t>可能要求補件和測試。</a:t>
          </a:r>
        </a:p>
      </dsp:txBody>
      <dsp:txXfrm rot="5400000">
        <a:off x="1376446" y="922992"/>
        <a:ext cx="1273993" cy="2768977"/>
      </dsp:txXfrm>
    </dsp:sp>
    <dsp:sp modelId="{683F27ED-CFCB-4003-9C12-C4B34CECB50A}">
      <dsp:nvSpPr>
        <dsp:cNvPr id="0" name=""/>
        <dsp:cNvSpPr/>
      </dsp:nvSpPr>
      <dsp:spPr>
        <a:xfrm rot="16200000">
          <a:off x="1075504" y="1670484"/>
          <a:ext cx="4614961" cy="1273993"/>
        </a:xfrm>
        <a:prstGeom prst="flowChartManualOperation">
          <a:avLst/>
        </a:prstGeom>
        <a:gradFill rotWithShape="0">
          <a:gsLst>
            <a:gs pos="0">
              <a:schemeClr val="accent5">
                <a:alpha val="90000"/>
                <a:hueOff val="0"/>
                <a:satOff val="0"/>
                <a:lumOff val="0"/>
                <a:alphaOff val="-13333"/>
                <a:tint val="65000"/>
                <a:shade val="92000"/>
                <a:satMod val="130000"/>
              </a:schemeClr>
            </a:gs>
            <a:gs pos="45000">
              <a:schemeClr val="accent5">
                <a:alpha val="90000"/>
                <a:hueOff val="0"/>
                <a:satOff val="0"/>
                <a:lumOff val="0"/>
                <a:alphaOff val="-13333"/>
                <a:tint val="60000"/>
                <a:shade val="99000"/>
                <a:satMod val="120000"/>
              </a:schemeClr>
            </a:gs>
            <a:gs pos="100000">
              <a:schemeClr val="accent5">
                <a:alpha val="90000"/>
                <a:hueOff val="0"/>
                <a:satOff val="0"/>
                <a:lumOff val="0"/>
                <a:alphaOff val="-13333"/>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0" rIns="115688" bIns="0" numCol="1" spcCol="1270" anchor="t" anchorCtr="0">
          <a:noAutofit/>
        </a:bodyPr>
        <a:lstStyle/>
        <a:p>
          <a:pPr marL="0" lvl="0" indent="0" algn="l" defTabSz="800100">
            <a:lnSpc>
              <a:spcPct val="90000"/>
            </a:lnSpc>
            <a:spcBef>
              <a:spcPct val="0"/>
            </a:spcBef>
            <a:spcAft>
              <a:spcPct val="35000"/>
            </a:spcAft>
            <a:buNone/>
          </a:pPr>
          <a:r>
            <a:rPr lang="en-US" altLang="zh-TW" sz="1800" b="1" kern="1200">
              <a:effectLst/>
              <a:latin typeface="KaiTi" panose="02010609060101010101" pitchFamily="49" charset="-122"/>
              <a:ea typeface="KaiTi" panose="02010609060101010101" pitchFamily="49" charset="-122"/>
              <a:cs typeface="+mn-cs"/>
            </a:rPr>
            <a:t>3.</a:t>
          </a:r>
          <a:r>
            <a:rPr lang="zh-TW" altLang="en-US" sz="1800" b="1" kern="1200">
              <a:effectLst/>
              <a:latin typeface="KaiTi" panose="02010609060101010101" pitchFamily="49" charset="-122"/>
              <a:ea typeface="KaiTi" panose="02010609060101010101" pitchFamily="49" charset="-122"/>
              <a:cs typeface="+mn-cs"/>
            </a:rPr>
            <a:t>實驗室測試和評估：</a:t>
          </a:r>
          <a:endParaRPr lang="en-US" altLang="zh-TW" sz="1800" b="1" kern="1200" dirty="0">
            <a:effectLst/>
            <a:latin typeface="KaiTi" panose="02010609060101010101" pitchFamily="49" charset="-122"/>
            <a:ea typeface="KaiTi" panose="02010609060101010101" pitchFamily="49" charset="-122"/>
            <a:cs typeface="+mn-cs"/>
          </a:endParaRPr>
        </a:p>
        <a:p>
          <a:pPr marL="114300" lvl="1" indent="-114300" algn="l" defTabSz="622300">
            <a:lnSpc>
              <a:spcPct val="90000"/>
            </a:lnSpc>
            <a:spcBef>
              <a:spcPct val="0"/>
            </a:spcBef>
            <a:spcAft>
              <a:spcPct val="15000"/>
            </a:spcAft>
            <a:buChar char="•"/>
          </a:pPr>
          <a:r>
            <a:rPr lang="en-US" altLang="zh-TW" sz="1400" kern="1200">
              <a:effectLst/>
              <a:latin typeface="KaiTi" panose="02010609060101010101" pitchFamily="49" charset="-122"/>
              <a:ea typeface="KaiTi" panose="02010609060101010101" pitchFamily="49" charset="-122"/>
              <a:cs typeface="+mn-cs"/>
            </a:rPr>
            <a:t>BPOM Central </a:t>
          </a:r>
          <a:r>
            <a:rPr lang="zh-TW" altLang="en-US" sz="1400" kern="1200">
              <a:effectLst/>
              <a:latin typeface="KaiTi" panose="02010609060101010101" pitchFamily="49" charset="-122"/>
              <a:ea typeface="KaiTi" panose="02010609060101010101" pitchFamily="49" charset="-122"/>
              <a:cs typeface="+mn-cs"/>
            </a:rPr>
            <a:t>進行實驗室分析和科學評估。</a:t>
          </a:r>
          <a:endParaRPr lang="zh-TW" altLang="en-US" sz="1400" kern="1200" dirty="0">
            <a:effectLst/>
            <a:latin typeface="KaiTi" panose="02010609060101010101" pitchFamily="49" charset="-122"/>
            <a:ea typeface="KaiTi" panose="02010609060101010101" pitchFamily="49" charset="-122"/>
            <a:cs typeface="+mn-cs"/>
          </a:endParaRPr>
        </a:p>
      </dsp:txBody>
      <dsp:txXfrm rot="5400000">
        <a:off x="2745988" y="922992"/>
        <a:ext cx="1273993" cy="2768977"/>
      </dsp:txXfrm>
    </dsp:sp>
    <dsp:sp modelId="{C6494A8F-0216-41E5-B231-FFA08C1A6901}">
      <dsp:nvSpPr>
        <dsp:cNvPr id="0" name=""/>
        <dsp:cNvSpPr/>
      </dsp:nvSpPr>
      <dsp:spPr>
        <a:xfrm rot="16200000">
          <a:off x="2445047" y="1670484"/>
          <a:ext cx="4614961" cy="1273993"/>
        </a:xfrm>
        <a:prstGeom prst="flowChartManualOperation">
          <a:avLst/>
        </a:prstGeom>
        <a:gradFill rotWithShape="0">
          <a:gsLst>
            <a:gs pos="0">
              <a:schemeClr val="accent5">
                <a:alpha val="90000"/>
                <a:hueOff val="0"/>
                <a:satOff val="0"/>
                <a:lumOff val="0"/>
                <a:alphaOff val="-20000"/>
                <a:tint val="65000"/>
                <a:shade val="92000"/>
                <a:satMod val="130000"/>
              </a:schemeClr>
            </a:gs>
            <a:gs pos="45000">
              <a:schemeClr val="accent5">
                <a:alpha val="90000"/>
                <a:hueOff val="0"/>
                <a:satOff val="0"/>
                <a:lumOff val="0"/>
                <a:alphaOff val="-20000"/>
                <a:tint val="60000"/>
                <a:shade val="99000"/>
                <a:satMod val="120000"/>
              </a:schemeClr>
            </a:gs>
            <a:gs pos="100000">
              <a:schemeClr val="accent5">
                <a:alpha val="90000"/>
                <a:hueOff val="0"/>
                <a:satOff val="0"/>
                <a:lumOff val="0"/>
                <a:alphaOff val="-2000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0" rIns="115688" bIns="0" numCol="1" spcCol="1270" anchor="t" anchorCtr="0">
          <a:noAutofit/>
        </a:bodyPr>
        <a:lstStyle/>
        <a:p>
          <a:pPr marL="0" lvl="0" indent="0" algn="l" defTabSz="800100">
            <a:lnSpc>
              <a:spcPct val="90000"/>
            </a:lnSpc>
            <a:spcBef>
              <a:spcPct val="0"/>
            </a:spcBef>
            <a:spcAft>
              <a:spcPct val="35000"/>
            </a:spcAft>
            <a:buNone/>
          </a:pPr>
          <a:r>
            <a:rPr lang="en-US" altLang="zh-TW" sz="1800" b="1" kern="1200" dirty="0">
              <a:effectLst/>
              <a:latin typeface="KaiTi" panose="02010609060101010101" pitchFamily="49" charset="-122"/>
              <a:ea typeface="KaiTi" panose="02010609060101010101" pitchFamily="49" charset="-122"/>
              <a:cs typeface="+mn-cs"/>
            </a:rPr>
            <a:t>4.</a:t>
          </a:r>
          <a:r>
            <a:rPr lang="zh-TW" altLang="en-US" sz="1800" b="1" kern="1200" dirty="0">
              <a:effectLst/>
              <a:latin typeface="KaiTi" panose="02010609060101010101" pitchFamily="49" charset="-122"/>
              <a:ea typeface="KaiTi" panose="02010609060101010101" pitchFamily="49" charset="-122"/>
              <a:cs typeface="+mn-cs"/>
            </a:rPr>
            <a:t>認證頒發：</a:t>
          </a:r>
          <a:endParaRPr lang="en-US" altLang="zh-TW" sz="1800" b="1" kern="1200" dirty="0">
            <a:effectLst/>
            <a:latin typeface="KaiTi" panose="02010609060101010101" pitchFamily="49" charset="-122"/>
            <a:ea typeface="KaiTi" panose="02010609060101010101" pitchFamily="49" charset="-122"/>
            <a:cs typeface="+mn-cs"/>
          </a:endParaRPr>
        </a:p>
        <a:p>
          <a:pPr marL="114300" lvl="1" indent="-114300" algn="l" defTabSz="622300">
            <a:lnSpc>
              <a:spcPct val="90000"/>
            </a:lnSpc>
            <a:spcBef>
              <a:spcPct val="0"/>
            </a:spcBef>
            <a:spcAft>
              <a:spcPct val="15000"/>
            </a:spcAft>
            <a:buChar char="•"/>
          </a:pPr>
          <a:r>
            <a:rPr lang="zh-TW" altLang="en-US" sz="1400" kern="1200" dirty="0">
              <a:effectLst/>
              <a:latin typeface="KaiTi" panose="02010609060101010101" pitchFamily="49" charset="-122"/>
              <a:ea typeface="KaiTi" panose="02010609060101010101" pitchFamily="49" charset="-122"/>
              <a:cs typeface="+mn-cs"/>
            </a:rPr>
            <a:t>滿足所有監管標準</a:t>
          </a:r>
          <a:r>
            <a:rPr lang="zh-CN" altLang="en-US" sz="1400" kern="1200" dirty="0">
              <a:effectLst/>
              <a:latin typeface="KaiTi" panose="02010609060101010101" pitchFamily="49" charset="-122"/>
              <a:ea typeface="KaiTi" panose="02010609060101010101" pitchFamily="49" charset="-122"/>
              <a:cs typeface="+mn-cs"/>
            </a:rPr>
            <a:t>，</a:t>
          </a:r>
          <a:r>
            <a:rPr lang="en-US" altLang="zh-TW" sz="1400" kern="1200" dirty="0">
              <a:effectLst/>
              <a:latin typeface="KaiTi" panose="02010609060101010101" pitchFamily="49" charset="-122"/>
              <a:ea typeface="KaiTi" panose="02010609060101010101" pitchFamily="49" charset="-122"/>
              <a:cs typeface="+mn-cs"/>
            </a:rPr>
            <a:t>BPOM</a:t>
          </a:r>
          <a:r>
            <a:rPr lang="zh-CN" altLang="en-US" sz="1400" kern="1200" dirty="0">
              <a:effectLst/>
              <a:latin typeface="KaiTi" panose="02010609060101010101" pitchFamily="49" charset="-122"/>
              <a:ea typeface="KaiTi" panose="02010609060101010101" pitchFamily="49" charset="-122"/>
              <a:cs typeface="+mn-cs"/>
            </a:rPr>
            <a:t>总部</a:t>
          </a:r>
          <a:r>
            <a:rPr lang="zh-TW" altLang="en-US" sz="1400" kern="1200" dirty="0">
              <a:effectLst/>
              <a:latin typeface="KaiTi" panose="02010609060101010101" pitchFamily="49" charset="-122"/>
              <a:ea typeface="KaiTi" panose="02010609060101010101" pitchFamily="49" charset="-122"/>
              <a:cs typeface="+mn-cs"/>
            </a:rPr>
            <a:t>授予官方認證</a:t>
          </a:r>
          <a:r>
            <a:rPr lang="zh-CN" altLang="en-US" sz="1400" kern="1200" dirty="0">
              <a:effectLst/>
              <a:latin typeface="KaiTi" panose="02010609060101010101" pitchFamily="49" charset="-122"/>
              <a:ea typeface="KaiTi" panose="02010609060101010101" pitchFamily="49" charset="-122"/>
              <a:cs typeface="+mn-cs"/>
            </a:rPr>
            <a:t>，</a:t>
          </a:r>
          <a:r>
            <a:rPr lang="zh-TW" altLang="en-US" sz="1400" kern="1200" dirty="0">
              <a:effectLst/>
              <a:latin typeface="KaiTi" panose="02010609060101010101" pitchFamily="49" charset="-122"/>
              <a:ea typeface="KaiTi" panose="02010609060101010101" pitchFamily="49" charset="-122"/>
              <a:cs typeface="+mn-cs"/>
            </a:rPr>
            <a:t>取得</a:t>
          </a:r>
          <a:r>
            <a:rPr lang="en-US" altLang="en-US" sz="1400" kern="1200" dirty="0">
              <a:effectLst/>
              <a:latin typeface="KaiTi" panose="02010609060101010101" pitchFamily="49" charset="-122"/>
              <a:ea typeface="KaiTi" panose="02010609060101010101" pitchFamily="49" charset="-122"/>
              <a:cs typeface="+mn-cs"/>
            </a:rPr>
            <a:t>BPOM</a:t>
          </a:r>
          <a:r>
            <a:rPr lang="zh-TW" altLang="en-US" sz="1400" kern="1200" dirty="0">
              <a:effectLst/>
              <a:latin typeface="KaiTi" panose="02010609060101010101" pitchFamily="49" charset="-122"/>
              <a:ea typeface="KaiTi" panose="02010609060101010101" pitchFamily="49" charset="-122"/>
              <a:cs typeface="+mn-cs"/>
            </a:rPr>
            <a:t>註冊編號</a:t>
          </a:r>
          <a:r>
            <a:rPr lang="zh-CN" altLang="en-US" sz="1400" kern="1200" dirty="0">
              <a:effectLst/>
              <a:latin typeface="KaiTi" panose="02010609060101010101" pitchFamily="49" charset="-122"/>
              <a:ea typeface="KaiTi" panose="02010609060101010101" pitchFamily="49" charset="-122"/>
              <a:cs typeface="+mn-cs"/>
            </a:rPr>
            <a:t>。</a:t>
          </a:r>
          <a:endParaRPr lang="zh-TW" altLang="en-US" sz="1400" kern="1200" dirty="0">
            <a:effectLst/>
            <a:latin typeface="KaiTi" panose="02010609060101010101" pitchFamily="49" charset="-122"/>
            <a:ea typeface="KaiTi" panose="02010609060101010101" pitchFamily="49" charset="-122"/>
            <a:cs typeface="+mn-cs"/>
          </a:endParaRPr>
        </a:p>
      </dsp:txBody>
      <dsp:txXfrm rot="5400000">
        <a:off x="4115531" y="922992"/>
        <a:ext cx="1273993" cy="2768977"/>
      </dsp:txXfrm>
    </dsp:sp>
    <dsp:sp modelId="{DF506250-52B3-4ABE-92C1-AE7C0175FC29}">
      <dsp:nvSpPr>
        <dsp:cNvPr id="0" name=""/>
        <dsp:cNvSpPr/>
      </dsp:nvSpPr>
      <dsp:spPr>
        <a:xfrm rot="16200000">
          <a:off x="3814589" y="1670484"/>
          <a:ext cx="4614961" cy="1273993"/>
        </a:xfrm>
        <a:prstGeom prst="flowChartManualOperation">
          <a:avLst/>
        </a:prstGeom>
        <a:gradFill rotWithShape="0">
          <a:gsLst>
            <a:gs pos="0">
              <a:schemeClr val="accent5">
                <a:alpha val="90000"/>
                <a:hueOff val="0"/>
                <a:satOff val="0"/>
                <a:lumOff val="0"/>
                <a:alphaOff val="-26667"/>
                <a:tint val="65000"/>
                <a:shade val="92000"/>
                <a:satMod val="130000"/>
              </a:schemeClr>
            </a:gs>
            <a:gs pos="45000">
              <a:schemeClr val="accent5">
                <a:alpha val="90000"/>
                <a:hueOff val="0"/>
                <a:satOff val="0"/>
                <a:lumOff val="0"/>
                <a:alphaOff val="-26667"/>
                <a:tint val="60000"/>
                <a:shade val="99000"/>
                <a:satMod val="120000"/>
              </a:schemeClr>
            </a:gs>
            <a:gs pos="100000">
              <a:schemeClr val="accent5">
                <a:alpha val="90000"/>
                <a:hueOff val="0"/>
                <a:satOff val="0"/>
                <a:lumOff val="0"/>
                <a:alphaOff val="-26667"/>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0" rIns="115688" bIns="0" numCol="1" spcCol="1270" anchor="t" anchorCtr="0">
          <a:noAutofit/>
        </a:bodyPr>
        <a:lstStyle/>
        <a:p>
          <a:pPr marL="0" lvl="0" indent="0" algn="l" defTabSz="800100">
            <a:lnSpc>
              <a:spcPct val="90000"/>
            </a:lnSpc>
            <a:spcBef>
              <a:spcPct val="0"/>
            </a:spcBef>
            <a:spcAft>
              <a:spcPct val="35000"/>
            </a:spcAft>
            <a:buNone/>
          </a:pPr>
          <a:r>
            <a:rPr lang="en-US" altLang="zh-TW" sz="1800" b="1" kern="1200">
              <a:effectLst/>
              <a:latin typeface="KaiTi" panose="02010609060101010101" pitchFamily="49" charset="-122"/>
              <a:ea typeface="KaiTi" panose="02010609060101010101" pitchFamily="49" charset="-122"/>
              <a:cs typeface="+mn-cs"/>
            </a:rPr>
            <a:t>5.</a:t>
          </a:r>
          <a:r>
            <a:rPr lang="zh-TW" altLang="en-US" sz="1800" b="1" kern="1200">
              <a:effectLst/>
              <a:latin typeface="KaiTi" panose="02010609060101010101" pitchFamily="49" charset="-122"/>
              <a:ea typeface="KaiTi" panose="02010609060101010101" pitchFamily="49" charset="-122"/>
              <a:cs typeface="+mn-cs"/>
            </a:rPr>
            <a:t>上市後監</a:t>
          </a:r>
          <a:r>
            <a:rPr lang="zh-CN" altLang="en-US" sz="1800" b="1" kern="1200">
              <a:effectLst/>
              <a:latin typeface="KaiTi" panose="02010609060101010101" pitchFamily="49" charset="-122"/>
              <a:ea typeface="KaiTi" panose="02010609060101010101" pitchFamily="49" charset="-122"/>
              <a:cs typeface="+mn-cs"/>
            </a:rPr>
            <a:t>管</a:t>
          </a:r>
          <a:r>
            <a:rPr lang="zh-TW" altLang="en-US" sz="1800" b="1" kern="1200">
              <a:effectLst/>
              <a:latin typeface="KaiTi" panose="02010609060101010101" pitchFamily="49" charset="-122"/>
              <a:ea typeface="KaiTi" panose="02010609060101010101" pitchFamily="49" charset="-122"/>
              <a:cs typeface="+mn-cs"/>
            </a:rPr>
            <a:t>：</a:t>
          </a:r>
          <a:endParaRPr lang="en-US" altLang="zh-TW" sz="1800" b="1" kern="1200" dirty="0">
            <a:effectLst/>
            <a:latin typeface="KaiTi" panose="02010609060101010101" pitchFamily="49" charset="-122"/>
            <a:ea typeface="KaiTi" panose="02010609060101010101" pitchFamily="49" charset="-122"/>
            <a:cs typeface="+mn-cs"/>
          </a:endParaRPr>
        </a:p>
        <a:p>
          <a:pPr marL="114300" lvl="1" indent="-114300" algn="l" defTabSz="622300">
            <a:lnSpc>
              <a:spcPct val="90000"/>
            </a:lnSpc>
            <a:spcBef>
              <a:spcPct val="0"/>
            </a:spcBef>
            <a:spcAft>
              <a:spcPct val="15000"/>
            </a:spcAft>
            <a:buChar char="•"/>
          </a:pPr>
          <a:r>
            <a:rPr lang="zh-TW" altLang="en-US" sz="1400" kern="1200">
              <a:effectLst/>
              <a:latin typeface="KaiTi" panose="02010609060101010101" pitchFamily="49" charset="-122"/>
              <a:ea typeface="KaiTi" panose="02010609060101010101" pitchFamily="49" charset="-122"/>
              <a:cs typeface="+mn-cs"/>
            </a:rPr>
            <a:t>持續監控，確保進入市場後持續合規。</a:t>
          </a:r>
          <a:endParaRPr lang="zh-TW" altLang="en-US" sz="1400" kern="1200" dirty="0">
            <a:effectLst/>
            <a:latin typeface="KaiTi" panose="02010609060101010101" pitchFamily="49" charset="-122"/>
            <a:ea typeface="KaiTi" panose="02010609060101010101" pitchFamily="49" charset="-122"/>
            <a:cs typeface="+mn-cs"/>
          </a:endParaRPr>
        </a:p>
      </dsp:txBody>
      <dsp:txXfrm rot="5400000">
        <a:off x="5485073" y="922992"/>
        <a:ext cx="1273993" cy="2768977"/>
      </dsp:txXfrm>
    </dsp:sp>
    <dsp:sp modelId="{40356D0C-F495-43BF-8550-5F42F476C42C}">
      <dsp:nvSpPr>
        <dsp:cNvPr id="0" name=""/>
        <dsp:cNvSpPr/>
      </dsp:nvSpPr>
      <dsp:spPr>
        <a:xfrm rot="16200000">
          <a:off x="5184132" y="1670484"/>
          <a:ext cx="4614961" cy="1273993"/>
        </a:xfrm>
        <a:prstGeom prst="flowChartManualOperation">
          <a:avLst/>
        </a:prstGeom>
        <a:gradFill rotWithShape="0">
          <a:gsLst>
            <a:gs pos="0">
              <a:schemeClr val="accent5">
                <a:alpha val="90000"/>
                <a:hueOff val="0"/>
                <a:satOff val="0"/>
                <a:lumOff val="0"/>
                <a:alphaOff val="-33333"/>
                <a:tint val="65000"/>
                <a:shade val="92000"/>
                <a:satMod val="130000"/>
              </a:schemeClr>
            </a:gs>
            <a:gs pos="45000">
              <a:schemeClr val="accent5">
                <a:alpha val="90000"/>
                <a:hueOff val="0"/>
                <a:satOff val="0"/>
                <a:lumOff val="0"/>
                <a:alphaOff val="-33333"/>
                <a:tint val="60000"/>
                <a:shade val="99000"/>
                <a:satMod val="120000"/>
              </a:schemeClr>
            </a:gs>
            <a:gs pos="100000">
              <a:schemeClr val="accent5">
                <a:alpha val="90000"/>
                <a:hueOff val="0"/>
                <a:satOff val="0"/>
                <a:lumOff val="0"/>
                <a:alphaOff val="-33333"/>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0" rIns="115688" bIns="0" numCol="1" spcCol="1270" anchor="t" anchorCtr="0">
          <a:noAutofit/>
        </a:bodyPr>
        <a:lstStyle/>
        <a:p>
          <a:pPr marL="0" lvl="0" indent="0" algn="l" defTabSz="800100">
            <a:lnSpc>
              <a:spcPct val="90000"/>
            </a:lnSpc>
            <a:spcBef>
              <a:spcPct val="0"/>
            </a:spcBef>
            <a:spcAft>
              <a:spcPct val="35000"/>
            </a:spcAft>
            <a:buNone/>
          </a:pPr>
          <a:r>
            <a:rPr lang="en-US" altLang="zh-TW" sz="1800" b="1" kern="1200">
              <a:effectLst/>
              <a:latin typeface="KaiTi" panose="02010609060101010101" pitchFamily="49" charset="-122"/>
              <a:ea typeface="KaiTi" panose="02010609060101010101" pitchFamily="49" charset="-122"/>
              <a:cs typeface="+mn-cs"/>
            </a:rPr>
            <a:t>6.</a:t>
          </a:r>
          <a:r>
            <a:rPr lang="zh-TW" altLang="en-US" sz="1800" b="1" kern="1200">
              <a:effectLst/>
              <a:latin typeface="KaiTi" panose="02010609060101010101" pitchFamily="49" charset="-122"/>
              <a:ea typeface="KaiTi" panose="02010609060101010101" pitchFamily="49" charset="-122"/>
              <a:cs typeface="+mn-cs"/>
            </a:rPr>
            <a:t>定期更新和合規審核：</a:t>
          </a:r>
          <a:endParaRPr lang="en-US" altLang="zh-TW" sz="1800" b="1" kern="1200" dirty="0">
            <a:effectLst/>
            <a:latin typeface="KaiTi" panose="02010609060101010101" pitchFamily="49" charset="-122"/>
            <a:ea typeface="KaiTi" panose="02010609060101010101" pitchFamily="49" charset="-122"/>
            <a:cs typeface="+mn-cs"/>
          </a:endParaRPr>
        </a:p>
        <a:p>
          <a:pPr marL="114300" lvl="1" indent="-114300" algn="l" defTabSz="622300">
            <a:lnSpc>
              <a:spcPct val="90000"/>
            </a:lnSpc>
            <a:spcBef>
              <a:spcPct val="0"/>
            </a:spcBef>
            <a:spcAft>
              <a:spcPct val="15000"/>
            </a:spcAft>
            <a:buChar char="•"/>
          </a:pPr>
          <a:r>
            <a:rPr lang="zh-TW" altLang="en-US" sz="1400" kern="1200">
              <a:effectLst/>
              <a:latin typeface="KaiTi" panose="02010609060101010101" pitchFamily="49" charset="-122"/>
              <a:ea typeface="KaiTi" panose="02010609060101010101" pitchFamily="49" charset="-122"/>
              <a:cs typeface="+mn-cs"/>
            </a:rPr>
            <a:t>企業必須接受例行檢查和文件更新，以維持認證的有效性。</a:t>
          </a:r>
          <a:endParaRPr lang="zh-TW" altLang="en-US" sz="1400" kern="1200" dirty="0">
            <a:effectLst/>
            <a:latin typeface="KaiTi" panose="02010609060101010101" pitchFamily="49" charset="-122"/>
            <a:ea typeface="KaiTi" panose="02010609060101010101" pitchFamily="49" charset="-122"/>
            <a:cs typeface="+mn-cs"/>
          </a:endParaRPr>
        </a:p>
      </dsp:txBody>
      <dsp:txXfrm rot="5400000">
        <a:off x="6854616" y="922992"/>
        <a:ext cx="1273993" cy="2768977"/>
      </dsp:txXfrm>
    </dsp:sp>
    <dsp:sp modelId="{4BAB3DB7-6D81-4688-BA69-2E6FFC4FC9E2}">
      <dsp:nvSpPr>
        <dsp:cNvPr id="0" name=""/>
        <dsp:cNvSpPr/>
      </dsp:nvSpPr>
      <dsp:spPr>
        <a:xfrm rot="16200000">
          <a:off x="6553674" y="1670484"/>
          <a:ext cx="4614961" cy="1273993"/>
        </a:xfrm>
        <a:prstGeom prst="flowChartManualOperation">
          <a:avLst/>
        </a:prstGeom>
        <a:gradFill rotWithShape="0">
          <a:gsLst>
            <a:gs pos="0">
              <a:schemeClr val="accent5">
                <a:alpha val="90000"/>
                <a:hueOff val="0"/>
                <a:satOff val="0"/>
                <a:lumOff val="0"/>
                <a:alphaOff val="-40000"/>
                <a:tint val="65000"/>
                <a:shade val="92000"/>
                <a:satMod val="130000"/>
              </a:schemeClr>
            </a:gs>
            <a:gs pos="45000">
              <a:schemeClr val="accent5">
                <a:alpha val="90000"/>
                <a:hueOff val="0"/>
                <a:satOff val="0"/>
                <a:lumOff val="0"/>
                <a:alphaOff val="-40000"/>
                <a:tint val="60000"/>
                <a:shade val="99000"/>
                <a:satMod val="120000"/>
              </a:schemeClr>
            </a:gs>
            <a:gs pos="100000">
              <a:schemeClr val="accent5">
                <a:alpha val="90000"/>
                <a:hueOff val="0"/>
                <a:satOff val="0"/>
                <a:lumOff val="0"/>
                <a:alphaOff val="-40000"/>
                <a:tint val="55000"/>
                <a:satMod val="140000"/>
              </a:schemeClr>
            </a:gs>
          </a:gsLst>
          <a:path path="circle">
            <a:fillToRect l="100000" t="100000" r="100000" b="100000"/>
          </a:path>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0" rIns="115688" bIns="0" numCol="1" spcCol="1270" anchor="t" anchorCtr="0">
          <a:noAutofit/>
        </a:bodyPr>
        <a:lstStyle/>
        <a:p>
          <a:pPr marL="0" lvl="0" indent="0" algn="l" defTabSz="800100">
            <a:lnSpc>
              <a:spcPct val="90000"/>
            </a:lnSpc>
            <a:spcBef>
              <a:spcPct val="0"/>
            </a:spcBef>
            <a:spcAft>
              <a:spcPct val="35000"/>
            </a:spcAft>
            <a:buNone/>
          </a:pPr>
          <a:r>
            <a:rPr lang="en-US" altLang="zh-TW" sz="1800" b="1" kern="1200">
              <a:effectLst/>
              <a:latin typeface="KaiTi" panose="02010609060101010101" pitchFamily="49" charset="-122"/>
              <a:ea typeface="KaiTi" panose="02010609060101010101" pitchFamily="49" charset="-122"/>
              <a:cs typeface="+mn-cs"/>
            </a:rPr>
            <a:t>7.</a:t>
          </a:r>
          <a:r>
            <a:rPr lang="zh-TW" altLang="en-US" sz="1800" b="1" kern="1200">
              <a:effectLst/>
              <a:latin typeface="KaiTi" panose="02010609060101010101" pitchFamily="49" charset="-122"/>
              <a:ea typeface="KaiTi" panose="02010609060101010101" pitchFamily="49" charset="-122"/>
              <a:cs typeface="+mn-cs"/>
            </a:rPr>
            <a:t>執法行動和召回：</a:t>
          </a:r>
          <a:endParaRPr lang="en-US" altLang="zh-TW" sz="1800" b="1" kern="1200" dirty="0">
            <a:effectLst/>
            <a:latin typeface="KaiTi" panose="02010609060101010101" pitchFamily="49" charset="-122"/>
            <a:ea typeface="KaiTi" panose="02010609060101010101" pitchFamily="49" charset="-122"/>
            <a:cs typeface="+mn-cs"/>
          </a:endParaRPr>
        </a:p>
        <a:p>
          <a:pPr marL="114300" lvl="1" indent="-114300" algn="l" defTabSz="622300">
            <a:lnSpc>
              <a:spcPct val="90000"/>
            </a:lnSpc>
            <a:spcBef>
              <a:spcPct val="0"/>
            </a:spcBef>
            <a:spcAft>
              <a:spcPct val="15000"/>
            </a:spcAft>
            <a:buChar char="•"/>
          </a:pPr>
          <a:r>
            <a:rPr lang="en-US" altLang="zh-TW" sz="1400" kern="1200" dirty="0">
              <a:effectLst/>
              <a:latin typeface="KaiTi" panose="02010609060101010101" pitchFamily="49" charset="-122"/>
              <a:ea typeface="KaiTi" panose="02010609060101010101" pitchFamily="49" charset="-122"/>
              <a:cs typeface="+mn-cs"/>
            </a:rPr>
            <a:t>BPOM </a:t>
          </a:r>
          <a:r>
            <a:rPr lang="zh-TW" altLang="en-US" sz="1400" kern="1200" dirty="0">
              <a:effectLst/>
              <a:latin typeface="KaiTi" panose="02010609060101010101" pitchFamily="49" charset="-122"/>
              <a:ea typeface="KaiTi" panose="02010609060101010101" pitchFamily="49" charset="-122"/>
              <a:cs typeface="+mn-cs"/>
            </a:rPr>
            <a:t>有權召回不合規或危險</a:t>
          </a:r>
          <a:r>
            <a:rPr lang="zh-TW" altLang="en-US" sz="1400" kern="1200">
              <a:effectLst/>
              <a:latin typeface="KaiTi" panose="02010609060101010101" pitchFamily="49" charset="-122"/>
              <a:ea typeface="KaiTi" panose="02010609060101010101" pitchFamily="49" charset="-122"/>
              <a:cs typeface="+mn-cs"/>
            </a:rPr>
            <a:t>產品</a:t>
          </a:r>
          <a:endParaRPr lang="en-US" sz="1400" kern="1200" dirty="0"/>
        </a:p>
      </dsp:txBody>
      <dsp:txXfrm rot="5400000">
        <a:off x="8224158" y="922992"/>
        <a:ext cx="1273993" cy="27689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E65B35-C6B7-4038-96A2-31467B9D1ACD}">
      <dsp:nvSpPr>
        <dsp:cNvPr id="0" name=""/>
        <dsp:cNvSpPr/>
      </dsp:nvSpPr>
      <dsp:spPr>
        <a:xfrm rot="16200000">
          <a:off x="-1370049" y="1377696"/>
          <a:ext cx="4166403" cy="1411010"/>
        </a:xfrm>
        <a:prstGeom prst="flowChartManualOperation">
          <a:avLst/>
        </a:prstGeom>
        <a:solidFill>
          <a:schemeClr val="accent2">
            <a:alpha val="9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7815" bIns="0" numCol="1" spcCol="1270" anchor="t" anchorCtr="0">
          <a:noAutofit/>
        </a:bodyPr>
        <a:lstStyle/>
        <a:p>
          <a:pPr marL="0" lvl="0" indent="0" algn="l" defTabSz="755650">
            <a:lnSpc>
              <a:spcPct val="90000"/>
            </a:lnSpc>
            <a:spcBef>
              <a:spcPct val="0"/>
            </a:spcBef>
            <a:spcAft>
              <a:spcPct val="35000"/>
            </a:spcAft>
            <a:buNone/>
          </a:pPr>
          <a:r>
            <a:rPr lang="en-US" altLang="zh-CN" sz="1700" b="1" kern="1200" dirty="0">
              <a:solidFill>
                <a:schemeClr val="tx1"/>
              </a:solidFill>
              <a:latin typeface="KaiTi" panose="02010609060101010101" pitchFamily="49" charset="-122"/>
              <a:ea typeface="KaiTi" panose="02010609060101010101" pitchFamily="49" charset="-122"/>
            </a:rPr>
            <a:t>1. </a:t>
          </a:r>
          <a:r>
            <a:rPr lang="zh-CN" altLang="en-US" sz="1700" b="1" kern="1200" dirty="0">
              <a:solidFill>
                <a:schemeClr val="tx1"/>
              </a:solidFill>
              <a:latin typeface="KaiTi" panose="02010609060101010101" pitchFamily="49" charset="-122"/>
              <a:ea typeface="KaiTi" panose="02010609060101010101" pitchFamily="49" charset="-122"/>
            </a:rPr>
            <a:t>资格评估：</a:t>
          </a:r>
          <a:endParaRPr lang="en-US" sz="1700" b="1" kern="1200" dirty="0">
            <a:solidFill>
              <a:schemeClr val="tx1"/>
            </a:solidFill>
            <a:latin typeface="KaiTi" panose="02010609060101010101" pitchFamily="49" charset="-122"/>
            <a:ea typeface="KaiTi" panose="02010609060101010101" pitchFamily="49" charset="-122"/>
          </a:endParaRPr>
        </a:p>
        <a:p>
          <a:pPr marL="114300" lvl="1" indent="-114300" algn="l" defTabSz="577850">
            <a:lnSpc>
              <a:spcPct val="90000"/>
            </a:lnSpc>
            <a:spcBef>
              <a:spcPct val="0"/>
            </a:spcBef>
            <a:spcAft>
              <a:spcPct val="15000"/>
            </a:spcAft>
            <a:buChar char="•"/>
          </a:pPr>
          <a:r>
            <a:rPr lang="zh-CN" altLang="en-US" sz="1300" b="1" kern="1200" dirty="0">
              <a:solidFill>
                <a:schemeClr val="tx1"/>
              </a:solidFill>
              <a:latin typeface="KaiTi" panose="02010609060101010101" pitchFamily="49" charset="-122"/>
              <a:ea typeface="KaiTi" panose="02010609060101010101" pitchFamily="49" charset="-122"/>
            </a:rPr>
            <a:t>验证其产品符合越南法规并满足注册标准</a:t>
          </a:r>
          <a:endParaRPr lang="en-US" sz="1300" b="1" kern="1200" dirty="0">
            <a:solidFill>
              <a:schemeClr val="tx1"/>
            </a:solidFill>
            <a:latin typeface="KaiTi" panose="02010609060101010101" pitchFamily="49" charset="-122"/>
            <a:ea typeface="KaiTi" panose="02010609060101010101" pitchFamily="49" charset="-122"/>
          </a:endParaRPr>
        </a:p>
      </dsp:txBody>
      <dsp:txXfrm rot="5400000">
        <a:off x="7647" y="833281"/>
        <a:ext cx="1411010" cy="2499841"/>
      </dsp:txXfrm>
    </dsp:sp>
    <dsp:sp modelId="{D9995DEA-F205-4359-B21E-992BB5F9B58C}">
      <dsp:nvSpPr>
        <dsp:cNvPr id="0" name=""/>
        <dsp:cNvSpPr/>
      </dsp:nvSpPr>
      <dsp:spPr>
        <a:xfrm rot="16200000">
          <a:off x="146786" y="1377696"/>
          <a:ext cx="4166403" cy="1411010"/>
        </a:xfrm>
        <a:prstGeom prst="flowChartManualOperation">
          <a:avLst/>
        </a:prstGeom>
        <a:solidFill>
          <a:schemeClr val="accent2">
            <a:alpha val="90000"/>
            <a:hueOff val="0"/>
            <a:satOff val="0"/>
            <a:lumOff val="0"/>
            <a:alphaOff val="-6667"/>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7815" bIns="0" numCol="1" spcCol="1270" anchor="t" anchorCtr="0">
          <a:noAutofit/>
        </a:bodyPr>
        <a:lstStyle/>
        <a:p>
          <a:pPr marL="0" lvl="0" indent="0" algn="l" defTabSz="755650">
            <a:lnSpc>
              <a:spcPct val="90000"/>
            </a:lnSpc>
            <a:spcBef>
              <a:spcPct val="0"/>
            </a:spcBef>
            <a:spcAft>
              <a:spcPct val="35000"/>
            </a:spcAft>
            <a:buNone/>
          </a:pPr>
          <a:r>
            <a:rPr lang="en-US" altLang="zh-CN" sz="1700" b="1" kern="1200" dirty="0">
              <a:solidFill>
                <a:schemeClr val="tx1"/>
              </a:solidFill>
              <a:latin typeface="KaiTi" panose="02010609060101010101" pitchFamily="49" charset="-122"/>
              <a:ea typeface="KaiTi" panose="02010609060101010101" pitchFamily="49" charset="-122"/>
            </a:rPr>
            <a:t>2. </a:t>
          </a:r>
          <a:r>
            <a:rPr lang="zh-CN" altLang="en-US" sz="1700" b="1" kern="1200" dirty="0">
              <a:solidFill>
                <a:schemeClr val="tx1"/>
              </a:solidFill>
              <a:latin typeface="KaiTi" panose="02010609060101010101" pitchFamily="49" charset="-122"/>
              <a:ea typeface="KaiTi" panose="02010609060101010101" pitchFamily="49" charset="-122"/>
            </a:rPr>
            <a:t>产品测试：</a:t>
          </a:r>
          <a:endParaRPr lang="en-US" sz="1700" b="1" kern="1200" dirty="0">
            <a:solidFill>
              <a:schemeClr val="tx1"/>
            </a:solidFill>
            <a:latin typeface="KaiTi" panose="02010609060101010101" pitchFamily="49" charset="-122"/>
            <a:ea typeface="KaiTi" panose="02010609060101010101" pitchFamily="49" charset="-122"/>
          </a:endParaRPr>
        </a:p>
        <a:p>
          <a:pPr marL="114300" lvl="1" indent="-114300" algn="l" defTabSz="577850">
            <a:lnSpc>
              <a:spcPct val="90000"/>
            </a:lnSpc>
            <a:spcBef>
              <a:spcPct val="0"/>
            </a:spcBef>
            <a:spcAft>
              <a:spcPct val="15000"/>
            </a:spcAft>
            <a:buChar char="•"/>
          </a:pPr>
          <a:r>
            <a:rPr lang="zh-CN" altLang="en-US" sz="1300" b="1" kern="1200" dirty="0">
              <a:solidFill>
                <a:schemeClr val="tx1"/>
              </a:solidFill>
              <a:latin typeface="KaiTi" panose="02010609060101010101" pitchFamily="49" charset="-122"/>
              <a:ea typeface="KaiTi" panose="02010609060101010101" pitchFamily="49" charset="-122"/>
            </a:rPr>
            <a:t>确认产品的安全性、质量和有效性，需要实验室测试。包括但不限于检查微生物污染、重金属含量和活性成分的浓度</a:t>
          </a:r>
          <a:endParaRPr lang="en-US" sz="1300" b="1" kern="1200" dirty="0">
            <a:solidFill>
              <a:schemeClr val="tx1"/>
            </a:solidFill>
            <a:latin typeface="KaiTi" panose="02010609060101010101" pitchFamily="49" charset="-122"/>
            <a:ea typeface="KaiTi" panose="02010609060101010101" pitchFamily="49" charset="-122"/>
          </a:endParaRPr>
        </a:p>
      </dsp:txBody>
      <dsp:txXfrm rot="5400000">
        <a:off x="1524482" y="833281"/>
        <a:ext cx="1411010" cy="2499841"/>
      </dsp:txXfrm>
    </dsp:sp>
    <dsp:sp modelId="{7458D30C-D6DB-49E7-857C-BB7FD38EE172}">
      <dsp:nvSpPr>
        <dsp:cNvPr id="0" name=""/>
        <dsp:cNvSpPr/>
      </dsp:nvSpPr>
      <dsp:spPr>
        <a:xfrm rot="16200000">
          <a:off x="1663623" y="1377696"/>
          <a:ext cx="4166403" cy="1411010"/>
        </a:xfrm>
        <a:prstGeom prst="flowChartManualOperation">
          <a:avLst/>
        </a:prstGeom>
        <a:solidFill>
          <a:schemeClr val="accent2">
            <a:alpha val="90000"/>
            <a:hueOff val="0"/>
            <a:satOff val="0"/>
            <a:lumOff val="0"/>
            <a:alphaOff val="-13333"/>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7815" bIns="0" numCol="1" spcCol="1270" anchor="t" anchorCtr="0">
          <a:noAutofit/>
        </a:bodyPr>
        <a:lstStyle/>
        <a:p>
          <a:pPr marL="0" lvl="0" indent="0" algn="l" defTabSz="755650">
            <a:lnSpc>
              <a:spcPct val="90000"/>
            </a:lnSpc>
            <a:spcBef>
              <a:spcPct val="0"/>
            </a:spcBef>
            <a:spcAft>
              <a:spcPct val="35000"/>
            </a:spcAft>
            <a:buNone/>
          </a:pPr>
          <a:r>
            <a:rPr lang="en-US" altLang="zh-CN" sz="1700" b="1" kern="1200" dirty="0">
              <a:solidFill>
                <a:schemeClr val="tx1"/>
              </a:solidFill>
              <a:latin typeface="KaiTi" panose="02010609060101010101" pitchFamily="49" charset="-122"/>
              <a:ea typeface="KaiTi" panose="02010609060101010101" pitchFamily="49" charset="-122"/>
            </a:rPr>
            <a:t>3. </a:t>
          </a:r>
          <a:r>
            <a:rPr lang="zh-CN" altLang="en-US" sz="1700" b="1" kern="1200" dirty="0">
              <a:solidFill>
                <a:schemeClr val="tx1"/>
              </a:solidFill>
              <a:latin typeface="KaiTi" panose="02010609060101010101" pitchFamily="49" charset="-122"/>
              <a:ea typeface="KaiTi" panose="02010609060101010101" pitchFamily="49" charset="-122"/>
            </a:rPr>
            <a:t>产品标签：</a:t>
          </a:r>
          <a:endParaRPr lang="en-US" sz="1700" b="1" kern="1200" dirty="0">
            <a:solidFill>
              <a:schemeClr val="tx1"/>
            </a:solidFill>
            <a:latin typeface="KaiTi" panose="02010609060101010101" pitchFamily="49" charset="-122"/>
            <a:ea typeface="KaiTi" panose="02010609060101010101" pitchFamily="49" charset="-122"/>
          </a:endParaRPr>
        </a:p>
        <a:p>
          <a:pPr marL="114300" lvl="1" indent="-114300" algn="l" defTabSz="577850">
            <a:lnSpc>
              <a:spcPct val="90000"/>
            </a:lnSpc>
            <a:spcBef>
              <a:spcPct val="0"/>
            </a:spcBef>
            <a:spcAft>
              <a:spcPct val="15000"/>
            </a:spcAft>
            <a:buChar char="•"/>
          </a:pPr>
          <a:r>
            <a:rPr lang="zh-CN" altLang="en-US" sz="1300" b="1" kern="1200" dirty="0">
              <a:solidFill>
                <a:schemeClr val="tx1"/>
              </a:solidFill>
              <a:latin typeface="KaiTi" panose="02010609060101010101" pitchFamily="49" charset="-122"/>
              <a:ea typeface="KaiTi" panose="02010609060101010101" pitchFamily="49" charset="-122"/>
            </a:rPr>
            <a:t>标签：产品名称、成分、剂量、健康声明、储存说明、到期日期、制造商信息、条形码，等等。</a:t>
          </a:r>
          <a:endParaRPr lang="en-US" sz="1300" b="1" kern="1200" dirty="0">
            <a:solidFill>
              <a:schemeClr val="tx1"/>
            </a:solidFill>
            <a:latin typeface="KaiTi" panose="02010609060101010101" pitchFamily="49" charset="-122"/>
            <a:ea typeface="KaiTi" panose="02010609060101010101" pitchFamily="49" charset="-122"/>
          </a:endParaRPr>
        </a:p>
      </dsp:txBody>
      <dsp:txXfrm rot="5400000">
        <a:off x="3041319" y="833281"/>
        <a:ext cx="1411010" cy="2499841"/>
      </dsp:txXfrm>
    </dsp:sp>
    <dsp:sp modelId="{64C747CC-6CAD-42EA-BA0E-D6687EAE0ED2}">
      <dsp:nvSpPr>
        <dsp:cNvPr id="0" name=""/>
        <dsp:cNvSpPr/>
      </dsp:nvSpPr>
      <dsp:spPr>
        <a:xfrm rot="16200000">
          <a:off x="3180460" y="1377696"/>
          <a:ext cx="4166403" cy="1411010"/>
        </a:xfrm>
        <a:prstGeom prst="flowChartManualOperation">
          <a:avLst/>
        </a:prstGeom>
        <a:solidFill>
          <a:schemeClr val="accent2">
            <a:alpha val="90000"/>
            <a:hueOff val="0"/>
            <a:satOff val="0"/>
            <a:lumOff val="0"/>
            <a:alphaOff val="-2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7815" bIns="0" numCol="1" spcCol="1270" anchor="t" anchorCtr="0">
          <a:noAutofit/>
        </a:bodyPr>
        <a:lstStyle/>
        <a:p>
          <a:pPr marL="0" lvl="0" indent="0" algn="l" defTabSz="755650">
            <a:lnSpc>
              <a:spcPct val="90000"/>
            </a:lnSpc>
            <a:spcBef>
              <a:spcPct val="0"/>
            </a:spcBef>
            <a:spcAft>
              <a:spcPct val="35000"/>
            </a:spcAft>
            <a:buNone/>
          </a:pPr>
          <a:r>
            <a:rPr lang="en-US" altLang="zh-CN" sz="1700" b="1" kern="1200" dirty="0">
              <a:solidFill>
                <a:schemeClr val="tx1"/>
              </a:solidFill>
              <a:latin typeface="KaiTi" panose="02010609060101010101" pitchFamily="49" charset="-122"/>
              <a:ea typeface="KaiTi" panose="02010609060101010101" pitchFamily="49" charset="-122"/>
            </a:rPr>
            <a:t>4. </a:t>
          </a:r>
          <a:r>
            <a:rPr lang="zh-CN" altLang="en-US" sz="1700" b="1" kern="1200" dirty="0">
              <a:solidFill>
                <a:schemeClr val="tx1"/>
              </a:solidFill>
              <a:latin typeface="KaiTi" panose="02010609060101010101" pitchFamily="49" charset="-122"/>
              <a:ea typeface="KaiTi" panose="02010609060101010101" pitchFamily="49" charset="-122"/>
            </a:rPr>
            <a:t>安全与卫生：</a:t>
          </a:r>
          <a:endParaRPr lang="en-US" sz="1700" b="1" kern="1200" dirty="0">
            <a:solidFill>
              <a:schemeClr val="tx1"/>
            </a:solidFill>
            <a:latin typeface="KaiTi" panose="02010609060101010101" pitchFamily="49" charset="-122"/>
            <a:ea typeface="KaiTi" panose="02010609060101010101" pitchFamily="49" charset="-122"/>
          </a:endParaRPr>
        </a:p>
        <a:p>
          <a:pPr marL="114300" lvl="1" indent="-114300" algn="l" defTabSz="577850">
            <a:lnSpc>
              <a:spcPct val="90000"/>
            </a:lnSpc>
            <a:spcBef>
              <a:spcPct val="0"/>
            </a:spcBef>
            <a:spcAft>
              <a:spcPct val="15000"/>
            </a:spcAft>
            <a:buChar char="•"/>
          </a:pPr>
          <a:r>
            <a:rPr lang="zh-CN" altLang="en-US" sz="1300" b="1" kern="1200" dirty="0">
              <a:solidFill>
                <a:schemeClr val="tx1"/>
              </a:solidFill>
              <a:latin typeface="KaiTi" panose="02010609060101010101" pitchFamily="49" charset="-122"/>
              <a:ea typeface="KaiTi" panose="02010609060101010101" pitchFamily="49" charset="-122"/>
            </a:rPr>
            <a:t>符合健康、安全和卫生标准，</a:t>
          </a:r>
          <a:r>
            <a:rPr lang="en-US" altLang="zh-CN" sz="1300" b="1" kern="1200" dirty="0">
              <a:solidFill>
                <a:schemeClr val="tx1"/>
              </a:solidFill>
              <a:latin typeface="KaiTi" panose="02010609060101010101" pitchFamily="49" charset="-122"/>
              <a:ea typeface="KaiTi" panose="02010609060101010101" pitchFamily="49" charset="-122"/>
            </a:rPr>
            <a:t>《</a:t>
          </a:r>
          <a:r>
            <a:rPr lang="zh-CN" altLang="en-US" sz="1300" b="1" kern="1200" dirty="0">
              <a:solidFill>
                <a:schemeClr val="tx1"/>
              </a:solidFill>
              <a:latin typeface="KaiTi" panose="02010609060101010101" pitchFamily="49" charset="-122"/>
              <a:ea typeface="KaiTi" panose="02010609060101010101" pitchFamily="49" charset="-122"/>
            </a:rPr>
            <a:t>食品卫生和安全标准满足证书</a:t>
          </a:r>
          <a:r>
            <a:rPr lang="en-US" altLang="zh-CN" sz="1300" b="1" kern="1200" dirty="0">
              <a:solidFill>
                <a:schemeClr val="tx1"/>
              </a:solidFill>
              <a:latin typeface="KaiTi" panose="02010609060101010101" pitchFamily="49" charset="-122"/>
              <a:ea typeface="KaiTi" panose="02010609060101010101" pitchFamily="49" charset="-122"/>
            </a:rPr>
            <a:t>》</a:t>
          </a:r>
          <a:r>
            <a:rPr lang="zh-CN" altLang="en-US" sz="1300" b="1" kern="1200" dirty="0">
              <a:solidFill>
                <a:schemeClr val="tx1"/>
              </a:solidFill>
              <a:latin typeface="KaiTi" panose="02010609060101010101" pitchFamily="49" charset="-122"/>
              <a:ea typeface="KaiTi" panose="02010609060101010101" pitchFamily="49" charset="-122"/>
            </a:rPr>
            <a:t>。</a:t>
          </a:r>
          <a:endParaRPr lang="en-US" sz="1300" b="1" kern="1200" dirty="0">
            <a:solidFill>
              <a:schemeClr val="tx1"/>
            </a:solidFill>
            <a:latin typeface="KaiTi" panose="02010609060101010101" pitchFamily="49" charset="-122"/>
            <a:ea typeface="KaiTi" panose="02010609060101010101" pitchFamily="49" charset="-122"/>
          </a:endParaRPr>
        </a:p>
      </dsp:txBody>
      <dsp:txXfrm rot="5400000">
        <a:off x="4558156" y="833281"/>
        <a:ext cx="1411010" cy="2499841"/>
      </dsp:txXfrm>
    </dsp:sp>
    <dsp:sp modelId="{B33BDA36-DC53-4E7E-96AD-0C2EC0A9CE48}">
      <dsp:nvSpPr>
        <dsp:cNvPr id="0" name=""/>
        <dsp:cNvSpPr/>
      </dsp:nvSpPr>
      <dsp:spPr>
        <a:xfrm rot="16200000">
          <a:off x="4697297" y="1377696"/>
          <a:ext cx="4166403" cy="1411010"/>
        </a:xfrm>
        <a:prstGeom prst="flowChartManualOperation">
          <a:avLst/>
        </a:prstGeom>
        <a:solidFill>
          <a:schemeClr val="accent2">
            <a:alpha val="90000"/>
            <a:hueOff val="0"/>
            <a:satOff val="0"/>
            <a:lumOff val="0"/>
            <a:alphaOff val="-26667"/>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7815" bIns="0" numCol="1" spcCol="1270" anchor="t" anchorCtr="0">
          <a:noAutofit/>
        </a:bodyPr>
        <a:lstStyle/>
        <a:p>
          <a:pPr marL="0" lvl="0" indent="0" algn="l" defTabSz="755650">
            <a:lnSpc>
              <a:spcPct val="90000"/>
            </a:lnSpc>
            <a:spcBef>
              <a:spcPct val="0"/>
            </a:spcBef>
            <a:spcAft>
              <a:spcPct val="35000"/>
            </a:spcAft>
            <a:buNone/>
          </a:pPr>
          <a:r>
            <a:rPr lang="en-US" altLang="zh-CN" sz="1700" b="1" kern="1200" dirty="0">
              <a:solidFill>
                <a:schemeClr val="tx1"/>
              </a:solidFill>
              <a:latin typeface="KaiTi" panose="02010609060101010101" pitchFamily="49" charset="-122"/>
              <a:ea typeface="KaiTi" panose="02010609060101010101" pitchFamily="49" charset="-122"/>
            </a:rPr>
            <a:t>5. </a:t>
          </a:r>
          <a:r>
            <a:rPr lang="zh-CN" altLang="en-US" sz="1700" b="1" kern="1200" dirty="0">
              <a:solidFill>
                <a:schemeClr val="tx1"/>
              </a:solidFill>
              <a:latin typeface="KaiTi" panose="02010609060101010101" pitchFamily="49" charset="-122"/>
              <a:ea typeface="KaiTi" panose="02010609060101010101" pitchFamily="49" charset="-122"/>
            </a:rPr>
            <a:t>档案申请：</a:t>
          </a:r>
          <a:endParaRPr lang="en-US" sz="1700" b="1" kern="1200" dirty="0">
            <a:solidFill>
              <a:schemeClr val="tx1"/>
            </a:solidFill>
            <a:latin typeface="KaiTi" panose="02010609060101010101" pitchFamily="49" charset="-122"/>
            <a:ea typeface="KaiTi" panose="02010609060101010101" pitchFamily="49" charset="-122"/>
          </a:endParaRPr>
        </a:p>
        <a:p>
          <a:pPr marL="114300" lvl="1" indent="-114300" algn="l" defTabSz="577850">
            <a:lnSpc>
              <a:spcPct val="90000"/>
            </a:lnSpc>
            <a:spcBef>
              <a:spcPct val="0"/>
            </a:spcBef>
            <a:spcAft>
              <a:spcPct val="15000"/>
            </a:spcAft>
            <a:buChar char="•"/>
          </a:pPr>
          <a:r>
            <a:rPr lang="zh-CN" altLang="en-US" sz="1300" b="1" kern="1200" dirty="0">
              <a:solidFill>
                <a:schemeClr val="tx1"/>
              </a:solidFill>
              <a:latin typeface="KaiTi" panose="02010609060101010101" pitchFamily="49" charset="-122"/>
              <a:ea typeface="KaiTi" panose="02010609060101010101" pitchFamily="49" charset="-122"/>
            </a:rPr>
            <a:t>概述了产品的安全和质量数据，必须遵守越南国家法规。</a:t>
          </a:r>
          <a:endParaRPr lang="en-US" sz="1300" b="1" kern="1200" dirty="0">
            <a:solidFill>
              <a:schemeClr val="tx1"/>
            </a:solidFill>
            <a:latin typeface="KaiTi" panose="02010609060101010101" pitchFamily="49" charset="-122"/>
            <a:ea typeface="KaiTi" panose="02010609060101010101" pitchFamily="49" charset="-122"/>
          </a:endParaRPr>
        </a:p>
      </dsp:txBody>
      <dsp:txXfrm rot="5400000">
        <a:off x="6074993" y="833281"/>
        <a:ext cx="1411010" cy="2499841"/>
      </dsp:txXfrm>
    </dsp:sp>
    <dsp:sp modelId="{EAF4633D-5776-4AA4-B55B-07829C6CC5C9}">
      <dsp:nvSpPr>
        <dsp:cNvPr id="0" name=""/>
        <dsp:cNvSpPr/>
      </dsp:nvSpPr>
      <dsp:spPr>
        <a:xfrm rot="16200000">
          <a:off x="6214134" y="1377696"/>
          <a:ext cx="4166403" cy="1411010"/>
        </a:xfrm>
        <a:prstGeom prst="flowChartManualOperation">
          <a:avLst/>
        </a:prstGeom>
        <a:solidFill>
          <a:schemeClr val="accent2">
            <a:alpha val="90000"/>
            <a:hueOff val="0"/>
            <a:satOff val="0"/>
            <a:lumOff val="0"/>
            <a:alphaOff val="-33333"/>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7815" bIns="0" numCol="1" spcCol="1270" anchor="t" anchorCtr="0">
          <a:noAutofit/>
        </a:bodyPr>
        <a:lstStyle/>
        <a:p>
          <a:pPr marL="0" lvl="0" indent="0" algn="l" defTabSz="755650">
            <a:lnSpc>
              <a:spcPct val="90000"/>
            </a:lnSpc>
            <a:spcBef>
              <a:spcPct val="0"/>
            </a:spcBef>
            <a:spcAft>
              <a:spcPct val="35000"/>
            </a:spcAft>
            <a:buNone/>
          </a:pPr>
          <a:r>
            <a:rPr lang="en-US" altLang="zh-CN" sz="1700" b="1" kern="1200" dirty="0">
              <a:solidFill>
                <a:schemeClr val="tx1"/>
              </a:solidFill>
              <a:latin typeface="KaiTi" panose="02010609060101010101" pitchFamily="49" charset="-122"/>
              <a:ea typeface="KaiTi" panose="02010609060101010101" pitchFamily="49" charset="-122"/>
            </a:rPr>
            <a:t>6. </a:t>
          </a:r>
          <a:r>
            <a:rPr lang="zh-CN" altLang="en-US" sz="1700" b="1" kern="1200" dirty="0">
              <a:solidFill>
                <a:schemeClr val="tx1"/>
              </a:solidFill>
              <a:latin typeface="KaiTi" panose="02010609060101010101" pitchFamily="49" charset="-122"/>
              <a:ea typeface="KaiTi" panose="02010609060101010101" pitchFamily="49" charset="-122"/>
            </a:rPr>
            <a:t>提交至越南食品安全局（</a:t>
          </a:r>
          <a:r>
            <a:rPr lang="en-US" altLang="zh-CN" sz="1700" b="1" kern="1200" dirty="0">
              <a:solidFill>
                <a:schemeClr val="tx1"/>
              </a:solidFill>
              <a:latin typeface="KaiTi" panose="02010609060101010101" pitchFamily="49" charset="-122"/>
              <a:ea typeface="KaiTi" panose="02010609060101010101" pitchFamily="49" charset="-122"/>
            </a:rPr>
            <a:t>VFA</a:t>
          </a:r>
          <a:r>
            <a:rPr lang="zh-CN" altLang="en-US" sz="1700" b="1" kern="1200" dirty="0">
              <a:solidFill>
                <a:schemeClr val="tx1"/>
              </a:solidFill>
              <a:latin typeface="KaiTi" panose="02010609060101010101" pitchFamily="49" charset="-122"/>
              <a:ea typeface="KaiTi" panose="02010609060101010101" pitchFamily="49" charset="-122"/>
            </a:rPr>
            <a:t>）：</a:t>
          </a:r>
          <a:endParaRPr lang="en-US" sz="1700" b="1" kern="1200" dirty="0">
            <a:solidFill>
              <a:schemeClr val="tx1"/>
            </a:solidFill>
            <a:latin typeface="KaiTi" panose="02010609060101010101" pitchFamily="49" charset="-122"/>
            <a:ea typeface="KaiTi" panose="02010609060101010101" pitchFamily="49" charset="-122"/>
          </a:endParaRPr>
        </a:p>
        <a:p>
          <a:pPr marL="114300" lvl="1" indent="-114300" algn="l" defTabSz="577850">
            <a:lnSpc>
              <a:spcPct val="90000"/>
            </a:lnSpc>
            <a:spcBef>
              <a:spcPct val="0"/>
            </a:spcBef>
            <a:spcAft>
              <a:spcPct val="15000"/>
            </a:spcAft>
            <a:buChar char="•"/>
          </a:pPr>
          <a:r>
            <a:rPr lang="zh-CN" altLang="en-US" sz="1300" b="1" kern="1200" dirty="0">
              <a:solidFill>
                <a:schemeClr val="tx1"/>
              </a:solidFill>
              <a:latin typeface="KaiTi" panose="02010609060101010101" pitchFamily="49" charset="-122"/>
              <a:ea typeface="KaiTi" panose="02010609060101010101" pitchFamily="49" charset="-122"/>
            </a:rPr>
            <a:t>提交给</a:t>
          </a:r>
          <a:r>
            <a:rPr lang="en-US" altLang="zh-CN" sz="1300" b="1" kern="1200" dirty="0">
              <a:solidFill>
                <a:schemeClr val="tx1"/>
              </a:solidFill>
              <a:latin typeface="KaiTi" panose="02010609060101010101" pitchFamily="49" charset="-122"/>
              <a:ea typeface="KaiTi" panose="02010609060101010101" pitchFamily="49" charset="-122"/>
            </a:rPr>
            <a:t>VFA</a:t>
          </a:r>
          <a:r>
            <a:rPr lang="zh-CN" altLang="en-US" sz="1300" b="1" kern="1200" dirty="0">
              <a:solidFill>
                <a:schemeClr val="tx1"/>
              </a:solidFill>
              <a:latin typeface="KaiTi" panose="02010609060101010101" pitchFamily="49" charset="-122"/>
              <a:ea typeface="KaiTi" panose="02010609060101010101" pitchFamily="49" charset="-122"/>
            </a:rPr>
            <a:t>进行审查和评估。此阶段可能持续数月，在此期间</a:t>
          </a:r>
          <a:r>
            <a:rPr lang="en-US" altLang="zh-CN" sz="1300" b="1" kern="1200" dirty="0">
              <a:solidFill>
                <a:schemeClr val="tx1"/>
              </a:solidFill>
              <a:latin typeface="KaiTi" panose="02010609060101010101" pitchFamily="49" charset="-122"/>
              <a:ea typeface="KaiTi" panose="02010609060101010101" pitchFamily="49" charset="-122"/>
            </a:rPr>
            <a:t>VFA</a:t>
          </a:r>
          <a:r>
            <a:rPr lang="zh-CN" altLang="en-US" sz="1300" b="1" kern="1200" dirty="0">
              <a:solidFill>
                <a:schemeClr val="tx1"/>
              </a:solidFill>
              <a:latin typeface="KaiTi" panose="02010609060101010101" pitchFamily="49" charset="-122"/>
              <a:ea typeface="KaiTi" panose="02010609060101010101" pitchFamily="49" charset="-122"/>
            </a:rPr>
            <a:t>将仔细审查保健品的安全性和有效性。</a:t>
          </a:r>
          <a:endParaRPr lang="en-US" sz="1300" b="1" kern="1200" dirty="0">
            <a:solidFill>
              <a:schemeClr val="tx1"/>
            </a:solidFill>
            <a:latin typeface="KaiTi" panose="02010609060101010101" pitchFamily="49" charset="-122"/>
            <a:ea typeface="KaiTi" panose="02010609060101010101" pitchFamily="49" charset="-122"/>
          </a:endParaRPr>
        </a:p>
      </dsp:txBody>
      <dsp:txXfrm rot="5400000">
        <a:off x="7591830" y="833281"/>
        <a:ext cx="1411010" cy="2499841"/>
      </dsp:txXfrm>
    </dsp:sp>
    <dsp:sp modelId="{5B83C4F5-13B3-4FB4-BCF6-BA52C77D7127}">
      <dsp:nvSpPr>
        <dsp:cNvPr id="0" name=""/>
        <dsp:cNvSpPr/>
      </dsp:nvSpPr>
      <dsp:spPr>
        <a:xfrm rot="16200000">
          <a:off x="7730970" y="1377696"/>
          <a:ext cx="4166403" cy="1411010"/>
        </a:xfrm>
        <a:prstGeom prst="flowChartManualOperation">
          <a:avLst/>
        </a:prstGeom>
        <a:solidFill>
          <a:schemeClr val="accent2">
            <a:alpha val="90000"/>
            <a:hueOff val="0"/>
            <a:satOff val="0"/>
            <a:lumOff val="0"/>
            <a:alphaOff val="-40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0" tIns="0" rIns="107815" bIns="0" numCol="1" spcCol="1270" anchor="t" anchorCtr="0">
          <a:noAutofit/>
        </a:bodyPr>
        <a:lstStyle/>
        <a:p>
          <a:pPr marL="0" lvl="0" indent="0" algn="l" defTabSz="755650">
            <a:lnSpc>
              <a:spcPct val="90000"/>
            </a:lnSpc>
            <a:spcBef>
              <a:spcPct val="0"/>
            </a:spcBef>
            <a:spcAft>
              <a:spcPct val="35000"/>
            </a:spcAft>
            <a:buNone/>
          </a:pPr>
          <a:r>
            <a:rPr lang="en-US" altLang="zh-CN" sz="1700" b="1" kern="1200" dirty="0">
              <a:solidFill>
                <a:schemeClr val="tx1"/>
              </a:solidFill>
              <a:latin typeface="KaiTi" panose="02010609060101010101" pitchFamily="49" charset="-122"/>
              <a:ea typeface="KaiTi" panose="02010609060101010101" pitchFamily="49" charset="-122"/>
            </a:rPr>
            <a:t>7. </a:t>
          </a:r>
          <a:r>
            <a:rPr lang="zh-CN" altLang="en-US" sz="1700" b="1" kern="1200" dirty="0">
              <a:solidFill>
                <a:schemeClr val="tx1"/>
              </a:solidFill>
              <a:latin typeface="KaiTi" panose="02010609060101010101" pitchFamily="49" charset="-122"/>
              <a:ea typeface="KaiTi" panose="02010609060101010101" pitchFamily="49" charset="-122"/>
            </a:rPr>
            <a:t>批准注册：</a:t>
          </a:r>
          <a:endParaRPr lang="en-US" sz="1700" b="1" kern="1200" dirty="0">
            <a:solidFill>
              <a:schemeClr val="tx1"/>
            </a:solidFill>
            <a:latin typeface="KaiTi" panose="02010609060101010101" pitchFamily="49" charset="-122"/>
            <a:ea typeface="KaiTi" panose="02010609060101010101" pitchFamily="49" charset="-122"/>
          </a:endParaRPr>
        </a:p>
        <a:p>
          <a:pPr marL="114300" lvl="1" indent="-114300" algn="l" defTabSz="577850">
            <a:lnSpc>
              <a:spcPct val="90000"/>
            </a:lnSpc>
            <a:spcBef>
              <a:spcPct val="0"/>
            </a:spcBef>
            <a:spcAft>
              <a:spcPct val="15000"/>
            </a:spcAft>
            <a:buChar char="•"/>
          </a:pPr>
          <a:r>
            <a:rPr lang="en-US" altLang="zh-CN" sz="1300" b="1" kern="1200" dirty="0">
              <a:solidFill>
                <a:schemeClr val="tx1"/>
              </a:solidFill>
              <a:latin typeface="KaiTi" panose="02010609060101010101" pitchFamily="49" charset="-122"/>
              <a:ea typeface="KaiTi" panose="02010609060101010101" pitchFamily="49" charset="-122"/>
            </a:rPr>
            <a:t>VFA</a:t>
          </a:r>
          <a:r>
            <a:rPr lang="zh-CN" altLang="en-US" sz="1300" b="1" kern="1200" dirty="0">
              <a:solidFill>
                <a:schemeClr val="tx1"/>
              </a:solidFill>
              <a:latin typeface="KaiTi" panose="02010609060101010101" pitchFamily="49" charset="-122"/>
              <a:ea typeface="KaiTi" panose="02010609060101010101" pitchFamily="49" charset="-122"/>
            </a:rPr>
            <a:t>成功完成评估，批准保健品在越南的注册，进入越南市场！</a:t>
          </a:r>
          <a:endParaRPr lang="en-US" sz="1300" b="1" kern="1200" dirty="0">
            <a:solidFill>
              <a:schemeClr val="tx1"/>
            </a:solidFill>
            <a:latin typeface="KaiTi" panose="02010609060101010101" pitchFamily="49" charset="-122"/>
            <a:ea typeface="KaiTi" panose="02010609060101010101" pitchFamily="49" charset="-122"/>
          </a:endParaRPr>
        </a:p>
      </dsp:txBody>
      <dsp:txXfrm rot="5400000">
        <a:off x="9108666" y="833281"/>
        <a:ext cx="1411010" cy="249984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12565C-B571-4129-9134-30D75A410563}">
      <dsp:nvSpPr>
        <dsp:cNvPr id="0" name=""/>
        <dsp:cNvSpPr/>
      </dsp:nvSpPr>
      <dsp:spPr>
        <a:xfrm rot="16200000">
          <a:off x="-1506889" y="1513951"/>
          <a:ext cx="4331197" cy="1303293"/>
        </a:xfrm>
        <a:prstGeom prst="flowChartManualOperation">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0" tIns="0" rIns="123210" bIns="0" numCol="1" spcCol="1270" anchor="ctr" anchorCtr="0">
          <a:noAutofit/>
        </a:bodyPr>
        <a:lstStyle/>
        <a:p>
          <a:pPr marL="0" lvl="0" indent="0" algn="ctr" defTabSz="844550">
            <a:lnSpc>
              <a:spcPct val="90000"/>
            </a:lnSpc>
            <a:spcBef>
              <a:spcPct val="0"/>
            </a:spcBef>
            <a:spcAft>
              <a:spcPct val="35000"/>
            </a:spcAft>
            <a:buNone/>
          </a:pPr>
          <a:r>
            <a:rPr lang="en-US" altLang="zh-CN" sz="1900" kern="1200" dirty="0">
              <a:latin typeface="KaiTi" panose="02010609060101010101" pitchFamily="49" charset="-122"/>
              <a:ea typeface="KaiTi" panose="02010609060101010101" pitchFamily="49" charset="-122"/>
            </a:rPr>
            <a:t>1. </a:t>
          </a:r>
          <a:r>
            <a:rPr lang="zh-CN" altLang="en-US" sz="1900" kern="1200" dirty="0">
              <a:latin typeface="KaiTi" panose="02010609060101010101" pitchFamily="49" charset="-122"/>
              <a:ea typeface="KaiTi" panose="02010609060101010101" pitchFamily="49" charset="-122"/>
            </a:rPr>
            <a:t>泰国</a:t>
          </a:r>
          <a:r>
            <a:rPr lang="en-US" altLang="zh-CN" sz="1900" kern="1200" dirty="0">
              <a:latin typeface="KaiTi" panose="02010609060101010101" pitchFamily="49" charset="-122"/>
              <a:ea typeface="KaiTi" panose="02010609060101010101" pitchFamily="49" charset="-122"/>
            </a:rPr>
            <a:t>FDA</a:t>
          </a:r>
          <a:r>
            <a:rPr lang="zh-CN" altLang="en-US" sz="1900" kern="1200" dirty="0">
              <a:latin typeface="KaiTi" panose="02010609060101010101" pitchFamily="49" charset="-122"/>
              <a:ea typeface="KaiTi" panose="02010609060101010101" pitchFamily="49" charset="-122"/>
            </a:rPr>
            <a:t>官网创建账户（当地公司）</a:t>
          </a:r>
          <a:endParaRPr lang="en-US" sz="1900" kern="1200" dirty="0">
            <a:latin typeface="KaiTi" panose="02010609060101010101" pitchFamily="49" charset="-122"/>
            <a:ea typeface="KaiTi" panose="02010609060101010101" pitchFamily="49" charset="-122"/>
          </a:endParaRPr>
        </a:p>
      </dsp:txBody>
      <dsp:txXfrm rot="5400000">
        <a:off x="7063" y="866238"/>
        <a:ext cx="1303293" cy="2598719"/>
      </dsp:txXfrm>
    </dsp:sp>
    <dsp:sp modelId="{D215903F-BFF3-44CF-AC69-569B28E8AEF5}">
      <dsp:nvSpPr>
        <dsp:cNvPr id="0" name=""/>
        <dsp:cNvSpPr/>
      </dsp:nvSpPr>
      <dsp:spPr>
        <a:xfrm rot="16200000">
          <a:off x="-105848" y="1513951"/>
          <a:ext cx="4331197" cy="1303293"/>
        </a:xfrm>
        <a:prstGeom prst="flowChartManualOperation">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0" tIns="0" rIns="123210" bIns="0" numCol="1" spcCol="1270" anchor="ctr" anchorCtr="0">
          <a:noAutofit/>
        </a:bodyPr>
        <a:lstStyle/>
        <a:p>
          <a:pPr marL="0" lvl="0" indent="0" algn="ctr" defTabSz="844550">
            <a:lnSpc>
              <a:spcPct val="90000"/>
            </a:lnSpc>
            <a:spcBef>
              <a:spcPct val="0"/>
            </a:spcBef>
            <a:spcAft>
              <a:spcPct val="35000"/>
            </a:spcAft>
            <a:buNone/>
          </a:pPr>
          <a:r>
            <a:rPr lang="en-US" altLang="zh-CN" sz="1900" kern="1200" dirty="0">
              <a:latin typeface="KaiTi" panose="02010609060101010101" pitchFamily="49" charset="-122"/>
              <a:ea typeface="KaiTi" panose="02010609060101010101" pitchFamily="49" charset="-122"/>
            </a:rPr>
            <a:t>2. </a:t>
          </a:r>
          <a:r>
            <a:rPr lang="zh-CN" altLang="en-US" sz="1900" kern="1200" dirty="0">
              <a:latin typeface="KaiTi" panose="02010609060101010101" pitchFamily="49" charset="-122"/>
              <a:ea typeface="KaiTi" panose="02010609060101010101" pitchFamily="49" charset="-122"/>
            </a:rPr>
            <a:t>填写电子申请表</a:t>
          </a:r>
          <a:endParaRPr lang="en-US" sz="1900" kern="1200" dirty="0">
            <a:latin typeface="KaiTi" panose="02010609060101010101" pitchFamily="49" charset="-122"/>
            <a:ea typeface="KaiTi" panose="02010609060101010101" pitchFamily="49" charset="-122"/>
          </a:endParaRPr>
        </a:p>
      </dsp:txBody>
      <dsp:txXfrm rot="5400000">
        <a:off x="1408104" y="866238"/>
        <a:ext cx="1303293" cy="2598719"/>
      </dsp:txXfrm>
    </dsp:sp>
    <dsp:sp modelId="{630933C2-8793-4486-9508-E6272CB3F3E0}">
      <dsp:nvSpPr>
        <dsp:cNvPr id="0" name=""/>
        <dsp:cNvSpPr/>
      </dsp:nvSpPr>
      <dsp:spPr>
        <a:xfrm rot="16200000">
          <a:off x="1295192" y="1513951"/>
          <a:ext cx="4331197" cy="1303293"/>
        </a:xfrm>
        <a:prstGeom prst="flowChartManualOperation">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0" tIns="0" rIns="123210" bIns="0" numCol="1" spcCol="1270" anchor="ctr" anchorCtr="0">
          <a:noAutofit/>
        </a:bodyPr>
        <a:lstStyle/>
        <a:p>
          <a:pPr marL="0" lvl="0" indent="0" algn="ctr" defTabSz="844550">
            <a:lnSpc>
              <a:spcPct val="90000"/>
            </a:lnSpc>
            <a:spcBef>
              <a:spcPct val="0"/>
            </a:spcBef>
            <a:spcAft>
              <a:spcPct val="35000"/>
            </a:spcAft>
            <a:buNone/>
          </a:pPr>
          <a:r>
            <a:rPr lang="en-US" altLang="zh-CN" sz="1900" kern="1200" dirty="0">
              <a:latin typeface="KaiTi" panose="02010609060101010101" pitchFamily="49" charset="-122"/>
              <a:ea typeface="KaiTi" panose="02010609060101010101" pitchFamily="49" charset="-122"/>
            </a:rPr>
            <a:t>3. </a:t>
          </a:r>
          <a:r>
            <a:rPr lang="zh-CN" altLang="en-US" sz="1900" kern="1200" dirty="0">
              <a:latin typeface="KaiTi" panose="02010609060101010101" pitchFamily="49" charset="-122"/>
              <a:ea typeface="KaiTi" panose="02010609060101010101" pitchFamily="49" charset="-122"/>
            </a:rPr>
            <a:t>上传产品注册证书、原产地证明、生产企业资质、自由销售证书等支持文件</a:t>
          </a:r>
          <a:endParaRPr lang="en-US" sz="1900" kern="1200" dirty="0">
            <a:latin typeface="KaiTi" panose="02010609060101010101" pitchFamily="49" charset="-122"/>
            <a:ea typeface="KaiTi" panose="02010609060101010101" pitchFamily="49" charset="-122"/>
          </a:endParaRPr>
        </a:p>
      </dsp:txBody>
      <dsp:txXfrm rot="5400000">
        <a:off x="2809144" y="866238"/>
        <a:ext cx="1303293" cy="2598719"/>
      </dsp:txXfrm>
    </dsp:sp>
    <dsp:sp modelId="{EA23E86D-D9BA-4D56-A5FA-F014916F523D}">
      <dsp:nvSpPr>
        <dsp:cNvPr id="0" name=""/>
        <dsp:cNvSpPr/>
      </dsp:nvSpPr>
      <dsp:spPr>
        <a:xfrm rot="16200000">
          <a:off x="2696232" y="1513951"/>
          <a:ext cx="4331197" cy="1303293"/>
        </a:xfrm>
        <a:prstGeom prst="flowChartManualOperation">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0" tIns="0" rIns="123210" bIns="0" numCol="1" spcCol="1270" anchor="ctr" anchorCtr="0">
          <a:noAutofit/>
        </a:bodyPr>
        <a:lstStyle/>
        <a:p>
          <a:pPr marL="0" lvl="0" indent="0" algn="ctr" defTabSz="844550">
            <a:lnSpc>
              <a:spcPct val="90000"/>
            </a:lnSpc>
            <a:spcBef>
              <a:spcPct val="0"/>
            </a:spcBef>
            <a:spcAft>
              <a:spcPct val="35000"/>
            </a:spcAft>
            <a:buNone/>
          </a:pPr>
          <a:r>
            <a:rPr lang="en-US" altLang="zh-CN" sz="1900" kern="1200" dirty="0">
              <a:latin typeface="KaiTi" panose="02010609060101010101" pitchFamily="49" charset="-122"/>
              <a:ea typeface="KaiTi" panose="02010609060101010101" pitchFamily="49" charset="-122"/>
            </a:rPr>
            <a:t>4. </a:t>
          </a:r>
          <a:r>
            <a:rPr lang="zh-CN" altLang="en-US" sz="1900" kern="1200" dirty="0">
              <a:latin typeface="KaiTi" panose="02010609060101010101" pitchFamily="49" charset="-122"/>
              <a:ea typeface="KaiTi" panose="02010609060101010101" pitchFamily="49" charset="-122"/>
            </a:rPr>
            <a:t>提交后泰国</a:t>
          </a:r>
          <a:r>
            <a:rPr lang="en-US" altLang="zh-CN" sz="1900" kern="1200" dirty="0">
              <a:latin typeface="KaiTi" panose="02010609060101010101" pitchFamily="49" charset="-122"/>
              <a:ea typeface="KaiTi" panose="02010609060101010101" pitchFamily="49" charset="-122"/>
            </a:rPr>
            <a:t>FDA</a:t>
          </a:r>
          <a:r>
            <a:rPr lang="zh-CN" altLang="en-US" sz="1900" kern="1200" dirty="0">
              <a:latin typeface="KaiTi" panose="02010609060101010101" pitchFamily="49" charset="-122"/>
              <a:ea typeface="KaiTi" panose="02010609060101010101" pitchFamily="49" charset="-122"/>
            </a:rPr>
            <a:t>将进行材料初审</a:t>
          </a:r>
          <a:endParaRPr lang="en-US" sz="1900" kern="1200" dirty="0">
            <a:latin typeface="KaiTi" panose="02010609060101010101" pitchFamily="49" charset="-122"/>
            <a:ea typeface="KaiTi" panose="02010609060101010101" pitchFamily="49" charset="-122"/>
          </a:endParaRPr>
        </a:p>
      </dsp:txBody>
      <dsp:txXfrm rot="5400000">
        <a:off x="4210184" y="866238"/>
        <a:ext cx="1303293" cy="2598719"/>
      </dsp:txXfrm>
    </dsp:sp>
    <dsp:sp modelId="{2CB89A1F-ACDC-4393-892E-40E16044F8C9}">
      <dsp:nvSpPr>
        <dsp:cNvPr id="0" name=""/>
        <dsp:cNvSpPr/>
      </dsp:nvSpPr>
      <dsp:spPr>
        <a:xfrm rot="16200000">
          <a:off x="4097273" y="1513951"/>
          <a:ext cx="4331197" cy="1303293"/>
        </a:xfrm>
        <a:prstGeom prst="flowChartManualOperation">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0" tIns="0" rIns="123210" bIns="0" numCol="1" spcCol="1270" anchor="ctr" anchorCtr="0">
          <a:noAutofit/>
        </a:bodyPr>
        <a:lstStyle/>
        <a:p>
          <a:pPr marL="0" lvl="0" indent="0" algn="ctr" defTabSz="844550">
            <a:lnSpc>
              <a:spcPct val="90000"/>
            </a:lnSpc>
            <a:spcBef>
              <a:spcPct val="0"/>
            </a:spcBef>
            <a:spcAft>
              <a:spcPct val="35000"/>
            </a:spcAft>
            <a:buNone/>
          </a:pPr>
          <a:r>
            <a:rPr lang="en-US" altLang="zh-CN" sz="1900" kern="1200" dirty="0">
              <a:latin typeface="KaiTi" panose="02010609060101010101" pitchFamily="49" charset="-122"/>
              <a:ea typeface="KaiTi" panose="02010609060101010101" pitchFamily="49" charset="-122"/>
            </a:rPr>
            <a:t>5. </a:t>
          </a:r>
          <a:r>
            <a:rPr lang="zh-CN" altLang="en-US" sz="1900" kern="1200" dirty="0">
              <a:latin typeface="KaiTi" panose="02010609060101010101" pitchFamily="49" charset="-122"/>
              <a:ea typeface="KaiTi" panose="02010609060101010101" pitchFamily="49" charset="-122"/>
            </a:rPr>
            <a:t>可能出现要求补充资料或说明的情况。</a:t>
          </a:r>
          <a:endParaRPr lang="en-US" sz="1900" kern="1200" dirty="0">
            <a:latin typeface="KaiTi" panose="02010609060101010101" pitchFamily="49" charset="-122"/>
            <a:ea typeface="KaiTi" panose="02010609060101010101" pitchFamily="49" charset="-122"/>
          </a:endParaRPr>
        </a:p>
      </dsp:txBody>
      <dsp:txXfrm rot="5400000">
        <a:off x="5611225" y="866238"/>
        <a:ext cx="1303293" cy="2598719"/>
      </dsp:txXfrm>
    </dsp:sp>
    <dsp:sp modelId="{C2A26C40-A194-4B43-8EBA-9A4F9C3AA1F2}">
      <dsp:nvSpPr>
        <dsp:cNvPr id="0" name=""/>
        <dsp:cNvSpPr/>
      </dsp:nvSpPr>
      <dsp:spPr>
        <a:xfrm rot="16200000">
          <a:off x="5498314" y="1513951"/>
          <a:ext cx="4331197" cy="1303293"/>
        </a:xfrm>
        <a:prstGeom prst="flowChartManualOperation">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0" tIns="0" rIns="123210" bIns="0" numCol="1" spcCol="1270" anchor="ctr" anchorCtr="0">
          <a:noAutofit/>
        </a:bodyPr>
        <a:lstStyle/>
        <a:p>
          <a:pPr marL="0" lvl="0" indent="0" algn="ctr" defTabSz="844550">
            <a:lnSpc>
              <a:spcPct val="90000"/>
            </a:lnSpc>
            <a:spcBef>
              <a:spcPct val="0"/>
            </a:spcBef>
            <a:spcAft>
              <a:spcPct val="35000"/>
            </a:spcAft>
            <a:buNone/>
          </a:pPr>
          <a:r>
            <a:rPr lang="en-US" altLang="zh-CN" sz="1900" kern="1200" dirty="0">
              <a:latin typeface="KaiTi" panose="02010609060101010101" pitchFamily="49" charset="-122"/>
              <a:ea typeface="KaiTi" panose="02010609060101010101" pitchFamily="49" charset="-122"/>
            </a:rPr>
            <a:t>6. </a:t>
          </a:r>
          <a:r>
            <a:rPr lang="zh-CN" altLang="en-US" sz="1900" kern="1200" dirty="0">
              <a:latin typeface="KaiTi" panose="02010609060101010101" pitchFamily="49" charset="-122"/>
              <a:ea typeface="KaiTi" panose="02010609060101010101" pitchFamily="49" charset="-122"/>
            </a:rPr>
            <a:t>整个审批周期通常为</a:t>
          </a:r>
          <a:r>
            <a:rPr lang="en-US" altLang="zh-CN" sz="1900" kern="1200" dirty="0">
              <a:latin typeface="KaiTi" panose="02010609060101010101" pitchFamily="49" charset="-122"/>
              <a:ea typeface="KaiTi" panose="02010609060101010101" pitchFamily="49" charset="-122"/>
            </a:rPr>
            <a:t>30-90</a:t>
          </a:r>
          <a:r>
            <a:rPr lang="zh-CN" altLang="en-US" sz="1900" kern="1200" dirty="0">
              <a:latin typeface="KaiTi" panose="02010609060101010101" pitchFamily="49" charset="-122"/>
              <a:ea typeface="KaiTi" panose="02010609060101010101" pitchFamily="49" charset="-122"/>
            </a:rPr>
            <a:t>个工作日</a:t>
          </a:r>
          <a:endParaRPr lang="en-US" sz="1900" kern="1200" dirty="0">
            <a:latin typeface="KaiTi" panose="02010609060101010101" pitchFamily="49" charset="-122"/>
            <a:ea typeface="KaiTi" panose="02010609060101010101" pitchFamily="49" charset="-122"/>
          </a:endParaRPr>
        </a:p>
      </dsp:txBody>
      <dsp:txXfrm rot="5400000">
        <a:off x="7012266" y="866238"/>
        <a:ext cx="1303293" cy="2598719"/>
      </dsp:txXfrm>
    </dsp:sp>
    <dsp:sp modelId="{52CB23BE-84BB-4EBC-8AD6-59CB11BA6C5E}">
      <dsp:nvSpPr>
        <dsp:cNvPr id="0" name=""/>
        <dsp:cNvSpPr/>
      </dsp:nvSpPr>
      <dsp:spPr>
        <a:xfrm rot="16200000">
          <a:off x="6899355" y="1513951"/>
          <a:ext cx="4331197" cy="1303293"/>
        </a:xfrm>
        <a:prstGeom prst="flowChartManualOperation">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650" tIns="0" rIns="123210" bIns="0" numCol="1" spcCol="1270" anchor="ctr" anchorCtr="0">
          <a:noAutofit/>
        </a:bodyPr>
        <a:lstStyle/>
        <a:p>
          <a:pPr marL="0" lvl="0" indent="0" algn="ctr" defTabSz="844550">
            <a:lnSpc>
              <a:spcPct val="90000"/>
            </a:lnSpc>
            <a:spcBef>
              <a:spcPct val="0"/>
            </a:spcBef>
            <a:spcAft>
              <a:spcPct val="35000"/>
            </a:spcAft>
            <a:buNone/>
          </a:pPr>
          <a:r>
            <a:rPr lang="en-US" altLang="zh-CN" sz="1900" kern="1200" dirty="0">
              <a:latin typeface="KaiTi" panose="02010609060101010101" pitchFamily="49" charset="-122"/>
              <a:ea typeface="KaiTi" panose="02010609060101010101" pitchFamily="49" charset="-122"/>
            </a:rPr>
            <a:t>7. </a:t>
          </a:r>
          <a:r>
            <a:rPr lang="zh-CN" altLang="en-US" sz="1900" kern="1200" dirty="0">
              <a:latin typeface="KaiTi" panose="02010609060101010101" pitchFamily="49" charset="-122"/>
              <a:ea typeface="KaiTi" panose="02010609060101010101" pitchFamily="49" charset="-122"/>
            </a:rPr>
            <a:t>通过后颁发进口许可证</a:t>
          </a:r>
          <a:endParaRPr lang="en-US" sz="1900" kern="1200" dirty="0">
            <a:latin typeface="KaiTi" panose="02010609060101010101" pitchFamily="49" charset="-122"/>
            <a:ea typeface="KaiTi" panose="02010609060101010101" pitchFamily="49" charset="-122"/>
          </a:endParaRPr>
        </a:p>
      </dsp:txBody>
      <dsp:txXfrm rot="5400000">
        <a:off x="8413307" y="866238"/>
        <a:ext cx="1303293" cy="259871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126223-062C-454F-9E5B-DC03A3F2C470}">
      <dsp:nvSpPr>
        <dsp:cNvPr id="0" name=""/>
        <dsp:cNvSpPr/>
      </dsp:nvSpPr>
      <dsp:spPr>
        <a:xfrm>
          <a:off x="0" y="0"/>
          <a:ext cx="4248944" cy="108012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latin typeface="KaiTi" panose="02010609060101010101" pitchFamily="49" charset="-122"/>
              <a:ea typeface="KaiTi" panose="02010609060101010101" pitchFamily="49" charset="-122"/>
            </a:rPr>
            <a:t>添加劑和賦形劑列表和用量限制</a:t>
          </a:r>
          <a:endParaRPr lang="en-US" sz="2400" kern="1200" dirty="0">
            <a:latin typeface="KaiTi" panose="02010609060101010101" pitchFamily="49" charset="-122"/>
            <a:ea typeface="KaiTi" panose="02010609060101010101" pitchFamily="49" charset="-122"/>
          </a:endParaRPr>
        </a:p>
      </dsp:txBody>
      <dsp:txXfrm>
        <a:off x="31636" y="31636"/>
        <a:ext cx="3083409" cy="1016848"/>
      </dsp:txXfrm>
    </dsp:sp>
    <dsp:sp modelId="{218A57CB-812F-4B55-B0B4-42C68E26306D}">
      <dsp:nvSpPr>
        <dsp:cNvPr id="0" name=""/>
        <dsp:cNvSpPr/>
      </dsp:nvSpPr>
      <dsp:spPr>
        <a:xfrm>
          <a:off x="374906" y="1152127"/>
          <a:ext cx="4248944" cy="129614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CODEX GSFA 13.6</a:t>
          </a:r>
          <a:r>
            <a:rPr lang="zh-CN" altLang="en-US" sz="2000" kern="1200" dirty="0"/>
            <a:t>，</a:t>
          </a:r>
          <a:endParaRPr lang="en-US" altLang="zh-CN" sz="2000" kern="1200" dirty="0"/>
        </a:p>
        <a:p>
          <a:pPr marL="0" lvl="0" indent="0" algn="ctr" defTabSz="889000">
            <a:lnSpc>
              <a:spcPct val="90000"/>
            </a:lnSpc>
            <a:spcBef>
              <a:spcPct val="0"/>
            </a:spcBef>
            <a:spcAft>
              <a:spcPct val="35000"/>
            </a:spcAft>
            <a:buNone/>
          </a:pPr>
          <a:r>
            <a:rPr lang="zh-TW" altLang="en-US" sz="2400" kern="1200" dirty="0">
              <a:latin typeface="KaiTi" panose="02010609060101010101" pitchFamily="49" charset="-122"/>
              <a:ea typeface="KaiTi" panose="02010609060101010101" pitchFamily="49" charset="-122"/>
            </a:rPr>
            <a:t>藥用賦形劑手冊</a:t>
          </a:r>
          <a:r>
            <a:rPr lang="en-US" altLang="en-US" sz="2400" kern="1200" dirty="0">
              <a:latin typeface="KaiTi" panose="02010609060101010101" pitchFamily="49" charset="-122"/>
              <a:ea typeface="KaiTi" panose="02010609060101010101" pitchFamily="49" charset="-122"/>
            </a:rPr>
            <a:t>,</a:t>
          </a:r>
          <a:r>
            <a:rPr lang="zh-CN" altLang="en-US" sz="2400" kern="1200" dirty="0">
              <a:latin typeface="KaiTi" panose="02010609060101010101" pitchFamily="49" charset="-122"/>
              <a:ea typeface="KaiTi" panose="02010609060101010101" pitchFamily="49" charset="-122"/>
            </a:rPr>
            <a:t>　</a:t>
          </a:r>
          <a:endParaRPr lang="en-US" altLang="zh-CN" sz="2400" kern="1200" dirty="0">
            <a:latin typeface="KaiTi" panose="02010609060101010101" pitchFamily="49" charset="-122"/>
            <a:ea typeface="KaiTi" panose="02010609060101010101" pitchFamily="49" charset="-122"/>
          </a:endParaRPr>
        </a:p>
        <a:p>
          <a:pPr marL="0" lvl="0" indent="0" algn="ctr" defTabSz="889000">
            <a:lnSpc>
              <a:spcPct val="90000"/>
            </a:lnSpc>
            <a:spcBef>
              <a:spcPct val="0"/>
            </a:spcBef>
            <a:spcAft>
              <a:spcPct val="35000"/>
            </a:spcAft>
            <a:buNone/>
          </a:pPr>
          <a:r>
            <a:rPr lang="zh-TW" altLang="en-US" sz="2400" kern="1200" dirty="0">
              <a:latin typeface="KaiTi" panose="02010609060101010101" pitchFamily="49" charset="-122"/>
              <a:ea typeface="KaiTi" panose="02010609060101010101" pitchFamily="49" charset="-122"/>
            </a:rPr>
            <a:t>藥典</a:t>
          </a:r>
          <a:endParaRPr lang="en-US" sz="2400" kern="1200" dirty="0">
            <a:latin typeface="KaiTi" panose="02010609060101010101" pitchFamily="49" charset="-122"/>
            <a:ea typeface="KaiTi" panose="02010609060101010101" pitchFamily="49" charset="-122"/>
          </a:endParaRPr>
        </a:p>
      </dsp:txBody>
      <dsp:txXfrm>
        <a:off x="412869" y="1190090"/>
        <a:ext cx="3096033" cy="1220218"/>
      </dsp:txXfrm>
    </dsp:sp>
    <dsp:sp modelId="{A543DC6A-1A0E-4659-A8D8-EDD6E0F15A7B}">
      <dsp:nvSpPr>
        <dsp:cNvPr id="0" name=""/>
        <dsp:cNvSpPr/>
      </dsp:nvSpPr>
      <dsp:spPr>
        <a:xfrm>
          <a:off x="749813" y="2520279"/>
          <a:ext cx="4248944" cy="108012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zh-TW" altLang="en-US" sz="2400" kern="1200" dirty="0">
              <a:latin typeface="KaiTi" panose="02010609060101010101" pitchFamily="49" charset="-122"/>
              <a:ea typeface="KaiTi" panose="02010609060101010101" pitchFamily="49" charset="-122"/>
            </a:rPr>
            <a:t>安全文獻，報告</a:t>
          </a:r>
          <a:endParaRPr lang="en-US" sz="2400" kern="1200" dirty="0">
            <a:latin typeface="KaiTi" panose="02010609060101010101" pitchFamily="49" charset="-122"/>
            <a:ea typeface="KaiTi" panose="02010609060101010101" pitchFamily="49" charset="-122"/>
          </a:endParaRPr>
        </a:p>
      </dsp:txBody>
      <dsp:txXfrm>
        <a:off x="781449" y="2551915"/>
        <a:ext cx="3108687" cy="1016848"/>
      </dsp:txXfrm>
    </dsp:sp>
    <dsp:sp modelId="{F385AB16-C0E3-4C32-9449-A379A65C356D}">
      <dsp:nvSpPr>
        <dsp:cNvPr id="0" name=""/>
        <dsp:cNvSpPr/>
      </dsp:nvSpPr>
      <dsp:spPr>
        <a:xfrm>
          <a:off x="3546866" y="819090"/>
          <a:ext cx="702078" cy="702078"/>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3704834" y="819090"/>
        <a:ext cx="386142" cy="528314"/>
      </dsp:txXfrm>
    </dsp:sp>
    <dsp:sp modelId="{F8EB96D6-E2C4-453D-86CB-A88F0FE18BAC}">
      <dsp:nvSpPr>
        <dsp:cNvPr id="0" name=""/>
        <dsp:cNvSpPr/>
      </dsp:nvSpPr>
      <dsp:spPr>
        <a:xfrm>
          <a:off x="3921773" y="2072030"/>
          <a:ext cx="702078" cy="702078"/>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US" sz="3200" kern="1200"/>
        </a:p>
      </dsp:txBody>
      <dsp:txXfrm>
        <a:off x="4079741" y="2072030"/>
        <a:ext cx="386142" cy="52831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28FCA9C-FF92-4024-BDEC-A6D3B663DC09}" type="datetimeFigureOut">
              <a:rPr lang="en-US"/>
              <a:t>11/13/2025</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446DCAE-1661-43FF-8A44-43DAFDC1FD90}" type="slidenum">
              <a:rPr/>
              <a:t>‹#›</a:t>
            </a:fld>
            <a:endParaRPr/>
          </a:p>
        </p:txBody>
      </p:sp>
    </p:spTree>
    <p:extLst>
      <p:ext uri="{BB962C8B-B14F-4D97-AF65-F5344CB8AC3E}">
        <p14:creationId xmlns:p14="http://schemas.microsoft.com/office/powerpoint/2010/main" val="29198055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2AB877-E7B1-4681-847E-D0918612832B}" type="datetimeFigureOut">
              <a:rPr lang="en-US"/>
              <a:t>11/13/2025</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C971FF-EF28-4195-A575-329446EFAA55}" type="slidenum">
              <a:rPr/>
              <a:t>‹#›</a:t>
            </a:fld>
            <a:endParaRPr/>
          </a:p>
        </p:txBody>
      </p:sp>
    </p:spTree>
    <p:extLst>
      <p:ext uri="{BB962C8B-B14F-4D97-AF65-F5344CB8AC3E}">
        <p14:creationId xmlns:p14="http://schemas.microsoft.com/office/powerpoint/2010/main" val="13989950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lumMod val="50000"/>
          </a:schemeClr>
        </a:solidFill>
        <a:latin typeface="+mn-lt"/>
        <a:ea typeface="+mn-ea"/>
        <a:cs typeface="+mn-cs"/>
      </a:defRPr>
    </a:lvl1pPr>
    <a:lvl2pPr marL="457200" algn="l" defTabSz="914400" rtl="0" eaLnBrk="1" latinLnBrk="0" hangingPunct="1">
      <a:defRPr sz="1200" kern="1200">
        <a:solidFill>
          <a:schemeClr val="tx1">
            <a:lumMod val="50000"/>
          </a:schemeClr>
        </a:solidFill>
        <a:latin typeface="+mn-lt"/>
        <a:ea typeface="+mn-ea"/>
        <a:cs typeface="+mn-cs"/>
      </a:defRPr>
    </a:lvl2pPr>
    <a:lvl3pPr marL="914400" algn="l" defTabSz="914400" rtl="0" eaLnBrk="1" latinLnBrk="0" hangingPunct="1">
      <a:defRPr sz="1200" kern="1200">
        <a:solidFill>
          <a:schemeClr val="tx1">
            <a:lumMod val="50000"/>
          </a:schemeClr>
        </a:solidFill>
        <a:latin typeface="+mn-lt"/>
        <a:ea typeface="+mn-ea"/>
        <a:cs typeface="+mn-cs"/>
      </a:defRPr>
    </a:lvl3pPr>
    <a:lvl4pPr marL="1371600" algn="l" defTabSz="914400" rtl="0" eaLnBrk="1" latinLnBrk="0" hangingPunct="1">
      <a:defRPr sz="1200" kern="1200">
        <a:solidFill>
          <a:schemeClr val="tx1">
            <a:lumMod val="50000"/>
          </a:schemeClr>
        </a:solidFill>
        <a:latin typeface="+mn-lt"/>
        <a:ea typeface="+mn-ea"/>
        <a:cs typeface="+mn-cs"/>
      </a:defRPr>
    </a:lvl4pPr>
    <a:lvl5pPr marL="1828800" algn="l" defTabSz="914400" rtl="0" eaLnBrk="1" latinLnBrk="0" hangingPunct="1">
      <a:defRPr sz="1200" kern="1200">
        <a:solidFill>
          <a:schemeClr val="tx1">
            <a:lumMod val="50000"/>
          </a:schemeClr>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map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2</a:t>
            </a:fld>
            <a:endParaRPr lang="en-US"/>
          </a:p>
        </p:txBody>
      </p:sp>
    </p:spTree>
    <p:extLst>
      <p:ext uri="{BB962C8B-B14F-4D97-AF65-F5344CB8AC3E}">
        <p14:creationId xmlns:p14="http://schemas.microsoft.com/office/powerpoint/2010/main" val="3044118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a:p>
        </p:txBody>
      </p:sp>
      <p:sp>
        <p:nvSpPr>
          <p:cNvPr id="4" name="Slide Number Placeholder 3"/>
          <p:cNvSpPr>
            <a:spLocks noGrp="1"/>
          </p:cNvSpPr>
          <p:nvPr>
            <p:ph type="sldNum" sz="quarter" idx="10"/>
          </p:nvPr>
        </p:nvSpPr>
        <p:spPr/>
        <p:txBody>
          <a:bodyPr/>
          <a:lstStyle/>
          <a:p>
            <a:fld id="{96A81D33-D21A-48A9-B544-3FCEC2A36878}" type="slidenum">
              <a:rPr lang="en-SG" smtClean="0"/>
              <a:pPr/>
              <a:t>3</a:t>
            </a:fld>
            <a:endParaRPr lang="en-SG" dirty="0"/>
          </a:p>
        </p:txBody>
      </p:sp>
    </p:spTree>
    <p:extLst>
      <p:ext uri="{BB962C8B-B14F-4D97-AF65-F5344CB8AC3E}">
        <p14:creationId xmlns:p14="http://schemas.microsoft.com/office/powerpoint/2010/main" val="555229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a:p>
        </p:txBody>
      </p:sp>
      <p:sp>
        <p:nvSpPr>
          <p:cNvPr id="4" name="Slide Number Placeholder 3"/>
          <p:cNvSpPr>
            <a:spLocks noGrp="1"/>
          </p:cNvSpPr>
          <p:nvPr>
            <p:ph type="sldNum" sz="quarter" idx="10"/>
          </p:nvPr>
        </p:nvSpPr>
        <p:spPr/>
        <p:txBody>
          <a:bodyPr/>
          <a:lstStyle/>
          <a:p>
            <a:fld id="{96A81D33-D21A-48A9-B544-3FCEC2A36878}" type="slidenum">
              <a:rPr lang="en-SG" smtClean="0"/>
              <a:pPr/>
              <a:t>4</a:t>
            </a:fld>
            <a:endParaRPr lang="en-SG" dirty="0"/>
          </a:p>
        </p:txBody>
      </p:sp>
    </p:spTree>
    <p:extLst>
      <p:ext uri="{BB962C8B-B14F-4D97-AF65-F5344CB8AC3E}">
        <p14:creationId xmlns:p14="http://schemas.microsoft.com/office/powerpoint/2010/main" val="4122655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6A81D33-D21A-48A9-B544-3FCEC2A36878}" type="slidenum">
              <a:rPr kumimoji="0" lang="en-SG"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SG" sz="12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1079573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200" dirty="0"/>
              <a:t>Insert a picture of an animal and or plant found in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6</a:t>
            </a:fld>
            <a:endParaRPr lang="en-US"/>
          </a:p>
        </p:txBody>
      </p:sp>
    </p:spTree>
    <p:extLst>
      <p:ext uri="{BB962C8B-B14F-4D97-AF65-F5344CB8AC3E}">
        <p14:creationId xmlns:p14="http://schemas.microsoft.com/office/powerpoint/2010/main" val="7226084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US" sz="1200" dirty="0"/>
              <a:t>Insert a picture of an animal and or plant found in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7</a:t>
            </a:fld>
            <a:endParaRPr lang="en-US"/>
          </a:p>
        </p:txBody>
      </p:sp>
    </p:spTree>
    <p:extLst>
      <p:ext uri="{BB962C8B-B14F-4D97-AF65-F5344CB8AC3E}">
        <p14:creationId xmlns:p14="http://schemas.microsoft.com/office/powerpoint/2010/main" val="32054827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A1E774-790F-F0AD-9C20-A7C9FFD157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B8E7FD-4308-5E0B-5A97-684BD2F65B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90BCB7-5E82-A405-54F4-D4AFF07E80DD}"/>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1EEAEA79-4C30-3538-46DF-6A4447A66FF5}"/>
              </a:ext>
            </a:extLst>
          </p:cNvPr>
          <p:cNvSpPr>
            <a:spLocks noGrp="1"/>
          </p:cNvSpPr>
          <p:nvPr>
            <p:ph type="sldNum" sz="quarter" idx="10"/>
          </p:nvPr>
        </p:nvSpPr>
        <p:spPr/>
        <p:txBody>
          <a:bodyPr/>
          <a:lstStyle/>
          <a:p>
            <a:fld id="{96A81D33-D21A-48A9-B544-3FCEC2A36878}" type="slidenum">
              <a:rPr lang="en-SG" smtClean="0"/>
              <a:pPr/>
              <a:t>8</a:t>
            </a:fld>
            <a:endParaRPr lang="en-SG" dirty="0"/>
          </a:p>
        </p:txBody>
      </p:sp>
    </p:spTree>
    <p:extLst>
      <p:ext uri="{BB962C8B-B14F-4D97-AF65-F5344CB8AC3E}">
        <p14:creationId xmlns:p14="http://schemas.microsoft.com/office/powerpoint/2010/main" val="30963726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6FA61-FC5A-3D2D-DE79-3BECAF860A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AA6BD8-E9DE-E12D-03B4-A99258A84D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7F2DFC-E147-CEE0-E386-7C8183E5A0F3}"/>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8752EAC9-AC87-F2BA-9454-4907FB1674AD}"/>
              </a:ext>
            </a:extLst>
          </p:cNvPr>
          <p:cNvSpPr>
            <a:spLocks noGrp="1"/>
          </p:cNvSpPr>
          <p:nvPr>
            <p:ph type="sldNum" sz="quarter" idx="10"/>
          </p:nvPr>
        </p:nvSpPr>
        <p:spPr/>
        <p:txBody>
          <a:bodyPr/>
          <a:lstStyle/>
          <a:p>
            <a:fld id="{96A81D33-D21A-48A9-B544-3FCEC2A36878}" type="slidenum">
              <a:rPr lang="en-SG" smtClean="0"/>
              <a:pPr/>
              <a:t>9</a:t>
            </a:fld>
            <a:endParaRPr lang="en-SG" dirty="0"/>
          </a:p>
        </p:txBody>
      </p:sp>
    </p:spTree>
    <p:extLst>
      <p:ext uri="{BB962C8B-B14F-4D97-AF65-F5344CB8AC3E}">
        <p14:creationId xmlns:p14="http://schemas.microsoft.com/office/powerpoint/2010/main" val="19806718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7E027-93C6-1668-A384-2077172B9F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8D005E-3F49-6F9C-1C22-5546B176C7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0AD347-1672-190F-05D6-55056416C816}"/>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5068D600-BBAE-9BC1-5483-8F64EB05295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6A81D33-D21A-48A9-B544-3FCEC2A36878}" type="slidenum">
              <a:rPr kumimoji="0" lang="en-SG"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SG" sz="12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8356804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070122-28B6-3CF5-A3BB-2B01D4101B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2B9442-FFDC-2139-F574-EABB9E6532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BA6EBF-E556-E1B3-018E-E5CF1AAEC7C7}"/>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9E006DD9-B661-DB36-FBFD-F63AB3341B8F}"/>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6A81D33-D21A-48A9-B544-3FCEC2A36878}" type="slidenum">
              <a:rPr kumimoji="0" lang="en-SG"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SG" sz="12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420180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499AC-7784-1A8E-659A-23738B210A8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CBA849-9BA0-88C1-93D4-688583D358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3347AF-2324-0CC2-FFCF-2F180EA43426}"/>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934AE2DB-16AA-76E6-4645-2D0B9C76DFBB}"/>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6A81D33-D21A-48A9-B544-3FCEC2A36878}" type="slidenum">
              <a:rPr kumimoji="0" lang="en-SG"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SG" sz="12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0692545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EFFD34-5EB9-474E-C74F-C9D6DFD132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6B2F31-6B1F-62ED-D069-3AFDFB876C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11B704-95B6-A1A4-3D14-828C8D7BB3F9}"/>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E80609FA-FD8A-F27B-5CC7-4FF9074FDF0A}"/>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6A81D33-D21A-48A9-B544-3FCEC2A36878}" type="slidenum">
              <a:rPr kumimoji="0" lang="en-SG"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SG" sz="12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692023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0FD33-008F-7F38-ED7E-509198FF9D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F8DDCC-63ED-15E9-687C-C851BA9371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80ABEA-9D75-4727-25CB-DAAB0F0472D5}"/>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CC035219-954A-71E7-5413-B053E1A7011C}"/>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6A81D33-D21A-48A9-B544-3FCEC2A36878}" type="slidenum">
              <a:rPr kumimoji="0" lang="en-SG"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SG" sz="12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3663964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a:p>
        </p:txBody>
      </p:sp>
      <p:sp>
        <p:nvSpPr>
          <p:cNvPr id="4" name="Slide Number Placeholder 3"/>
          <p:cNvSpPr>
            <a:spLocks noGrp="1"/>
          </p:cNvSpPr>
          <p:nvPr>
            <p:ph type="sldNum" sz="quarter" idx="10"/>
          </p:nvPr>
        </p:nvSpPr>
        <p:spPr/>
        <p:txBody>
          <a:bodyPr/>
          <a:lstStyle/>
          <a:p>
            <a:fld id="{96A81D33-D21A-48A9-B544-3FCEC2A36878}" type="slidenum">
              <a:rPr lang="en-SG" smtClean="0"/>
              <a:pPr/>
              <a:t>15</a:t>
            </a:fld>
            <a:endParaRPr lang="en-SG" dirty="0"/>
          </a:p>
        </p:txBody>
      </p:sp>
    </p:spTree>
    <p:extLst>
      <p:ext uri="{BB962C8B-B14F-4D97-AF65-F5344CB8AC3E}">
        <p14:creationId xmlns:p14="http://schemas.microsoft.com/office/powerpoint/2010/main" val="22814338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E3E952-807B-04A1-7C9D-0BE9F3F4F9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DB5A52-F361-9434-1659-D9CC077445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84B8CD-6D68-8A30-DEC9-F1617D8299BC}"/>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D604ECAB-D274-82A6-3609-9A9830DA589B}"/>
              </a:ext>
            </a:extLst>
          </p:cNvPr>
          <p:cNvSpPr>
            <a:spLocks noGrp="1"/>
          </p:cNvSpPr>
          <p:nvPr>
            <p:ph type="sldNum" sz="quarter" idx="10"/>
          </p:nvPr>
        </p:nvSpPr>
        <p:spPr/>
        <p:txBody>
          <a:bodyPr/>
          <a:lstStyle/>
          <a:p>
            <a:fld id="{96A81D33-D21A-48A9-B544-3FCEC2A36878}" type="slidenum">
              <a:rPr lang="en-SG" smtClean="0"/>
              <a:pPr/>
              <a:t>16</a:t>
            </a:fld>
            <a:endParaRPr lang="en-SG" dirty="0"/>
          </a:p>
        </p:txBody>
      </p:sp>
    </p:spTree>
    <p:extLst>
      <p:ext uri="{BB962C8B-B14F-4D97-AF65-F5344CB8AC3E}">
        <p14:creationId xmlns:p14="http://schemas.microsoft.com/office/powerpoint/2010/main" val="31725519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81529-442F-3702-5CE7-24FB8FF24A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EA515D-CBD4-B05E-5D74-2253F1C35D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E0BCCE-3A23-2976-E902-8E9F93357CF9}"/>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9F3A7242-5936-12E2-CBD8-80ACEC530E77}"/>
              </a:ext>
            </a:extLst>
          </p:cNvPr>
          <p:cNvSpPr>
            <a:spLocks noGrp="1"/>
          </p:cNvSpPr>
          <p:nvPr>
            <p:ph type="sldNum" sz="quarter" idx="10"/>
          </p:nvPr>
        </p:nvSpPr>
        <p:spPr/>
        <p:txBody>
          <a:bodyPr/>
          <a:lstStyle/>
          <a:p>
            <a:fld id="{96A81D33-D21A-48A9-B544-3FCEC2A36878}" type="slidenum">
              <a:rPr lang="en-SG" smtClean="0"/>
              <a:pPr/>
              <a:t>17</a:t>
            </a:fld>
            <a:endParaRPr lang="en-SG" dirty="0"/>
          </a:p>
        </p:txBody>
      </p:sp>
    </p:spTree>
    <p:extLst>
      <p:ext uri="{BB962C8B-B14F-4D97-AF65-F5344CB8AC3E}">
        <p14:creationId xmlns:p14="http://schemas.microsoft.com/office/powerpoint/2010/main" val="25290425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6A81D33-D21A-48A9-B544-3FCEC2A36878}" type="slidenum">
              <a:rPr kumimoji="0" lang="en-SG"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SG" sz="12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1917552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a:p>
        </p:txBody>
      </p:sp>
      <p:sp>
        <p:nvSpPr>
          <p:cNvPr id="4" name="Slide Number Placeholder 3"/>
          <p:cNvSpPr>
            <a:spLocks noGrp="1"/>
          </p:cNvSpPr>
          <p:nvPr>
            <p:ph type="sldNum" sz="quarter" idx="10"/>
          </p:nvPr>
        </p:nvSpPr>
        <p:spPr/>
        <p:txBody>
          <a:bodyPr/>
          <a:lstStyle/>
          <a:p>
            <a:fld id="{96A81D33-D21A-48A9-B544-3FCEC2A36878}" type="slidenum">
              <a:rPr lang="en-SG" smtClean="0"/>
              <a:pPr/>
              <a:t>19</a:t>
            </a:fld>
            <a:endParaRPr lang="en-SG" dirty="0"/>
          </a:p>
        </p:txBody>
      </p:sp>
    </p:spTree>
    <p:extLst>
      <p:ext uri="{BB962C8B-B14F-4D97-AF65-F5344CB8AC3E}">
        <p14:creationId xmlns:p14="http://schemas.microsoft.com/office/powerpoint/2010/main" val="34611404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42801-0B0C-FE99-7DFC-BEC5C5A84E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B65E61-86E2-5D8D-E3FF-9D58CF63BC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5D1A02-4CBE-9B54-05BB-84E7846C6BE7}"/>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A9C35634-CE32-E6DC-22C8-C95ECA73DE18}"/>
              </a:ext>
            </a:extLst>
          </p:cNvPr>
          <p:cNvSpPr>
            <a:spLocks noGrp="1"/>
          </p:cNvSpPr>
          <p:nvPr>
            <p:ph type="sldNum" sz="quarter" idx="10"/>
          </p:nvPr>
        </p:nvSpPr>
        <p:spPr/>
        <p:txBody>
          <a:bodyPr/>
          <a:lstStyle/>
          <a:p>
            <a:fld id="{96A81D33-D21A-48A9-B544-3FCEC2A36878}" type="slidenum">
              <a:rPr lang="en-SG" smtClean="0"/>
              <a:pPr/>
              <a:t>20</a:t>
            </a:fld>
            <a:endParaRPr lang="en-SG" dirty="0"/>
          </a:p>
        </p:txBody>
      </p:sp>
    </p:spTree>
    <p:extLst>
      <p:ext uri="{BB962C8B-B14F-4D97-AF65-F5344CB8AC3E}">
        <p14:creationId xmlns:p14="http://schemas.microsoft.com/office/powerpoint/2010/main" val="1700457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13F60C-0194-6E9C-87CB-CEE656C24D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793678-2A81-F1E0-8A8E-18132EB597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6A789F-80D6-37DC-55EA-951891097ECA}"/>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173444A4-F225-F9B6-F704-64E91655D5AD}"/>
              </a:ext>
            </a:extLst>
          </p:cNvPr>
          <p:cNvSpPr>
            <a:spLocks noGrp="1"/>
          </p:cNvSpPr>
          <p:nvPr>
            <p:ph type="sldNum" sz="quarter" idx="10"/>
          </p:nvPr>
        </p:nvSpPr>
        <p:spPr/>
        <p:txBody>
          <a:bodyPr/>
          <a:lstStyle/>
          <a:p>
            <a:fld id="{96A81D33-D21A-48A9-B544-3FCEC2A36878}" type="slidenum">
              <a:rPr lang="en-SG" smtClean="0"/>
              <a:pPr/>
              <a:t>21</a:t>
            </a:fld>
            <a:endParaRPr lang="en-SG" dirty="0"/>
          </a:p>
        </p:txBody>
      </p:sp>
    </p:spTree>
    <p:extLst>
      <p:ext uri="{BB962C8B-B14F-4D97-AF65-F5344CB8AC3E}">
        <p14:creationId xmlns:p14="http://schemas.microsoft.com/office/powerpoint/2010/main" val="19196966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77D2E-1318-EEAA-E677-DC5600A67B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3EEDDF-3650-E13B-A844-FC5A1F3CD7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84CD55-40AF-6E3A-5EA2-4E83E1E64325}"/>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21927AD2-28ED-B60D-0224-6F581C787352}"/>
              </a:ext>
            </a:extLst>
          </p:cNvPr>
          <p:cNvSpPr>
            <a:spLocks noGrp="1"/>
          </p:cNvSpPr>
          <p:nvPr>
            <p:ph type="sldNum" sz="quarter" idx="10"/>
          </p:nvPr>
        </p:nvSpPr>
        <p:spPr/>
        <p:txBody>
          <a:bodyPr/>
          <a:lstStyle/>
          <a:p>
            <a:fld id="{96A81D33-D21A-48A9-B544-3FCEC2A36878}" type="slidenum">
              <a:rPr lang="en-SG" smtClean="0"/>
              <a:pPr/>
              <a:t>22</a:t>
            </a:fld>
            <a:endParaRPr lang="en-SG" dirty="0"/>
          </a:p>
        </p:txBody>
      </p:sp>
    </p:spTree>
    <p:extLst>
      <p:ext uri="{BB962C8B-B14F-4D97-AF65-F5344CB8AC3E}">
        <p14:creationId xmlns:p14="http://schemas.microsoft.com/office/powerpoint/2010/main" val="25576607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G"/>
          </a:p>
        </p:txBody>
      </p:sp>
      <p:sp>
        <p:nvSpPr>
          <p:cNvPr id="4" name="Slide Number Placeholder 3"/>
          <p:cNvSpPr>
            <a:spLocks noGrp="1"/>
          </p:cNvSpPr>
          <p:nvPr>
            <p:ph type="sldNum" sz="quarter" idx="10"/>
          </p:nvPr>
        </p:nvSpPr>
        <p:spPr/>
        <p:txBody>
          <a:bodyPr/>
          <a:lstStyle/>
          <a:p>
            <a:fld id="{96A81D33-D21A-48A9-B544-3FCEC2A36878}" type="slidenum">
              <a:rPr lang="en-SG" smtClean="0"/>
              <a:pPr/>
              <a:t>23</a:t>
            </a:fld>
            <a:endParaRPr lang="en-SG" dirty="0"/>
          </a:p>
        </p:txBody>
      </p:sp>
    </p:spTree>
    <p:extLst>
      <p:ext uri="{BB962C8B-B14F-4D97-AF65-F5344CB8AC3E}">
        <p14:creationId xmlns:p14="http://schemas.microsoft.com/office/powerpoint/2010/main" val="2518725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180459-15E8-FF3F-FB4A-7770C8B863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B4055B-815E-FA08-B0A6-38F01E9276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DDBF55-BFE6-8A5A-33E7-9684688BB38E}"/>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856CF30D-ECCD-2559-EB83-8CB9A2328BC4}"/>
              </a:ext>
            </a:extLst>
          </p:cNvPr>
          <p:cNvSpPr>
            <a:spLocks noGrp="1"/>
          </p:cNvSpPr>
          <p:nvPr>
            <p:ph type="sldNum" sz="quarter" idx="10"/>
          </p:nvPr>
        </p:nvSpPr>
        <p:spPr/>
        <p:txBody>
          <a:bodyPr/>
          <a:lstStyle/>
          <a:p>
            <a:fld id="{96A81D33-D21A-48A9-B544-3FCEC2A36878}" type="slidenum">
              <a:rPr lang="en-SG" smtClean="0"/>
              <a:pPr/>
              <a:t>24</a:t>
            </a:fld>
            <a:endParaRPr lang="en-SG" dirty="0"/>
          </a:p>
        </p:txBody>
      </p:sp>
    </p:spTree>
    <p:extLst>
      <p:ext uri="{BB962C8B-B14F-4D97-AF65-F5344CB8AC3E}">
        <p14:creationId xmlns:p14="http://schemas.microsoft.com/office/powerpoint/2010/main" val="19572781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840BD4-C05D-CB55-86E1-4980262E37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8C0AE2-4EB6-02EB-B63E-74AB73315C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FFE651-0743-7646-B1BF-DEF2B4CF9C65}"/>
              </a:ext>
            </a:extLst>
          </p:cNvPr>
          <p:cNvSpPr>
            <a:spLocks noGrp="1"/>
          </p:cNvSpPr>
          <p:nvPr>
            <p:ph type="body" idx="1"/>
          </p:nvPr>
        </p:nvSpPr>
        <p:spPr/>
        <p:txBody>
          <a:bodyPr/>
          <a:lstStyle/>
          <a:p>
            <a:endParaRPr lang="en-SG"/>
          </a:p>
        </p:txBody>
      </p:sp>
      <p:sp>
        <p:nvSpPr>
          <p:cNvPr id="4" name="Slide Number Placeholder 3">
            <a:extLst>
              <a:ext uri="{FF2B5EF4-FFF2-40B4-BE49-F238E27FC236}">
                <a16:creationId xmlns:a16="http://schemas.microsoft.com/office/drawing/2014/main" id="{3B68782D-7B1D-8732-CCEF-E3385B32FD7B}"/>
              </a:ext>
            </a:extLst>
          </p:cNvPr>
          <p:cNvSpPr>
            <a:spLocks noGrp="1"/>
          </p:cNvSpPr>
          <p:nvPr>
            <p:ph type="sldNum" sz="quarter" idx="10"/>
          </p:nvPr>
        </p:nvSpPr>
        <p:spPr/>
        <p:txBody>
          <a:bodyPr/>
          <a:lstStyle/>
          <a:p>
            <a:fld id="{96A81D33-D21A-48A9-B544-3FCEC2A36878}" type="slidenum">
              <a:rPr lang="en-SG" smtClean="0"/>
              <a:pPr/>
              <a:t>25</a:t>
            </a:fld>
            <a:endParaRPr lang="en-SG" dirty="0"/>
          </a:p>
        </p:txBody>
      </p:sp>
    </p:spTree>
    <p:extLst>
      <p:ext uri="{BB962C8B-B14F-4D97-AF65-F5344CB8AC3E}">
        <p14:creationId xmlns:p14="http://schemas.microsoft.com/office/powerpoint/2010/main" val="16047999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ed75ccf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ed75ccf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18865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ed75ccf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ed75ccf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415615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35ed75ccf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35ed75ccf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31910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Insert a picture of one of the geographic features of your country.</a:t>
            </a:r>
          </a:p>
          <a:p>
            <a:endParaRPr lang="en-US" dirty="0"/>
          </a:p>
        </p:txBody>
      </p:sp>
      <p:sp>
        <p:nvSpPr>
          <p:cNvPr id="4" name="Slide Number Placeholder 3"/>
          <p:cNvSpPr>
            <a:spLocks noGrp="1"/>
          </p:cNvSpPr>
          <p:nvPr>
            <p:ph type="sldNum" sz="quarter" idx="10"/>
          </p:nvPr>
        </p:nvSpPr>
        <p:spPr/>
        <p:txBody>
          <a:bodyPr/>
          <a:lstStyle/>
          <a:p>
            <a:fld id="{69C971FF-EF28-4195-A575-329446EFAA55}" type="slidenum">
              <a:rPr lang="en-US" smtClean="0"/>
              <a:t>32</a:t>
            </a:fld>
            <a:endParaRPr lang="en-US"/>
          </a:p>
        </p:txBody>
      </p:sp>
    </p:spTree>
    <p:extLst>
      <p:ext uri="{BB962C8B-B14F-4D97-AF65-F5344CB8AC3E}">
        <p14:creationId xmlns:p14="http://schemas.microsoft.com/office/powerpoint/2010/main" val="5055364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48131d4a41_1_4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6" name="Google Shape;296;g48131d4a41_1_4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28287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48131d4a41_1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48131d4a41_1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760438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8C3FF38-F8B9-4B6D-B4CA-B72C286D3271}"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12803344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48131d4a41_1_6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48131d4a41_1_6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918248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48131d4a41_1_6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48131d4a41_1_6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971817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48131d4a41_1_6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48131d4a41_1_6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112286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48131d4a41_1_6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48131d4a41_1_6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622331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48131d4a41_1_6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48131d4a41_1_6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935252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48131d4a41_1_6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48131d4a41_1_6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21401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48131d4a41_1_6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48131d4a41_1_6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399576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48131d4a41_1_6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48131d4a41_1_6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16611012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48131d4a41_1_6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48131d4a41_1_6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81862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48131d4a41_1_6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48131d4a41_1_6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9184068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48131d4a41_1_6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7" name="Google Shape;337;g48131d4a41_1_6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413678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48131d4a41_1_6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48131d4a41_1_6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6199403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48131d4a41_1_6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g48131d4a41_1_6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21453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099764" y="4455620"/>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en-US"/>
              <a:t>13/11/2025</a:t>
            </a:r>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F36C87F6-986D-49E6-AF40-1B3A1EE8064D}" type="slidenum">
              <a:rPr lang="en-US" smtClean="0"/>
              <a:pPr/>
              <a:t>‹#›</a:t>
            </a:fld>
            <a:endParaRPr lang="en-US"/>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4400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13/11/2025</a:t>
            </a:r>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379409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13/11/2025</a:t>
            </a:r>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2847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6993" y="1845734"/>
            <a:ext cx="4936474"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13/11/2025</a:t>
            </a:r>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147343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4" name="Content Placeholder 3"/>
          <p:cNvSpPr>
            <a:spLocks noGrp="1"/>
          </p:cNvSpPr>
          <p:nvPr>
            <p:ph sz="half" idx="2"/>
          </p:nvPr>
        </p:nvSpPr>
        <p:spPr>
          <a:xfrm>
            <a:off x="1096994" y="2582334"/>
            <a:ext cx="4936474"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6301" y="2582334"/>
            <a:ext cx="4936474"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13/11/2025</a:t>
            </a:r>
          </a:p>
        </p:txBody>
      </p:sp>
      <p:sp>
        <p:nvSpPr>
          <p:cNvPr id="8" name="Footer Placeholder 7"/>
          <p:cNvSpPr>
            <a:spLocks noGrp="1"/>
          </p:cNvSpPr>
          <p:nvPr>
            <p:ph type="ftr" sz="quarter" idx="11"/>
          </p:nvPr>
        </p:nvSpPr>
        <p:spPr/>
        <p:txBody>
          <a:bodyPr/>
          <a:lstStyle/>
          <a:p>
            <a:r>
              <a:rPr lang="en-US"/>
              <a:t>Add a footer</a:t>
            </a:r>
            <a:endParaRPr lang="en-US" dirty="0"/>
          </a:p>
        </p:txBody>
      </p:sp>
      <p:sp>
        <p:nvSpPr>
          <p:cNvPr id="9" name="Slide Number Placeholder 8"/>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168005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13/11/2025</a:t>
            </a:r>
          </a:p>
        </p:txBody>
      </p:sp>
      <p:sp>
        <p:nvSpPr>
          <p:cNvPr id="4" name="Footer Placeholder 3"/>
          <p:cNvSpPr>
            <a:spLocks noGrp="1"/>
          </p:cNvSpPr>
          <p:nvPr>
            <p:ph type="ftr" sz="quarter" idx="11"/>
          </p:nvPr>
        </p:nvSpPr>
        <p:spPr/>
        <p:txBody>
          <a:bodyPr/>
          <a:lstStyle/>
          <a:p>
            <a:r>
              <a:rPr lang="en-US"/>
              <a:t>Add a footer</a:t>
            </a:r>
            <a:endParaRPr lang="en-US" dirty="0"/>
          </a:p>
        </p:txBody>
      </p:sp>
      <p:sp>
        <p:nvSpPr>
          <p:cNvPr id="5" name="Slide Number Placeholder 4"/>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457216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7" name="Date Placeholder 6"/>
          <p:cNvSpPr>
            <a:spLocks noGrp="1"/>
          </p:cNvSpPr>
          <p:nvPr>
            <p:ph type="dt" sz="half" idx="10"/>
          </p:nvPr>
        </p:nvSpPr>
        <p:spPr/>
        <p:txBody>
          <a:bodyPr/>
          <a:lstStyle/>
          <a:p>
            <a:r>
              <a:rPr lang="en-US"/>
              <a:t>13/11/2025</a:t>
            </a:r>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a:t>Add a footer</a:t>
            </a:r>
            <a:endParaRPr lang="en-US" dirty="0"/>
          </a:p>
        </p:txBody>
      </p:sp>
      <p:sp>
        <p:nvSpPr>
          <p:cNvPr id="9" name="Slide Number Placeholder 8"/>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586657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r>
              <a:rPr lang="en-US"/>
              <a:t>13/11/2025</a:t>
            </a:r>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r>
              <a:rPr lang="en-US"/>
              <a:t>Add a footer</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36C87F6-986D-49E6-AF40-1B3A1EE8064D}" type="slidenum">
              <a:rPr lang="en-US" smtClean="0"/>
              <a:t>‹#›</a:t>
            </a:fld>
            <a:endParaRPr lang="en-US"/>
          </a:p>
        </p:txBody>
      </p:sp>
    </p:spTree>
    <p:extLst>
      <p:ext uri="{BB962C8B-B14F-4D97-AF65-F5344CB8AC3E}">
        <p14:creationId xmlns:p14="http://schemas.microsoft.com/office/powerpoint/2010/main" val="682759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5074920"/>
            <a:ext cx="10110630" cy="822960"/>
          </a:xfrm>
        </p:spPr>
        <p:txBody>
          <a:bodyPr lIns="91440" tIns="0" rIns="91440" bIns="0" anchor="b">
            <a:noAutofit/>
          </a:bodyPr>
          <a:lstStyle>
            <a:lvl1pPr>
              <a:defRPr sz="3599"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88810" cy="4915076"/>
          </a:xfrm>
          <a:blipFill>
            <a:blip r:embed="rId2"/>
            <a:stretch>
              <a:fillRect/>
            </a:stretch>
          </a:blipFill>
        </p:spPr>
        <p:txBody>
          <a:bodyPr lIns="457200" tIns="457200" anchor="t"/>
          <a:lstStyle>
            <a:lvl1pPr marL="0" indent="0">
              <a:buNone/>
              <a:defRPr sz="3199">
                <a:solidFill>
                  <a:schemeClr val="bg1"/>
                </a:solidFill>
              </a:defRPr>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n-US"/>
              <a:t>Click icon to add picture</a:t>
            </a:r>
            <a:endParaRPr lang="en-US" dirty="0"/>
          </a:p>
        </p:txBody>
      </p:sp>
      <p:sp>
        <p:nvSpPr>
          <p:cNvPr id="4" name="Text Placeholder 3"/>
          <p:cNvSpPr>
            <a:spLocks noGrp="1"/>
          </p:cNvSpPr>
          <p:nvPr>
            <p:ph type="body" sz="half" idx="2"/>
          </p:nvPr>
        </p:nvSpPr>
        <p:spPr>
          <a:xfrm>
            <a:off x="1096994" y="5907023"/>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13/11/2025</a:t>
            </a:r>
          </a:p>
        </p:txBody>
      </p:sp>
      <p:sp>
        <p:nvSpPr>
          <p:cNvPr id="6" name="Footer Placeholder 5"/>
          <p:cNvSpPr>
            <a:spLocks noGrp="1"/>
          </p:cNvSpPr>
          <p:nvPr>
            <p:ph type="ftr" sz="quarter" idx="11"/>
          </p:nvPr>
        </p:nvSpPr>
        <p:spPr/>
        <p:txBody>
          <a:bodyPr/>
          <a:lstStyle/>
          <a:p>
            <a:r>
              <a:rPr lang="en-US"/>
              <a:t>Add a footer</a:t>
            </a:r>
            <a:endParaRPr lang="en-US" dirty="0"/>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3593659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13/11/2025</a:t>
            </a:r>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0918311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4779"/>
            <a:ext cx="262821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7982" y="414778"/>
            <a:ext cx="7732286"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13/11/2025</a:t>
            </a:r>
          </a:p>
        </p:txBody>
      </p:sp>
      <p:sp>
        <p:nvSpPr>
          <p:cNvPr id="5" name="Footer Placeholder 4"/>
          <p:cNvSpPr>
            <a:spLocks noGrp="1"/>
          </p:cNvSpPr>
          <p:nvPr>
            <p:ph type="ftr" sz="quarter" idx="11"/>
          </p:nvPr>
        </p:nvSpPr>
        <p:spPr/>
        <p:txBody>
          <a:bodyPr/>
          <a:lstStyle/>
          <a:p>
            <a:r>
              <a:rPr lang="en-US"/>
              <a:t>Add a footer</a:t>
            </a:r>
            <a:endParaRPr lang="en-US" dirty="0"/>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2040509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05"/>
        <p:cNvGrpSpPr/>
        <p:nvPr/>
      </p:nvGrpSpPr>
      <p:grpSpPr>
        <a:xfrm>
          <a:off x="0" y="0"/>
          <a:ext cx="0" cy="0"/>
          <a:chOff x="0" y="0"/>
          <a:chExt cx="0" cy="0"/>
        </a:xfrm>
      </p:grpSpPr>
      <p:sp>
        <p:nvSpPr>
          <p:cNvPr id="112" name="Google Shape;112;p10"/>
          <p:cNvSpPr txBox="1">
            <a:spLocks noGrp="1"/>
          </p:cNvSpPr>
          <p:nvPr>
            <p:ph type="body" idx="1"/>
          </p:nvPr>
        </p:nvSpPr>
        <p:spPr>
          <a:xfrm>
            <a:off x="1425795" y="5875067"/>
            <a:ext cx="6142400" cy="692800"/>
          </a:xfrm>
          <a:prstGeom prst="rect">
            <a:avLst/>
          </a:prstGeom>
        </p:spPr>
        <p:txBody>
          <a:bodyPr spcFirstLastPara="1" wrap="square" lIns="91425" tIns="91425" rIns="91425" bIns="91425" anchor="b" anchorCtr="0"/>
          <a:lstStyle>
            <a:lvl1pPr marL="609448" lvl="0" indent="-304724">
              <a:spcBef>
                <a:spcPts val="480"/>
              </a:spcBef>
              <a:spcAft>
                <a:spcPts val="0"/>
              </a:spcAft>
              <a:buSzPts val="1400"/>
              <a:buNone/>
              <a:defRPr sz="1866"/>
            </a:lvl1pPr>
          </a:lstStyle>
          <a:p>
            <a:endParaRPr/>
          </a:p>
        </p:txBody>
      </p:sp>
      <p:sp>
        <p:nvSpPr>
          <p:cNvPr id="113" name="Google Shape;113;p10"/>
          <p:cNvSpPr txBox="1">
            <a:spLocks noGrp="1"/>
          </p:cNvSpPr>
          <p:nvPr>
            <p:ph type="sldNum" idx="12"/>
          </p:nvPr>
        </p:nvSpPr>
        <p:spPr>
          <a:xfrm>
            <a:off x="11404862" y="6101933"/>
            <a:ext cx="580649" cy="58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lgn="ctr"/>
            <a:fld id="{00000000-1234-1234-1234-123412341234}" type="slidenum">
              <a:rPr lang="en" smtClean="0"/>
              <a:pPr algn="ctr"/>
              <a:t>‹#›</a:t>
            </a:fld>
            <a:endParaRPr lang="en"/>
          </a:p>
        </p:txBody>
      </p:sp>
    </p:spTree>
    <p:extLst>
      <p:ext uri="{BB962C8B-B14F-4D97-AF65-F5344CB8AC3E}">
        <p14:creationId xmlns:p14="http://schemas.microsoft.com/office/powerpoint/2010/main" val="5644535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Title + 1 column + big image">
  <p:cSld name="Title + 1 column + big image">
    <p:spTree>
      <p:nvGrpSpPr>
        <p:cNvPr id="1" name="Shape 57"/>
        <p:cNvGrpSpPr/>
        <p:nvPr/>
      </p:nvGrpSpPr>
      <p:grpSpPr>
        <a:xfrm>
          <a:off x="0" y="0"/>
          <a:ext cx="0" cy="0"/>
          <a:chOff x="0" y="0"/>
          <a:chExt cx="0" cy="0"/>
        </a:xfrm>
      </p:grpSpPr>
      <p:sp>
        <p:nvSpPr>
          <p:cNvPr id="66" name="Google Shape;66;p6"/>
          <p:cNvSpPr txBox="1">
            <a:spLocks noGrp="1"/>
          </p:cNvSpPr>
          <p:nvPr>
            <p:ph type="title"/>
          </p:nvPr>
        </p:nvSpPr>
        <p:spPr>
          <a:xfrm>
            <a:off x="609441" y="1554833"/>
            <a:ext cx="6004836" cy="910800"/>
          </a:xfrm>
          <a:prstGeom prst="rect">
            <a:avLst/>
          </a:prstGeom>
        </p:spPr>
        <p:txBody>
          <a:bodyPr spcFirstLastPara="1" wrap="square" lIns="91425" tIns="91425" rIns="91425" bIns="91425" anchor="b" anchorCtr="0"/>
          <a:lstStyle>
            <a:lvl1pPr lvl="0" rtl="0">
              <a:spcBef>
                <a:spcPts val="0"/>
              </a:spcBef>
              <a:spcAft>
                <a:spcPts val="0"/>
              </a:spcAft>
              <a:buSzPts val="3600"/>
              <a:buNone/>
              <a:defRPr/>
            </a:lvl1pPr>
            <a:lvl2pPr lvl="1" rtl="0">
              <a:spcBef>
                <a:spcPts val="0"/>
              </a:spcBef>
              <a:spcAft>
                <a:spcPts val="0"/>
              </a:spcAft>
              <a:buSzPts val="3600"/>
              <a:buNone/>
              <a:defRPr/>
            </a:lvl2pPr>
            <a:lvl3pPr lvl="2" rtl="0">
              <a:spcBef>
                <a:spcPts val="0"/>
              </a:spcBef>
              <a:spcAft>
                <a:spcPts val="0"/>
              </a:spcAft>
              <a:buSzPts val="3600"/>
              <a:buNone/>
              <a:defRPr/>
            </a:lvl3pPr>
            <a:lvl4pPr lvl="3" rtl="0">
              <a:spcBef>
                <a:spcPts val="0"/>
              </a:spcBef>
              <a:spcAft>
                <a:spcPts val="0"/>
              </a:spcAft>
              <a:buSzPts val="3600"/>
              <a:buNone/>
              <a:defRPr/>
            </a:lvl4pPr>
            <a:lvl5pPr lvl="4" rtl="0">
              <a:spcBef>
                <a:spcPts val="0"/>
              </a:spcBef>
              <a:spcAft>
                <a:spcPts val="0"/>
              </a:spcAft>
              <a:buSzPts val="3600"/>
              <a:buNone/>
              <a:defRPr/>
            </a:lvl5pPr>
            <a:lvl6pPr lvl="5" rtl="0">
              <a:spcBef>
                <a:spcPts val="0"/>
              </a:spcBef>
              <a:spcAft>
                <a:spcPts val="0"/>
              </a:spcAft>
              <a:buSzPts val="3600"/>
              <a:buNone/>
              <a:defRPr/>
            </a:lvl6pPr>
            <a:lvl7pPr lvl="6" rtl="0">
              <a:spcBef>
                <a:spcPts val="0"/>
              </a:spcBef>
              <a:spcAft>
                <a:spcPts val="0"/>
              </a:spcAft>
              <a:buSzPts val="3600"/>
              <a:buNone/>
              <a:defRPr/>
            </a:lvl7pPr>
            <a:lvl8pPr lvl="7" rtl="0">
              <a:spcBef>
                <a:spcPts val="0"/>
              </a:spcBef>
              <a:spcAft>
                <a:spcPts val="0"/>
              </a:spcAft>
              <a:buSzPts val="3600"/>
              <a:buNone/>
              <a:defRPr/>
            </a:lvl8pPr>
            <a:lvl9pPr lvl="8" rtl="0">
              <a:spcBef>
                <a:spcPts val="0"/>
              </a:spcBef>
              <a:spcAft>
                <a:spcPts val="0"/>
              </a:spcAft>
              <a:buSzPts val="3600"/>
              <a:buNone/>
              <a:defRPr/>
            </a:lvl9pPr>
          </a:lstStyle>
          <a:p>
            <a:endParaRPr/>
          </a:p>
        </p:txBody>
      </p:sp>
      <p:sp>
        <p:nvSpPr>
          <p:cNvPr id="67" name="Google Shape;67;p6"/>
          <p:cNvSpPr txBox="1">
            <a:spLocks noGrp="1"/>
          </p:cNvSpPr>
          <p:nvPr>
            <p:ph type="body" idx="1"/>
          </p:nvPr>
        </p:nvSpPr>
        <p:spPr>
          <a:xfrm>
            <a:off x="1313897" y="2610733"/>
            <a:ext cx="5300619" cy="3491200"/>
          </a:xfrm>
          <a:prstGeom prst="rect">
            <a:avLst/>
          </a:prstGeom>
        </p:spPr>
        <p:txBody>
          <a:bodyPr spcFirstLastPara="1" wrap="square" lIns="91425" tIns="91425" rIns="91425" bIns="91425" anchor="t" anchorCtr="0"/>
          <a:lstStyle>
            <a:lvl1pPr marL="609448" lvl="0" indent="-440157" rtl="0">
              <a:spcBef>
                <a:spcPts val="800"/>
              </a:spcBef>
              <a:spcAft>
                <a:spcPts val="0"/>
              </a:spcAft>
              <a:buSzPts val="1600"/>
              <a:buChar char="￮"/>
              <a:defRPr/>
            </a:lvl1pPr>
            <a:lvl2pPr marL="1218895" lvl="1" indent="-440157" rtl="0">
              <a:spcBef>
                <a:spcPts val="0"/>
              </a:spcBef>
              <a:spcAft>
                <a:spcPts val="0"/>
              </a:spcAft>
              <a:buSzPts val="1600"/>
              <a:buChar char="￮"/>
              <a:defRPr/>
            </a:lvl2pPr>
            <a:lvl3pPr marL="1828343" lvl="2" indent="-440157" rtl="0">
              <a:spcBef>
                <a:spcPts val="0"/>
              </a:spcBef>
              <a:spcAft>
                <a:spcPts val="0"/>
              </a:spcAft>
              <a:buSzPts val="1600"/>
              <a:buChar char="￮"/>
              <a:defRPr/>
            </a:lvl3pPr>
            <a:lvl4pPr marL="2437790" lvl="3" indent="-440157" rtl="0">
              <a:spcBef>
                <a:spcPts val="0"/>
              </a:spcBef>
              <a:spcAft>
                <a:spcPts val="0"/>
              </a:spcAft>
              <a:buSzPts val="1600"/>
              <a:buChar char="●"/>
              <a:defRPr/>
            </a:lvl4pPr>
            <a:lvl5pPr marL="3047238" lvl="4" indent="-440157" rtl="0">
              <a:spcBef>
                <a:spcPts val="0"/>
              </a:spcBef>
              <a:spcAft>
                <a:spcPts val="0"/>
              </a:spcAft>
              <a:buSzPts val="1600"/>
              <a:buChar char="○"/>
              <a:defRPr/>
            </a:lvl5pPr>
            <a:lvl6pPr marL="3656686" lvl="5" indent="-440157" rtl="0">
              <a:spcBef>
                <a:spcPts val="0"/>
              </a:spcBef>
              <a:spcAft>
                <a:spcPts val="0"/>
              </a:spcAft>
              <a:buSzPts val="1600"/>
              <a:buChar char="■"/>
              <a:defRPr/>
            </a:lvl6pPr>
            <a:lvl7pPr marL="4266133" lvl="6" indent="-440157" rtl="0">
              <a:spcBef>
                <a:spcPts val="0"/>
              </a:spcBef>
              <a:spcAft>
                <a:spcPts val="0"/>
              </a:spcAft>
              <a:buSzPts val="1600"/>
              <a:buChar char="●"/>
              <a:defRPr/>
            </a:lvl7pPr>
            <a:lvl8pPr marL="4875581" lvl="7" indent="-440157" rtl="0">
              <a:spcBef>
                <a:spcPts val="0"/>
              </a:spcBef>
              <a:spcAft>
                <a:spcPts val="0"/>
              </a:spcAft>
              <a:buSzPts val="1600"/>
              <a:buChar char="○"/>
              <a:defRPr/>
            </a:lvl8pPr>
            <a:lvl9pPr marL="5485028" lvl="8" indent="-440157" rtl="0">
              <a:spcBef>
                <a:spcPts val="0"/>
              </a:spcBef>
              <a:spcAft>
                <a:spcPts val="0"/>
              </a:spcAft>
              <a:buSzPts val="1600"/>
              <a:buChar char="■"/>
              <a:defRPr/>
            </a:lvl9pPr>
          </a:lstStyle>
          <a:p>
            <a:endParaRPr/>
          </a:p>
        </p:txBody>
      </p:sp>
      <p:sp>
        <p:nvSpPr>
          <p:cNvPr id="68" name="Google Shape;68;p6"/>
          <p:cNvSpPr txBox="1">
            <a:spLocks noGrp="1"/>
          </p:cNvSpPr>
          <p:nvPr>
            <p:ph type="sldNum" idx="12"/>
          </p:nvPr>
        </p:nvSpPr>
        <p:spPr>
          <a:xfrm>
            <a:off x="11404862" y="6101933"/>
            <a:ext cx="580649" cy="580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algn="ctr"/>
            <a:fld id="{00000000-1234-1234-1234-123412341234}" type="slidenum">
              <a:rPr lang="en" smtClean="0"/>
              <a:pPr algn="ctr"/>
              <a:t>‹#›</a:t>
            </a:fld>
            <a:endParaRPr lang="en"/>
          </a:p>
        </p:txBody>
      </p:sp>
    </p:spTree>
    <p:extLst>
      <p:ext uri="{BB962C8B-B14F-4D97-AF65-F5344CB8AC3E}">
        <p14:creationId xmlns:p14="http://schemas.microsoft.com/office/powerpoint/2010/main" val="17403330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Blank type B">
  <p:cSld name="Blank type B">
    <p:spTree>
      <p:nvGrpSpPr>
        <p:cNvPr id="1" name="Shape 121"/>
        <p:cNvGrpSpPr/>
        <p:nvPr/>
      </p:nvGrpSpPr>
      <p:grpSpPr>
        <a:xfrm>
          <a:off x="0" y="0"/>
          <a:ext cx="0" cy="0"/>
          <a:chOff x="0" y="0"/>
          <a:chExt cx="0" cy="0"/>
        </a:xfrm>
      </p:grpSpPr>
      <p:sp>
        <p:nvSpPr>
          <p:cNvPr id="123" name="Google Shape;123;p12"/>
          <p:cNvSpPr txBox="1">
            <a:spLocks noGrp="1"/>
          </p:cNvSpPr>
          <p:nvPr>
            <p:ph type="sldNum" idx="12"/>
          </p:nvPr>
        </p:nvSpPr>
        <p:spPr>
          <a:xfrm>
            <a:off x="11404862" y="6101933"/>
            <a:ext cx="580649" cy="580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algn="ctr"/>
            <a:fld id="{00000000-1234-1234-1234-123412341234}" type="slidenum">
              <a:rPr lang="en" smtClean="0"/>
              <a:pPr algn="ctr"/>
              <a:t>‹#›</a:t>
            </a:fld>
            <a:endParaRPr lang="en"/>
          </a:p>
        </p:txBody>
      </p:sp>
    </p:spTree>
    <p:extLst>
      <p:ext uri="{BB962C8B-B14F-4D97-AF65-F5344CB8AC3E}">
        <p14:creationId xmlns:p14="http://schemas.microsoft.com/office/powerpoint/2010/main" val="71291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9" name="Rectangle 8"/>
          <p:cNvSpPr/>
          <p:nvPr/>
        </p:nvSpPr>
        <p:spPr>
          <a:xfrm>
            <a:off x="0" y="6334316"/>
            <a:ext cx="12188826"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r>
              <a:rPr lang="en-US"/>
              <a:t>13/11/2025</a:t>
            </a:r>
            <a:endParaRPr lang="en-US"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r>
              <a:rPr lang="en-US"/>
              <a:t>Add a footer</a:t>
            </a:r>
            <a:endParaRPr lang="en-US"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fld id="{F36C87F6-986D-49E6-AF40-1B3A1EE8064D}" type="slidenum">
              <a:rPr lang="en-US" smtClean="0"/>
              <a:pPr/>
              <a:t>‹#›</a:t>
            </a:fld>
            <a:endParaRPr lang="en-US"/>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8" name="Rectangle 7">
            <a:extLst>
              <a:ext uri="{FF2B5EF4-FFF2-40B4-BE49-F238E27FC236}">
                <a16:creationId xmlns:a16="http://schemas.microsoft.com/office/drawing/2014/main" id="{E6148913-2631-6A86-0BEB-61696E8BA55A}"/>
              </a:ext>
            </a:extLst>
          </p:cNvPr>
          <p:cNvSpPr/>
          <p:nvPr userDrawn="1"/>
        </p:nvSpPr>
        <p:spPr bwMode="ltGray">
          <a:xfrm>
            <a:off x="1460" y="0"/>
            <a:ext cx="12188952" cy="6858000"/>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2400"/>
          </a:p>
        </p:txBody>
      </p:sp>
    </p:spTree>
    <p:extLst>
      <p:ext uri="{BB962C8B-B14F-4D97-AF65-F5344CB8AC3E}">
        <p14:creationId xmlns:p14="http://schemas.microsoft.com/office/powerpoint/2010/main" val="1449473641"/>
      </p:ext>
    </p:extLst>
  </p:cSld>
  <p:clrMap bg1="lt1" tx1="dk1" bg2="lt2" tx2="dk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 id="2147483856" r:id="rId12"/>
    <p:sldLayoutId id="2147483857" r:id="rId13"/>
    <p:sldLayoutId id="2147483858"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9.jpeg"/><Relationship Id="rId13" Type="http://schemas.microsoft.com/office/2007/relationships/diagramDrawing" Target="../diagrams/drawing2.xml"/><Relationship Id="rId3" Type="http://schemas.openxmlformats.org/officeDocument/2006/relationships/image" Target="../media/image6.jpeg"/><Relationship Id="rId7" Type="http://schemas.openxmlformats.org/officeDocument/2006/relationships/image" Target="../media/image8.jpeg"/><Relationship Id="rId12"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http://www.vaff.org.vn/" TargetMode="External"/><Relationship Id="rId11" Type="http://schemas.openxmlformats.org/officeDocument/2006/relationships/diagramQuickStyle" Target="../diagrams/quickStyle2.xml"/><Relationship Id="rId5" Type="http://schemas.openxmlformats.org/officeDocument/2006/relationships/image" Target="../media/image2.png"/><Relationship Id="rId10" Type="http://schemas.openxmlformats.org/officeDocument/2006/relationships/diagramLayout" Target="../diagrams/layout2.xml"/><Relationship Id="rId4" Type="http://schemas.openxmlformats.org/officeDocument/2006/relationships/image" Target="../media/image7.png"/><Relationship Id="rId9"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hyperlink" Target="http://www.vaff.org.vn/"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hyperlink" Target="https://data.aseanstats.org/asean-gdp-annual" TargetMode="Externa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hyperlink" Target="https://dav.gov.vn/en" TargetMode="External"/><Relationship Id="rId13" Type="http://schemas.openxmlformats.org/officeDocument/2006/relationships/hyperlink" Target="https://www.fda.gov.mm/?cat=15" TargetMode="External"/><Relationship Id="rId3" Type="http://schemas.openxmlformats.org/officeDocument/2006/relationships/image" Target="../media/image2.png"/><Relationship Id="rId7" Type="http://schemas.openxmlformats.org/officeDocument/2006/relationships/hyperlink" Target="http://www.pom.go.id/new/" TargetMode="External"/><Relationship Id="rId12" Type="http://schemas.openxmlformats.org/officeDocument/2006/relationships/hyperlink" Target="https://www.ddfcambodia.com/"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hyperlink" Target="https://npra.gov.my/images/00NPRA/health-supplements/appendix4HS.pdf" TargetMode="External"/><Relationship Id="rId11" Type="http://schemas.openxmlformats.org/officeDocument/2006/relationships/hyperlink" Target="http://www.fdd.gov.la/content.php?contID=23" TargetMode="External"/><Relationship Id="rId5" Type="http://schemas.openxmlformats.org/officeDocument/2006/relationships/hyperlink" Target="http://www.moh.gov.bn/SitePages/Traditional%20Medicine%20and%20Health%20Supplement.aspx" TargetMode="External"/><Relationship Id="rId10" Type="http://schemas.openxmlformats.org/officeDocument/2006/relationships/hyperlink" Target="http://food.fda.moph.go.th/law/index.php" TargetMode="External"/><Relationship Id="rId4" Type="http://schemas.openxmlformats.org/officeDocument/2006/relationships/hyperlink" Target="https://www.hsa.gov.sg/health-supplements/overview" TargetMode="External"/><Relationship Id="rId9" Type="http://schemas.openxmlformats.org/officeDocument/2006/relationships/hyperlink" Target="https://www.officialgazette.gov.ph/2015/02/20/implementing-rules-and-regulations-of-republic-act-no-10611/"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newsouthboundpolicy.trade.gov.tw/Html?nodeID=1249"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hyperlink" Target="https://www.npra.gov.my/index.php/en/"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hyperlink" Target="https://www.npra.gov.my/index.php/en/classification-guideline/product-classification-guideline.html" TargetMode="Externa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npra.gov.my/index.php/en/classification-guideline/product-classification-guideline.html"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hyperlink" Target="https://www.npra.gov.my/index.php/en/classification-guideline/product-classification-guideline.html" TargetMode="Externa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4.png"/><Relationship Id="rId4" Type="http://schemas.openxmlformats.org/officeDocument/2006/relationships/hyperlink" Target="https://www.npra.gov.my/index.php/en/product-registration-process-for-hs/newsletter-berita-ubat-ubatan-archives/step-1-pre-submission-of-application-preparation-for-hs.html"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hyperlink" Target="mailto:halobpom@pom.go.id" TargetMode="External"/><Relationship Id="rId5" Type="http://schemas.openxmlformats.org/officeDocument/2006/relationships/hyperlink" Target="http://www.pom.go.id/" TargetMode="External"/><Relationship Id="rId4" Type="http://schemas.openxmlformats.org/officeDocument/2006/relationships/hyperlink" Target="https://www.fda.gov.tw/TC/site.aspx?sid=11234&amp;r=1298309781" TargetMode="External"/></Relationships>
</file>

<file path=ppt/slides/_rels/slide17.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2.png"/><Relationship Id="rId7" Type="http://schemas.openxmlformats.org/officeDocument/2006/relationships/diagramQuickStyle" Target="../diagrams/quickStyle3.xm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21.png"/><Relationship Id="rId9" Type="http://schemas.microsoft.com/office/2007/relationships/diagramDrawing" Target="../diagrams/drawing3.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2.emf"/><Relationship Id="rId5" Type="http://schemas.openxmlformats.org/officeDocument/2006/relationships/oleObject" Target="../embeddings/oleObject1.bin"/><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hyperlink" Target="https://newsouthboundpolicy.trade.gov.tw/Files/Pages/Attaches/3234/%E8%B6%8A%E5%8D%97%E5%8A%9F%E8%83%BD%E6%80%A7%E9%A3%9F%E5%93%81%E9%80%B2%E5%8F%A3%E7%A8%8B%E5%BA%8F%E7%B0%A1%E4%BB%8B.pdf"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hyperlink" Target="https://newsouthboundpolicy.trade.gov.tw/Files/Pages/Attaches/3234/%E8%B6%8A%E5%8D%97%E5%8A%9F%E8%83%BD%E6%80%A7%E9%A3%9F%E5%93%81%E9%80%B2%E5%8F%A3%E7%A8%8B%E5%BA%8F%E7%B0%A1%E4%BB%8B.pdf"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2.png"/><Relationship Id="rId7" Type="http://schemas.openxmlformats.org/officeDocument/2006/relationships/diagramQuickStyle" Target="../diagrams/quickStyle4.xml"/><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23.png"/><Relationship Id="rId9" Type="http://schemas.microsoft.com/office/2007/relationships/diagramDrawing" Target="../diagrams/drawing4.xml"/></Relationships>
</file>

<file path=ppt/slides/_rels/slide23.xml.rels><?xml version="1.0" encoding="UTF-8" standalone="yes"?>
<Relationships xmlns="http://schemas.openxmlformats.org/package/2006/relationships"><Relationship Id="rId8" Type="http://schemas.openxmlformats.org/officeDocument/2006/relationships/image" Target="../media/image26.wmf"/><Relationship Id="rId3" Type="http://schemas.openxmlformats.org/officeDocument/2006/relationships/image" Target="../media/image2.png"/><Relationship Id="rId7" Type="http://schemas.openxmlformats.org/officeDocument/2006/relationships/oleObject" Target="../embeddings/oleObject2.bin"/><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hyperlink" Target="https://www.trade.gov.tw/App_Ashx/File.ashx?FileID=F85FEB91BA7285B3"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2.png"/><Relationship Id="rId7" Type="http://schemas.openxmlformats.org/officeDocument/2006/relationships/diagramQuickStyle" Target="../diagrams/quickStyle5.xml"/><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24.png"/><Relationship Id="rId9" Type="http://schemas.microsoft.com/office/2007/relationships/diagramDrawing" Target="../diagrams/drawing5.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5" Type="http://schemas.openxmlformats.org/officeDocument/2006/relationships/image" Target="../media/image31.png"/><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5" Type="http://schemas.openxmlformats.org/officeDocument/2006/relationships/image" Target="../media/image31.png"/><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hyperlink" Target="https://asean.org/our-communities/economic-community/standard-and-conformance/"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8" Type="http://schemas.openxmlformats.org/officeDocument/2006/relationships/hyperlink" Target="https://asean.org/wp-content/uploads/2017/09/ASEAN-Guidelines-on-Stability-and-Shelf-Life-HS-V1.0-with-disclaimer.pdf" TargetMode="External"/><Relationship Id="rId13" Type="http://schemas.openxmlformats.org/officeDocument/2006/relationships/hyperlink" Target="http://asean.org/wp-content/uploads/2017/09/ASEAN-General-Principles-for-Max-Levels-Vitamins-Minerals-HS-V4.0-wi....pdf" TargetMode="External"/><Relationship Id="rId3" Type="http://schemas.openxmlformats.org/officeDocument/2006/relationships/image" Target="../media/image2.png"/><Relationship Id="rId7" Type="http://schemas.openxmlformats.org/officeDocument/2006/relationships/hyperlink" Target="http://asean.org/wp-content/uploads/2017/09/ASEAN-Guidelines-for-Minimising-Risk-of-Transmission-TSE-HS-V2.0-with-....pdf" TargetMode="External"/><Relationship Id="rId12" Type="http://schemas.openxmlformats.org/officeDocument/2006/relationships/hyperlink" Target="http://asean.org/wp-content/uploads/2017/09/ASEAN-Guidelines-on-Labelling-Req.-for-HS-2-Oct-2015-rev-with-discla....pdf" TargetMode="External"/><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hyperlink" Target="http://asean.org/wp-content/uploads/2017/09/ASEAN-Guidelines-on-Limts-of-contaminants-HS-V2.0-with-disclaimer.pdf" TargetMode="External"/><Relationship Id="rId11" Type="http://schemas.openxmlformats.org/officeDocument/2006/relationships/hyperlink" Target="https://asean.org/wp-content/uploads/2017/09/ASEAN-Guideline-on-GMP-for-HS-Appendices-as-of-2-june-2015-with-disc...1.pdf" TargetMode="External"/><Relationship Id="rId5" Type="http://schemas.openxmlformats.org/officeDocument/2006/relationships/hyperlink" Target="http://asean.org/wp-content/uploads/2017/09/ASEAN-Guiding-Principles-for-Additives-Excipients-HS-V3.0-with-discl....pdf" TargetMode="External"/><Relationship Id="rId10" Type="http://schemas.openxmlformats.org/officeDocument/2006/relationships/hyperlink" Target="https://asean.org/wp-content/uploads/2017/09/ASEAN-Guidelines-on-Claims-Claims-Substantiation-TM-V2.0-with-discla....pdf" TargetMode="External"/><Relationship Id="rId4" Type="http://schemas.openxmlformats.org/officeDocument/2006/relationships/hyperlink" Target="http://asean.org/wp-content/uploads/2017/09/ASEAN-Guiding-Principles-for-Negative-List-HS-V4.0-with-disclaimer.pdf" TargetMode="External"/><Relationship Id="rId9" Type="http://schemas.openxmlformats.org/officeDocument/2006/relationships/hyperlink" Target="http://asean.org/wp-content/uploads/2017/09/ASEAN-Guiding-Principles-for-Safety-Substantiation-HS-V1.0-with-discla....pdf"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1.png"/></Relationships>
</file>

<file path=ppt/slides/_rels/slide37.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image" Target="../media/image2.png"/><Relationship Id="rId7" Type="http://schemas.openxmlformats.org/officeDocument/2006/relationships/diagramQuickStyle" Target="../diagrams/quickStyle6.xml"/><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diagramLayout" Target="../diagrams/layout6.xml"/><Relationship Id="rId5" Type="http://schemas.openxmlformats.org/officeDocument/2006/relationships/diagramData" Target="../diagrams/data6.xml"/><Relationship Id="rId4" Type="http://schemas.openxmlformats.org/officeDocument/2006/relationships/image" Target="../media/image42.png"/><Relationship Id="rId9" Type="http://schemas.microsoft.com/office/2007/relationships/diagramDrawing" Target="../diagrams/drawing6.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3.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3.xml"/><Relationship Id="rId5" Type="http://schemas.openxmlformats.org/officeDocument/2006/relationships/image" Target="../media/image45.png"/><Relationship Id="rId4" Type="http://schemas.openxmlformats.org/officeDocument/2006/relationships/image" Target="../media/image44.png"/></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49.png"/></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50.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3.xml"/><Relationship Id="rId5" Type="http://schemas.openxmlformats.org/officeDocument/2006/relationships/image" Target="../media/image52.png"/><Relationship Id="rId4" Type="http://schemas.openxmlformats.org/officeDocument/2006/relationships/image" Target="../media/image51.png"/></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3.xml"/><Relationship Id="rId4" Type="http://schemas.openxmlformats.org/officeDocument/2006/relationships/image" Target="../media/image53.png"/></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3.xml"/><Relationship Id="rId4" Type="http://schemas.openxmlformats.org/officeDocument/2006/relationships/image" Target="../media/image54.png"/></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13.xml"/><Relationship Id="rId6" Type="http://schemas.openxmlformats.org/officeDocument/2006/relationships/image" Target="../media/image57.png"/><Relationship Id="rId5" Type="http://schemas.openxmlformats.org/officeDocument/2006/relationships/image" Target="../media/image56.emf"/><Relationship Id="rId4" Type="http://schemas.openxmlformats.org/officeDocument/2006/relationships/image" Target="../media/image55.png"/></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3.xml"/><Relationship Id="rId1" Type="http://schemas.openxmlformats.org/officeDocument/2006/relationships/slideLayout" Target="../slideLayouts/slideLayout13.xml"/><Relationship Id="rId4" Type="http://schemas.openxmlformats.org/officeDocument/2006/relationships/image" Target="../media/image58.png"/></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4.xml"/><Relationship Id="rId1" Type="http://schemas.openxmlformats.org/officeDocument/2006/relationships/slideLayout" Target="../slideLayouts/slideLayout13.xml"/><Relationship Id="rId4" Type="http://schemas.openxmlformats.org/officeDocument/2006/relationships/image" Target="../media/image59.png"/></Relationships>
</file>

<file path=ppt/slides/_rels/slide49.xml.rels><?xml version="1.0" encoding="UTF-8" standalone="yes"?>
<Relationships xmlns="http://schemas.openxmlformats.org/package/2006/relationships"><Relationship Id="rId3" Type="http://schemas.openxmlformats.org/officeDocument/2006/relationships/hyperlink" Target="mailto:Debbie.wang@Suntory.com" TargetMode="External"/><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60.jpeg"/><Relationship Id="rId4" Type="http://schemas.openxmlformats.org/officeDocument/2006/relationships/hyperlink" Target="http://www.aahsa.org.sg/"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p:cNvSpPr/>
          <p:nvPr/>
        </p:nvSpPr>
        <p:spPr>
          <a:xfrm>
            <a:off x="1341884" y="813182"/>
            <a:ext cx="9721080" cy="5447645"/>
          </a:xfrm>
          <a:prstGeom prst="rect">
            <a:avLst/>
          </a:prstGeom>
        </p:spPr>
        <p:txBody>
          <a:bodyPr wrap="square">
            <a:spAutoFit/>
          </a:bodyPr>
          <a:lstStyle/>
          <a:p>
            <a:pPr algn="ctr"/>
            <a:r>
              <a:rPr lang="zh-TW" altLang="en-US" sz="4400" b="1"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東協保健品營養食品註冊 </a:t>
            </a:r>
            <a:r>
              <a:rPr lang="en-US" altLang="zh-TW" sz="4400" b="1"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algn="ctr"/>
            <a:r>
              <a:rPr lang="zh-TW" altLang="en-US" sz="4400" b="1" dirty="0">
                <a:solidFill>
                  <a:srgbClr val="3C5C26"/>
                </a:solidFill>
                <a:latin typeface="KaiTi" panose="02010609060101010101" pitchFamily="49" charset="-122"/>
                <a:ea typeface="KaiTi" panose="02010609060101010101" pitchFamily="49" charset="-122"/>
                <a:cs typeface="Times New Roman" panose="02020603050405020304" pitchFamily="18" charset="0"/>
              </a:rPr>
              <a:t>馬來西亞、印尼、越南及泰國</a:t>
            </a:r>
            <a:endParaRPr lang="en-US" altLang="zh-CN" sz="4400" b="1"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a:p>
            <a:pPr algn="ctr"/>
            <a:endParaRPr lang="zh-TW" altLang="en-US" sz="4400" b="1"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a:p>
            <a:pPr algn="ctr"/>
            <a:r>
              <a:rPr lang="en-US" altLang="zh-CN" sz="4400" b="1"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endParaRPr lang="en-US" altLang="zh-CN" sz="4400" b="1" dirty="0">
              <a:solidFill>
                <a:srgbClr val="3C5C26"/>
              </a:solidFill>
              <a:latin typeface="Calibri" panose="020F0502020204030204" pitchFamily="34" charset="0"/>
              <a:ea typeface="KaiTi" panose="02010609060101010101" pitchFamily="49" charset="-122"/>
              <a:cs typeface="Times New Roman" panose="02020603050405020304" pitchFamily="18" charset="0"/>
            </a:endParaRPr>
          </a:p>
          <a:p>
            <a:pPr algn="ctr">
              <a:spcAft>
                <a:spcPts val="0"/>
              </a:spcAft>
            </a:pPr>
            <a:r>
              <a:rPr lang="en-SG" sz="2800" b="1" dirty="0">
                <a:solidFill>
                  <a:srgbClr val="3C5C26"/>
                </a:solidFill>
                <a:latin typeface="Calibri" panose="020F0502020204030204" pitchFamily="34" charset="0"/>
                <a:ea typeface="DengXian"/>
                <a:cs typeface="Times New Roman" panose="02020603050405020304" pitchFamily="18" charset="0"/>
              </a:rPr>
              <a:t>     Supplement Product Registration –</a:t>
            </a:r>
          </a:p>
          <a:p>
            <a:pPr algn="ctr">
              <a:spcAft>
                <a:spcPts val="0"/>
              </a:spcAft>
            </a:pPr>
            <a:r>
              <a:rPr lang="en-SG" sz="2800" b="1" dirty="0">
                <a:solidFill>
                  <a:srgbClr val="3C5C26"/>
                </a:solidFill>
                <a:latin typeface="Calibri" panose="020F0502020204030204" pitchFamily="34" charset="0"/>
                <a:ea typeface="DengXian"/>
                <a:cs typeface="Times New Roman" panose="02020603050405020304" pitchFamily="18" charset="0"/>
              </a:rPr>
              <a:t>Malaysia, Indonesia, Vietnam &amp; Thailand</a:t>
            </a:r>
          </a:p>
          <a:p>
            <a:pPr algn="ctr">
              <a:spcAft>
                <a:spcPts val="0"/>
              </a:spcAft>
            </a:pPr>
            <a:endParaRPr lang="en-US" altLang="zh-CN" sz="24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a:p>
            <a:pPr algn="ctr"/>
            <a:r>
              <a:rPr lang="zh-CN" altLang="en-US" sz="24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王文秀 </a:t>
            </a:r>
            <a:endParaRPr lang="en-US" altLang="zh-CN" sz="24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a:p>
            <a:pPr algn="ctr"/>
            <a:r>
              <a:rPr lang="zh-CN" altLang="en-US" sz="24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東協保健品協會聯盟（</a:t>
            </a:r>
            <a:r>
              <a:rPr lang="en-US" altLang="zh-CN" sz="24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AAHSA</a:t>
            </a:r>
            <a:r>
              <a:rPr lang="zh-CN" altLang="en-US" sz="24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endParaRPr lang="en-US" altLang="zh-CN" sz="24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a:p>
            <a:pPr algn="ctr"/>
            <a:r>
              <a:rPr lang="en-US" altLang="zh-CN" sz="2400" dirty="0">
                <a:solidFill>
                  <a:srgbClr val="3C5C26"/>
                </a:solidFill>
                <a:latin typeface="Calibri" panose="020F0502020204030204" pitchFamily="34" charset="0"/>
                <a:ea typeface="KaiTi" panose="02010609060101010101" pitchFamily="49" charset="-122"/>
                <a:cs typeface="Times New Roman" panose="02020603050405020304" pitchFamily="18" charset="0"/>
              </a:rPr>
              <a:t>   13 Nov 2025</a:t>
            </a:r>
          </a:p>
          <a:p>
            <a:pPr algn="ctr"/>
            <a:endParaRPr lang="en-SG" sz="2000" dirty="0">
              <a:solidFill>
                <a:srgbClr val="3C5C26"/>
              </a:solidFill>
              <a:effectLst/>
              <a:latin typeface="Calibri" panose="020F0502020204030204" pitchFamily="34" charset="0"/>
              <a:ea typeface="DengXian"/>
              <a:cs typeface="Times New Roman" panose="02020603050405020304" pitchFamily="18" charset="0"/>
            </a:endParaRPr>
          </a:p>
        </p:txBody>
      </p:sp>
      <p:pic>
        <p:nvPicPr>
          <p:cNvPr id="7" name="Picture 6">
            <a:extLst>
              <a:ext uri="{FF2B5EF4-FFF2-40B4-BE49-F238E27FC236}">
                <a16:creationId xmlns:a16="http://schemas.microsoft.com/office/drawing/2014/main" id="{9CB6478F-2C75-B34F-9E3A-40EE47A34C1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270876" y="15312"/>
            <a:ext cx="1891018" cy="1519569"/>
          </a:xfrm>
          <a:prstGeom prst="rect">
            <a:avLst/>
          </a:prstGeom>
          <a:effectLst>
            <a:softEdge rad="127000"/>
          </a:effectLst>
        </p:spPr>
      </p:pic>
      <p:sp>
        <p:nvSpPr>
          <p:cNvPr id="8" name="Date Placeholder 7">
            <a:extLst>
              <a:ext uri="{FF2B5EF4-FFF2-40B4-BE49-F238E27FC236}">
                <a16:creationId xmlns:a16="http://schemas.microsoft.com/office/drawing/2014/main" id="{BFA83BDC-FF64-2351-E094-DE1995019907}"/>
              </a:ext>
            </a:extLst>
          </p:cNvPr>
          <p:cNvSpPr>
            <a:spLocks noGrp="1"/>
          </p:cNvSpPr>
          <p:nvPr>
            <p:ph type="dt" sz="half" idx="10"/>
          </p:nvPr>
        </p:nvSpPr>
        <p:spPr/>
        <p:txBody>
          <a:bodyPr/>
          <a:lstStyle/>
          <a:p>
            <a:r>
              <a:rPr lang="en-US"/>
              <a:t>13/11/2025</a:t>
            </a:r>
          </a:p>
        </p:txBody>
      </p:sp>
      <p:sp>
        <p:nvSpPr>
          <p:cNvPr id="4" name="Slide Number Placeholder 3"/>
          <p:cNvSpPr>
            <a:spLocks noGrp="1"/>
          </p:cNvSpPr>
          <p:nvPr>
            <p:ph type="sldNum" sz="quarter" idx="12"/>
          </p:nvPr>
        </p:nvSpPr>
        <p:spPr/>
        <p:txBody>
          <a:bodyPr/>
          <a:lstStyle/>
          <a:p>
            <a:fld id="{F36C87F6-986D-49E6-AF40-1B3A1EE8064D}" type="slidenum">
              <a:rPr lang="en-US" smtClean="0"/>
              <a:pPr/>
              <a:t>1</a:t>
            </a:fld>
            <a:endParaRPr lang="en-US"/>
          </a:p>
        </p:txBody>
      </p:sp>
      <p:pic>
        <p:nvPicPr>
          <p:cNvPr id="3" name="Google Shape;241;p22">
            <a:extLst>
              <a:ext uri="{FF2B5EF4-FFF2-40B4-BE49-F238E27FC236}">
                <a16:creationId xmlns:a16="http://schemas.microsoft.com/office/drawing/2014/main" id="{FB89BD61-BF15-763B-E6FF-B0A87449CC0D}"/>
              </a:ext>
            </a:extLst>
          </p:cNvPr>
          <p:cNvPicPr preferRelativeResize="0"/>
          <p:nvPr/>
        </p:nvPicPr>
        <p:blipFill>
          <a:blip r:embed="rId3" cstate="screen">
            <a:alphaModFix/>
            <a:extLst>
              <a:ext uri="{28A0092B-C50C-407E-A947-70E740481C1C}">
                <a14:useLocalDpi xmlns:a14="http://schemas.microsoft.com/office/drawing/2010/main"/>
              </a:ext>
            </a:extLst>
          </a:blip>
          <a:stretch>
            <a:fillRect/>
          </a:stretch>
        </p:blipFill>
        <p:spPr>
          <a:xfrm>
            <a:off x="9622804" y="4221088"/>
            <a:ext cx="2061909" cy="1944216"/>
          </a:xfrm>
          <a:prstGeom prst="rect">
            <a:avLst/>
          </a:prstGeom>
          <a:noFill/>
          <a:ln>
            <a:noFill/>
          </a:ln>
        </p:spPr>
      </p:pic>
      <p:pic>
        <p:nvPicPr>
          <p:cNvPr id="11" name="Picture 10">
            <a:extLst>
              <a:ext uri="{FF2B5EF4-FFF2-40B4-BE49-F238E27FC236}">
                <a16:creationId xmlns:a16="http://schemas.microsoft.com/office/drawing/2014/main" id="{F60D8D27-9595-A6A1-F891-D72AC60B812A}"/>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61043" y="4678113"/>
            <a:ext cx="2127326" cy="1487191"/>
          </a:xfrm>
          <a:prstGeom prst="rect">
            <a:avLst/>
          </a:prstGeom>
        </p:spPr>
      </p:pic>
      <p:pic>
        <p:nvPicPr>
          <p:cNvPr id="12" name="Picture 11">
            <a:extLst>
              <a:ext uri="{FF2B5EF4-FFF2-40B4-BE49-F238E27FC236}">
                <a16:creationId xmlns:a16="http://schemas.microsoft.com/office/drawing/2014/main" id="{3A5FBCF1-C2D7-0D46-5382-05E7D9038BD3}"/>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688369" y="5373216"/>
            <a:ext cx="1375044" cy="792088"/>
          </a:xfrm>
          <a:prstGeom prst="rect">
            <a:avLst/>
          </a:prstGeom>
        </p:spPr>
      </p:pic>
    </p:spTree>
    <p:extLst>
      <p:ext uri="{BB962C8B-B14F-4D97-AF65-F5344CB8AC3E}">
        <p14:creationId xmlns:p14="http://schemas.microsoft.com/office/powerpoint/2010/main" val="2698889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3934172" y="476672"/>
            <a:ext cx="4796855" cy="1218962"/>
          </a:xfrm>
        </p:spPr>
        <p:txBody>
          <a:bodyPr>
            <a:noAutofit/>
          </a:bodyPr>
          <a:lstStyle/>
          <a:p>
            <a:br>
              <a:rPr lang="zh-TW" altLang="en-US" sz="4800" b="1" dirty="0">
                <a:solidFill>
                  <a:srgbClr val="3C5C26"/>
                </a:solidFill>
                <a:latin typeface="KaiTi" panose="02010609060101010101" pitchFamily="49" charset="-122"/>
                <a:ea typeface="KaiTi" panose="02010609060101010101" pitchFamily="49" charset="-122"/>
              </a:rPr>
            </a:br>
            <a:r>
              <a:rPr lang="zh-TW" altLang="en-US" sz="4800" b="1" dirty="0">
                <a:solidFill>
                  <a:srgbClr val="3C5C26"/>
                </a:solidFill>
                <a:latin typeface="KaiTi" panose="02010609060101010101" pitchFamily="49" charset="-122"/>
                <a:ea typeface="KaiTi" panose="02010609060101010101" pitchFamily="49" charset="-122"/>
              </a:rPr>
              <a:t>內容大綱</a:t>
            </a:r>
            <a:endParaRPr lang="en-US" sz="4800" b="1" dirty="0">
              <a:solidFill>
                <a:srgbClr val="3C5C26"/>
              </a:solidFill>
              <a:latin typeface="KaiTi" panose="02010609060101010101" pitchFamily="49" charset="-122"/>
              <a:ea typeface="KaiTi" panose="02010609060101010101" pitchFamily="49" charset="-122"/>
            </a:endParaRPr>
          </a:p>
        </p:txBody>
      </p:sp>
      <p:graphicFrame>
        <p:nvGraphicFramePr>
          <p:cNvPr id="13" name="Content Placeholder 1">
            <a:extLst>
              <a:ext uri="{FF2B5EF4-FFF2-40B4-BE49-F238E27FC236}">
                <a16:creationId xmlns:a16="http://schemas.microsoft.com/office/drawing/2014/main" id="{DEC2DB4C-685B-3E74-F9BC-BCA0552E87F9}"/>
              </a:ext>
            </a:extLst>
          </p:cNvPr>
          <p:cNvGraphicFramePr>
            <a:graphicFrameLocks noGrp="1"/>
          </p:cNvGraphicFramePr>
          <p:nvPr>
            <p:ph idx="1"/>
            <p:extLst>
              <p:ext uri="{D42A27DB-BD31-4B8C-83A1-F6EECF244321}">
                <p14:modId xmlns:p14="http://schemas.microsoft.com/office/powerpoint/2010/main" val="1361007534"/>
              </p:ext>
            </p:extLst>
          </p:nvPr>
        </p:nvGraphicFramePr>
        <p:xfrm>
          <a:off x="1125860" y="2348880"/>
          <a:ext cx="10730973" cy="33985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Date Placeholder 1">
            <a:extLst>
              <a:ext uri="{FF2B5EF4-FFF2-40B4-BE49-F238E27FC236}">
                <a16:creationId xmlns:a16="http://schemas.microsoft.com/office/drawing/2014/main" id="{F53B5A38-1C6C-7BEF-198A-593E22F8F24E}"/>
              </a:ext>
            </a:extLst>
          </p:cNvPr>
          <p:cNvSpPr>
            <a:spLocks noGrp="1"/>
          </p:cNvSpPr>
          <p:nvPr>
            <p:ph type="dt" sz="half" idx="10"/>
          </p:nvPr>
        </p:nvSpPr>
        <p:spPr/>
        <p:txBody>
          <a:bodyPr/>
          <a:lstStyle/>
          <a:p>
            <a:r>
              <a:rPr lang="en-US"/>
              <a:t>13/11/2025</a:t>
            </a:r>
          </a:p>
        </p:txBody>
      </p:sp>
      <p:sp>
        <p:nvSpPr>
          <p:cNvPr id="9" name="Slide Number Placeholder 8"/>
          <p:cNvSpPr>
            <a:spLocks noGrp="1"/>
          </p:cNvSpPr>
          <p:nvPr>
            <p:ph type="sldNum" sz="quarter" idx="12"/>
          </p:nvPr>
        </p:nvSpPr>
        <p:spPr/>
        <p:txBody>
          <a:bodyPr/>
          <a:lstStyle/>
          <a:p>
            <a:fld id="{F36C87F6-986D-49E6-AF40-1B3A1EE8064D}" type="slidenum">
              <a:rPr lang="en-US" smtClean="0"/>
              <a:t>2</a:t>
            </a:fld>
            <a:endParaRPr lang="en-US"/>
          </a:p>
        </p:txBody>
      </p:sp>
      <p:pic>
        <p:nvPicPr>
          <p:cNvPr id="5" name="Picture 4">
            <a:extLst>
              <a:ext uri="{FF2B5EF4-FFF2-40B4-BE49-F238E27FC236}">
                <a16:creationId xmlns:a16="http://schemas.microsoft.com/office/drawing/2014/main" id="{9CB6478F-2C75-B34F-9E3A-40EE47A34C1B}"/>
              </a:ext>
            </a:extLst>
          </p:cNvPr>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Tree>
    <p:extLst>
      <p:ext uri="{BB962C8B-B14F-4D97-AF65-F5344CB8AC3E}">
        <p14:creationId xmlns:p14="http://schemas.microsoft.com/office/powerpoint/2010/main" val="2194157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a:off x="9369393" y="4878090"/>
            <a:ext cx="2686399" cy="1575245"/>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33033" y="4112767"/>
            <a:ext cx="3440467" cy="2243584"/>
          </a:xfrm>
          <a:prstGeom prst="rect">
            <a:avLst/>
          </a:prstGeom>
          <a:ln>
            <a:noFill/>
          </a:ln>
          <a:effectLst>
            <a:outerShdw blurRad="292100" dist="139700" dir="2700000" algn="tl" rotWithShape="0">
              <a:srgbClr val="333333">
                <a:alpha val="65000"/>
              </a:srgbClr>
            </a:outerShdw>
          </a:effectLst>
        </p:spPr>
      </p:pic>
      <p:sp>
        <p:nvSpPr>
          <p:cNvPr id="9" name="Title 1">
            <a:extLst>
              <a:ext uri="{FF2B5EF4-FFF2-40B4-BE49-F238E27FC236}">
                <a16:creationId xmlns:a16="http://schemas.microsoft.com/office/drawing/2014/main" id="{F5E1AC0E-6DBC-564A-8969-DD9A1EEC4166}"/>
              </a:ext>
            </a:extLst>
          </p:cNvPr>
          <p:cNvSpPr txBox="1">
            <a:spLocks/>
          </p:cNvSpPr>
          <p:nvPr/>
        </p:nvSpPr>
        <p:spPr>
          <a:xfrm>
            <a:off x="909836" y="806987"/>
            <a:ext cx="1008112" cy="576064"/>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zh-CN" altLang="en-US" sz="2800" b="1" dirty="0">
                <a:solidFill>
                  <a:srgbClr val="3A5D31"/>
                </a:solidFill>
                <a:latin typeface="KaiTi" panose="02010609060101010101" pitchFamily="49" charset="-122"/>
                <a:ea typeface="KaiTi" panose="02010609060101010101" pitchFamily="49" charset="-122"/>
              </a:rPr>
              <a:t>宗旨</a:t>
            </a:r>
            <a:endParaRPr lang="en-SG" sz="2800" b="1" dirty="0">
              <a:solidFill>
                <a:srgbClr val="3A5D31"/>
              </a:solidFill>
              <a:latin typeface="KaiTi" panose="02010609060101010101" pitchFamily="49" charset="-122"/>
              <a:ea typeface="KaiTi" panose="02010609060101010101" pitchFamily="49" charset="-122"/>
            </a:endParaRPr>
          </a:p>
        </p:txBody>
      </p:sp>
      <p:sp>
        <p:nvSpPr>
          <p:cNvPr id="5" name="Date Placeholder 4">
            <a:extLst>
              <a:ext uri="{FF2B5EF4-FFF2-40B4-BE49-F238E27FC236}">
                <a16:creationId xmlns:a16="http://schemas.microsoft.com/office/drawing/2014/main" id="{C1C5C2D0-5497-4125-233D-C8C685805D6D}"/>
              </a:ext>
            </a:extLst>
          </p:cNvPr>
          <p:cNvSpPr>
            <a:spLocks noGrp="1"/>
          </p:cNvSpPr>
          <p:nvPr>
            <p:ph type="dt" sz="half" idx="10"/>
          </p:nvPr>
        </p:nvSpPr>
        <p:spPr/>
        <p:txBody>
          <a:bodyPr/>
          <a:lstStyle/>
          <a:p>
            <a:r>
              <a:rPr lang="en-US"/>
              <a:t>13/11/2025</a:t>
            </a:r>
          </a:p>
        </p:txBody>
      </p:sp>
      <p:sp>
        <p:nvSpPr>
          <p:cNvPr id="2" name="Slide Number Placeholder 1"/>
          <p:cNvSpPr>
            <a:spLocks noGrp="1"/>
          </p:cNvSpPr>
          <p:nvPr>
            <p:ph type="sldNum" sz="quarter" idx="12"/>
          </p:nvPr>
        </p:nvSpPr>
        <p:spPr/>
        <p:txBody>
          <a:bodyPr/>
          <a:lstStyle/>
          <a:p>
            <a:fld id="{66CD431A-2423-4693-812F-16F01038688E}" type="slidenum">
              <a:rPr lang="en-SG" smtClean="0"/>
              <a:pPr/>
              <a:t>3</a:t>
            </a:fld>
            <a:endParaRPr lang="en-SG" dirty="0"/>
          </a:p>
        </p:txBody>
      </p:sp>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7" name="Rectangle 6"/>
          <p:cNvSpPr/>
          <p:nvPr/>
        </p:nvSpPr>
        <p:spPr>
          <a:xfrm>
            <a:off x="477788" y="188640"/>
            <a:ext cx="7340471" cy="646331"/>
          </a:xfrm>
          <a:prstGeom prst="rect">
            <a:avLst/>
          </a:prstGeom>
        </p:spPr>
        <p:txBody>
          <a:bodyPr wrap="none">
            <a:spAutoFit/>
          </a:bodyPr>
          <a:lstStyle/>
          <a:p>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1.</a:t>
            </a:r>
            <a:r>
              <a:rPr lang="zh-CN"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東協保健品協會聯盟</a:t>
            </a:r>
            <a:r>
              <a:rPr lang="en-SG" altLang="zh-CN"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(AAHSA)</a:t>
            </a:r>
            <a:r>
              <a:rPr lang="zh-TW" altLang="en-US" sz="3600" dirty="0">
                <a:solidFill>
                  <a:srgbClr val="3C5C26"/>
                </a:solidFill>
                <a:latin typeface="KaiTi" panose="02010609060101010101" pitchFamily="49" charset="-122"/>
                <a:ea typeface="KaiTi" panose="02010609060101010101" pitchFamily="49" charset="-122"/>
              </a:rPr>
              <a:t>簡介</a:t>
            </a:r>
            <a:endParaRPr lang="en-SG" sz="3600" dirty="0"/>
          </a:p>
        </p:txBody>
      </p:sp>
      <p:sp>
        <p:nvSpPr>
          <p:cNvPr id="14" name="AutoShape 7" descr="AFF">
            <a:hlinkClick r:id="rId6" tooltip="logo"/>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SG"/>
          </a:p>
        </p:txBody>
      </p:sp>
      <p:sp>
        <p:nvSpPr>
          <p:cNvPr id="11" name="Title 2">
            <a:extLst>
              <a:ext uri="{FF2B5EF4-FFF2-40B4-BE49-F238E27FC236}">
                <a16:creationId xmlns:a16="http://schemas.microsoft.com/office/drawing/2014/main" id="{2A3168B6-C85A-FD4D-8657-7B74782A38A1}"/>
              </a:ext>
            </a:extLst>
          </p:cNvPr>
          <p:cNvSpPr txBox="1">
            <a:spLocks/>
          </p:cNvSpPr>
          <p:nvPr/>
        </p:nvSpPr>
        <p:spPr>
          <a:xfrm>
            <a:off x="6794734" y="4696989"/>
            <a:ext cx="1720379" cy="335223"/>
          </a:xfrm>
          <a:prstGeom prst="rect">
            <a:avLst/>
          </a:prstGeom>
          <a:solidFill>
            <a:schemeClr val="bg1"/>
          </a:solidFill>
        </p:spPr>
        <p:txBody>
          <a:bodyPr vert="horz" lIns="91440" tIns="45720" rIns="91440" bIns="45720" rtlCol="0" anchor="b">
            <a:noAutofit/>
          </a:bodyPr>
          <a:lstStyle>
            <a:lvl1pPr algn="l" defTabSz="914400" rtl="0" eaLnBrk="1" latinLnBrk="0" hangingPunct="1">
              <a:lnSpc>
                <a:spcPct val="90000"/>
              </a:lnSpc>
              <a:spcBef>
                <a:spcPct val="0"/>
              </a:spcBef>
              <a:buNone/>
              <a:defRPr sz="4400" kern="1200" cap="all" baseline="0">
                <a:solidFill>
                  <a:schemeClr val="accent1">
                    <a:lumMod val="50000"/>
                  </a:schemeClr>
                </a:solidFill>
                <a:latin typeface="+mj-lt"/>
                <a:ea typeface="+mj-ea"/>
                <a:cs typeface="+mj-cs"/>
              </a:defRPr>
            </a:lvl1pPr>
          </a:lstStyle>
          <a:p>
            <a:pPr algn="ctr"/>
            <a:r>
              <a:rPr lang="en-US" sz="1400" b="1" dirty="0">
                <a:solidFill>
                  <a:schemeClr val="tx2">
                    <a:lumMod val="50000"/>
                  </a:schemeClr>
                </a:solidFill>
              </a:rPr>
              <a:t>31</a:t>
            </a:r>
            <a:r>
              <a:rPr lang="en-US" sz="1400" b="1" baseline="30000" dirty="0">
                <a:solidFill>
                  <a:schemeClr val="tx2">
                    <a:lumMod val="50000"/>
                  </a:schemeClr>
                </a:solidFill>
              </a:rPr>
              <a:t>th</a:t>
            </a:r>
            <a:r>
              <a:rPr lang="en-US" sz="1400" b="1" dirty="0">
                <a:solidFill>
                  <a:schemeClr val="tx2">
                    <a:lumMod val="50000"/>
                  </a:schemeClr>
                </a:solidFill>
              </a:rPr>
              <a:t> TMHS PWG </a:t>
            </a:r>
            <a:endParaRPr lang="en-US" sz="1400" dirty="0">
              <a:solidFill>
                <a:schemeClr val="tx2">
                  <a:lumMod val="50000"/>
                </a:schemeClr>
              </a:solidFill>
            </a:endParaRPr>
          </a:p>
        </p:txBody>
      </p:sp>
      <p:pic>
        <p:nvPicPr>
          <p:cNvPr id="12" name="Content Placeholder 4"/>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3264165" y="4749050"/>
            <a:ext cx="3103429" cy="1901200"/>
          </a:xfrm>
          <a:prstGeom prst="rect">
            <a:avLst/>
          </a:prstGeom>
          <a:ln>
            <a:noFill/>
          </a:ln>
          <a:effectLst>
            <a:outerShdw blurRad="292100" dist="139700" dir="2700000" algn="tl" rotWithShape="0">
              <a:srgbClr val="333333">
                <a:alpha val="65000"/>
              </a:srgbClr>
            </a:outerShdw>
          </a:effectLst>
        </p:spPr>
      </p:pic>
      <p:sp>
        <p:nvSpPr>
          <p:cNvPr id="13" name="Rectangle 12"/>
          <p:cNvSpPr/>
          <p:nvPr/>
        </p:nvSpPr>
        <p:spPr>
          <a:xfrm>
            <a:off x="4090474" y="4414712"/>
            <a:ext cx="1180067" cy="369332"/>
          </a:xfrm>
          <a:prstGeom prst="rect">
            <a:avLst/>
          </a:prstGeom>
          <a:solidFill>
            <a:schemeClr val="bg1"/>
          </a:solidFill>
        </p:spPr>
        <p:txBody>
          <a:bodyPr wrap="none" lIns="91440" tIns="45720" rIns="91440" bIns="45720">
            <a:spAutoFit/>
          </a:bodyPr>
          <a:lstStyle/>
          <a:p>
            <a:pPr algn="ctr"/>
            <a:r>
              <a:rPr lang="en-US" b="0" cap="none" spc="0" dirty="0">
                <a:ln w="0"/>
                <a:solidFill>
                  <a:schemeClr val="tx2">
                    <a:lumMod val="50000"/>
                  </a:schemeClr>
                </a:solidFill>
                <a:effectLst>
                  <a:outerShdw blurRad="38100" dist="25400" dir="5400000" algn="ctr" rotWithShape="0">
                    <a:srgbClr val="6E747A">
                      <a:alpha val="43000"/>
                    </a:srgbClr>
                  </a:outerShdw>
                </a:effectLst>
                <a:latin typeface="Calibri" panose="020F0502020204030204" pitchFamily="34" charset="0"/>
              </a:rPr>
              <a:t>AGM 2019</a:t>
            </a:r>
          </a:p>
        </p:txBody>
      </p:sp>
      <p:sp>
        <p:nvSpPr>
          <p:cNvPr id="15" name="Rectangle 14"/>
          <p:cNvSpPr/>
          <p:nvPr/>
        </p:nvSpPr>
        <p:spPr>
          <a:xfrm>
            <a:off x="1052948" y="4199268"/>
            <a:ext cx="1889556" cy="400110"/>
          </a:xfrm>
          <a:prstGeom prst="rect">
            <a:avLst/>
          </a:prstGeom>
          <a:solidFill>
            <a:schemeClr val="bg1"/>
          </a:solidFill>
        </p:spPr>
        <p:txBody>
          <a:bodyPr wrap="none" lIns="91440" tIns="45720" rIns="91440" bIns="45720">
            <a:spAutoFit/>
          </a:bodyPr>
          <a:lstStyle/>
          <a:p>
            <a:pPr algn="ctr"/>
            <a:r>
              <a:rPr lang="en-US" sz="2000" dirty="0">
                <a:ln w="0"/>
                <a:solidFill>
                  <a:schemeClr val="tx2">
                    <a:lumMod val="50000"/>
                  </a:schemeClr>
                </a:solidFill>
                <a:effectLst>
                  <a:outerShdw blurRad="38100" dist="25400" dir="5400000" algn="ctr" rotWithShape="0">
                    <a:srgbClr val="6E747A">
                      <a:alpha val="43000"/>
                    </a:srgbClr>
                  </a:outerShdw>
                </a:effectLst>
              </a:rPr>
              <a:t>AAHSA Website</a:t>
            </a:r>
            <a:endParaRPr lang="en-US" sz="2000" b="0" cap="none" spc="0" dirty="0">
              <a:ln w="0"/>
              <a:solidFill>
                <a:schemeClr val="tx2">
                  <a:lumMod val="50000"/>
                </a:schemeClr>
              </a:solidFill>
              <a:effectLst>
                <a:outerShdw blurRad="38100" dist="25400" dir="5400000" algn="ctr" rotWithShape="0">
                  <a:srgbClr val="6E747A">
                    <a:alpha val="43000"/>
                  </a:srgbClr>
                </a:outerShdw>
              </a:effectLst>
            </a:endParaRPr>
          </a:p>
        </p:txBody>
      </p:sp>
      <p:sp>
        <p:nvSpPr>
          <p:cNvPr id="16" name="Title 2">
            <a:extLst>
              <a:ext uri="{FF2B5EF4-FFF2-40B4-BE49-F238E27FC236}">
                <a16:creationId xmlns:a16="http://schemas.microsoft.com/office/drawing/2014/main" id="{2A3168B6-C85A-FD4D-8657-7B74782A38A1}"/>
              </a:ext>
            </a:extLst>
          </p:cNvPr>
          <p:cNvSpPr txBox="1">
            <a:spLocks/>
          </p:cNvSpPr>
          <p:nvPr/>
        </p:nvSpPr>
        <p:spPr>
          <a:xfrm>
            <a:off x="9852402" y="4492859"/>
            <a:ext cx="1720379" cy="335223"/>
          </a:xfrm>
          <a:prstGeom prst="rect">
            <a:avLst/>
          </a:prstGeom>
          <a:solidFill>
            <a:schemeClr val="bg1"/>
          </a:solidFill>
        </p:spPr>
        <p:txBody>
          <a:bodyPr vert="horz" lIns="91440" tIns="45720" rIns="91440" bIns="45720" rtlCol="0" anchor="b">
            <a:noAutofit/>
          </a:bodyPr>
          <a:lstStyle>
            <a:lvl1pPr algn="l" defTabSz="914400" rtl="0" eaLnBrk="1" latinLnBrk="0" hangingPunct="1">
              <a:lnSpc>
                <a:spcPct val="90000"/>
              </a:lnSpc>
              <a:spcBef>
                <a:spcPct val="0"/>
              </a:spcBef>
              <a:buNone/>
              <a:defRPr sz="4400" kern="1200" cap="all" baseline="0">
                <a:solidFill>
                  <a:schemeClr val="accent1">
                    <a:lumMod val="50000"/>
                  </a:schemeClr>
                </a:solidFill>
                <a:latin typeface="+mj-lt"/>
                <a:ea typeface="+mj-ea"/>
                <a:cs typeface="+mj-cs"/>
              </a:defRPr>
            </a:lvl1pPr>
          </a:lstStyle>
          <a:p>
            <a:pPr algn="ctr"/>
            <a:r>
              <a:rPr lang="en-US" sz="1400" b="1" dirty="0">
                <a:solidFill>
                  <a:schemeClr val="tx2">
                    <a:lumMod val="50000"/>
                  </a:schemeClr>
                </a:solidFill>
              </a:rPr>
              <a:t>25</a:t>
            </a:r>
            <a:r>
              <a:rPr lang="en-US" sz="1400" b="1" baseline="30000" dirty="0">
                <a:solidFill>
                  <a:schemeClr val="tx2">
                    <a:lumMod val="50000"/>
                  </a:schemeClr>
                </a:solidFill>
              </a:rPr>
              <a:t>th</a:t>
            </a:r>
            <a:r>
              <a:rPr lang="en-US" sz="1400" b="1" dirty="0">
                <a:solidFill>
                  <a:schemeClr val="tx2">
                    <a:lumMod val="50000"/>
                  </a:schemeClr>
                </a:solidFill>
              </a:rPr>
              <a:t> TMHS PWG </a:t>
            </a:r>
            <a:endParaRPr lang="en-US" sz="1400" dirty="0">
              <a:solidFill>
                <a:schemeClr val="tx2">
                  <a:lumMod val="50000"/>
                </a:schemeClr>
              </a:solidFill>
            </a:endParaRPr>
          </a:p>
        </p:txBody>
      </p:sp>
      <p:pic>
        <p:nvPicPr>
          <p:cNvPr id="10" name="Picture 9">
            <a:extLst>
              <a:ext uri="{FF2B5EF4-FFF2-40B4-BE49-F238E27FC236}">
                <a16:creationId xmlns:a16="http://schemas.microsoft.com/office/drawing/2014/main" id="{23A7FECF-8E9C-0344-ABB5-FB7C73FFFF10}"/>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b="-2870"/>
          <a:stretch/>
        </p:blipFill>
        <p:spPr>
          <a:xfrm>
            <a:off x="6471516" y="5051243"/>
            <a:ext cx="2793955" cy="1718179"/>
          </a:xfrm>
          <a:prstGeom prst="rect">
            <a:avLst/>
          </a:prstGeom>
          <a:ln>
            <a:noFill/>
          </a:ln>
          <a:effectLst>
            <a:outerShdw blurRad="292100" dist="139700" dir="2700000" algn="tl" rotWithShape="0">
              <a:srgbClr val="333333">
                <a:alpha val="65000"/>
              </a:srgbClr>
            </a:outerShdw>
          </a:effectLst>
        </p:spPr>
      </p:pic>
      <p:graphicFrame>
        <p:nvGraphicFramePr>
          <p:cNvPr id="22" name="TextBox 7">
            <a:extLst>
              <a:ext uri="{FF2B5EF4-FFF2-40B4-BE49-F238E27FC236}">
                <a16:creationId xmlns:a16="http://schemas.microsoft.com/office/drawing/2014/main" id="{F534C523-6FA9-009F-2B7A-12EEF52E8E5A}"/>
              </a:ext>
            </a:extLst>
          </p:cNvPr>
          <p:cNvGraphicFramePr/>
          <p:nvPr>
            <p:extLst>
              <p:ext uri="{D42A27DB-BD31-4B8C-83A1-F6EECF244321}">
                <p14:modId xmlns:p14="http://schemas.microsoft.com/office/powerpoint/2010/main" val="3414395902"/>
              </p:ext>
            </p:extLst>
          </p:nvPr>
        </p:nvGraphicFramePr>
        <p:xfrm>
          <a:off x="674116" y="-144463"/>
          <a:ext cx="11161240" cy="5453498"/>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217186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5E1AC0E-6DBC-564A-8969-DD9A1EEC4166}"/>
              </a:ext>
            </a:extLst>
          </p:cNvPr>
          <p:cNvSpPr txBox="1">
            <a:spLocks/>
          </p:cNvSpPr>
          <p:nvPr/>
        </p:nvSpPr>
        <p:spPr>
          <a:xfrm>
            <a:off x="1197868" y="906706"/>
            <a:ext cx="2736304" cy="576064"/>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zh-TW" altLang="en-US" sz="2800" b="1" dirty="0">
                <a:solidFill>
                  <a:srgbClr val="3A5D31"/>
                </a:solidFill>
                <a:latin typeface="KaiTi" panose="02010609060101010101" pitchFamily="49" charset="-122"/>
                <a:ea typeface="KaiTi" panose="02010609060101010101" pitchFamily="49" charset="-122"/>
              </a:rPr>
              <a:t>七個協會會員</a:t>
            </a:r>
            <a:endParaRPr lang="en-SG" sz="2800" b="1" dirty="0">
              <a:solidFill>
                <a:srgbClr val="3A5D31"/>
              </a:solidFill>
              <a:latin typeface="KaiTi" panose="02010609060101010101" pitchFamily="49" charset="-122"/>
              <a:ea typeface="KaiTi" panose="02010609060101010101" pitchFamily="49" charset="-122"/>
            </a:endParaRPr>
          </a:p>
        </p:txBody>
      </p:sp>
      <p:sp>
        <p:nvSpPr>
          <p:cNvPr id="4" name="Date Placeholder 3">
            <a:extLst>
              <a:ext uri="{FF2B5EF4-FFF2-40B4-BE49-F238E27FC236}">
                <a16:creationId xmlns:a16="http://schemas.microsoft.com/office/drawing/2014/main" id="{B224660F-578D-9225-30D3-41788CC9ADE3}"/>
              </a:ext>
            </a:extLst>
          </p:cNvPr>
          <p:cNvSpPr>
            <a:spLocks noGrp="1"/>
          </p:cNvSpPr>
          <p:nvPr>
            <p:ph type="dt" sz="half" idx="10"/>
          </p:nvPr>
        </p:nvSpPr>
        <p:spPr/>
        <p:txBody>
          <a:bodyPr/>
          <a:lstStyle/>
          <a:p>
            <a:r>
              <a:rPr lang="en-US"/>
              <a:t>13/11/2025</a:t>
            </a:r>
          </a:p>
        </p:txBody>
      </p:sp>
      <p:sp>
        <p:nvSpPr>
          <p:cNvPr id="2" name="Slide Number Placeholder 1"/>
          <p:cNvSpPr>
            <a:spLocks noGrp="1"/>
          </p:cNvSpPr>
          <p:nvPr>
            <p:ph type="sldNum" sz="quarter" idx="12"/>
          </p:nvPr>
        </p:nvSpPr>
        <p:spPr/>
        <p:txBody>
          <a:bodyPr/>
          <a:lstStyle/>
          <a:p>
            <a:fld id="{66CD431A-2423-4693-812F-16F01038688E}" type="slidenum">
              <a:rPr lang="en-SG" smtClean="0"/>
              <a:pPr/>
              <a:t>4</a:t>
            </a:fld>
            <a:endParaRPr lang="en-SG" dirty="0"/>
          </a:p>
        </p:txBody>
      </p:sp>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p:cNvSpPr/>
          <p:nvPr/>
        </p:nvSpPr>
        <p:spPr>
          <a:xfrm>
            <a:off x="621805" y="1611940"/>
            <a:ext cx="5184575" cy="4616648"/>
          </a:xfrm>
          <a:prstGeom prst="rect">
            <a:avLst/>
          </a:prstGeom>
          <a:ln w="12700">
            <a:solidFill>
              <a:schemeClr val="accent6">
                <a:lumMod val="50000"/>
              </a:schemeClr>
            </a:solidFill>
          </a:ln>
        </p:spPr>
        <p:txBody>
          <a:bodyPr wrap="square">
            <a:spAutoFit/>
          </a:bodyPr>
          <a:lstStyle/>
          <a:p>
            <a:pPr marL="342900" indent="-342900">
              <a:buFont typeface="Wingdings" panose="05000000000000000000" pitchFamily="2" charset="2"/>
              <a:buChar char="v"/>
            </a:pPr>
            <a:r>
              <a:rPr lang="zh-TW" altLang="en-US" sz="1400" b="1" dirty="0">
                <a:solidFill>
                  <a:srgbClr val="3C5C26"/>
                </a:solidFill>
                <a:latin typeface="KaiTi" panose="02010609060101010101" pitchFamily="49" charset="-122"/>
                <a:ea typeface="KaiTi" panose="02010609060101010101" pitchFamily="49" charset="-122"/>
              </a:rPr>
              <a:t>汶来保健化妝品協會</a:t>
            </a:r>
            <a:r>
              <a:rPr lang="zh-CN" altLang="en-US" sz="1400" b="1" dirty="0">
                <a:solidFill>
                  <a:srgbClr val="3C5C26"/>
                </a:solidFill>
                <a:latin typeface="KaiTi" panose="02010609060101010101" pitchFamily="49" charset="-122"/>
                <a:ea typeface="KaiTi" panose="02010609060101010101" pitchFamily="49" charset="-122"/>
              </a:rPr>
              <a:t>　</a:t>
            </a:r>
            <a:endParaRPr lang="en-US" altLang="zh-CN" sz="1400" b="1" dirty="0">
              <a:solidFill>
                <a:srgbClr val="3C5C26"/>
              </a:solidFill>
              <a:latin typeface="KaiTi" panose="02010609060101010101" pitchFamily="49" charset="-122"/>
              <a:ea typeface="KaiTi" panose="02010609060101010101" pitchFamily="49" charset="-122"/>
            </a:endParaRPr>
          </a:p>
          <a:p>
            <a:r>
              <a:rPr lang="zh-CN" altLang="en-US" sz="1400" dirty="0">
                <a:solidFill>
                  <a:srgbClr val="3C5C26"/>
                </a:solidFill>
              </a:rPr>
              <a:t>       </a:t>
            </a:r>
            <a:r>
              <a:rPr lang="en-SG" sz="1400" dirty="0">
                <a:solidFill>
                  <a:srgbClr val="3C5C26"/>
                </a:solidFill>
              </a:rPr>
              <a:t>Health and Cosmetics Association (HCA)</a:t>
            </a:r>
          </a:p>
          <a:p>
            <a:endParaRPr lang="en-SG" sz="1400" dirty="0">
              <a:solidFill>
                <a:srgbClr val="3C5C26"/>
              </a:solidFill>
            </a:endParaRPr>
          </a:p>
          <a:p>
            <a:pPr marL="342900" indent="-342900">
              <a:buFont typeface="Wingdings" panose="05000000000000000000" pitchFamily="2" charset="2"/>
              <a:buChar char="v"/>
            </a:pPr>
            <a:r>
              <a:rPr lang="zh-CN" altLang="en-US" sz="1400" b="1" dirty="0">
                <a:solidFill>
                  <a:srgbClr val="3C5C26"/>
                </a:solidFill>
                <a:latin typeface="KaiTi" panose="02010609060101010101" pitchFamily="49" charset="-122"/>
                <a:ea typeface="KaiTi" panose="02010609060101010101" pitchFamily="49" charset="-122"/>
              </a:rPr>
              <a:t>印尼</a:t>
            </a:r>
            <a:r>
              <a:rPr lang="zh-TW" altLang="en-US" sz="1400" b="1" dirty="0">
                <a:solidFill>
                  <a:srgbClr val="3C5C26"/>
                </a:solidFill>
                <a:latin typeface="KaiTi" panose="02010609060101010101" pitchFamily="49" charset="-122"/>
                <a:ea typeface="KaiTi" panose="02010609060101010101" pitchFamily="49" charset="-122"/>
              </a:rPr>
              <a:t>保健品協會</a:t>
            </a:r>
            <a:endParaRPr lang="en-SG" sz="1400" b="1" dirty="0">
              <a:solidFill>
                <a:srgbClr val="3C5C26"/>
              </a:solidFill>
              <a:latin typeface="KaiTi" panose="02010609060101010101" pitchFamily="49" charset="-122"/>
              <a:ea typeface="KaiTi" panose="02010609060101010101" pitchFamily="49" charset="-122"/>
            </a:endParaRPr>
          </a:p>
          <a:p>
            <a:r>
              <a:rPr lang="zh-CN" altLang="en-US" sz="1400" dirty="0">
                <a:solidFill>
                  <a:srgbClr val="3C5C26"/>
                </a:solidFill>
              </a:rPr>
              <a:t>       </a:t>
            </a:r>
            <a:r>
              <a:rPr lang="en-SG" sz="1400" dirty="0" err="1">
                <a:solidFill>
                  <a:srgbClr val="3C5C26"/>
                </a:solidFill>
              </a:rPr>
              <a:t>Asosiasi</a:t>
            </a:r>
            <a:r>
              <a:rPr lang="en-SG" sz="1400" dirty="0">
                <a:solidFill>
                  <a:srgbClr val="3C5C26"/>
                </a:solidFill>
              </a:rPr>
              <a:t> Pengusaha Suplemen Kesehatan Indonesia (APSKI)</a:t>
            </a:r>
          </a:p>
          <a:p>
            <a:pPr marL="171450" indent="-171450">
              <a:buFont typeface="Wingdings" panose="05000000000000000000" pitchFamily="2" charset="2"/>
              <a:buChar char="v"/>
            </a:pPr>
            <a:endParaRPr lang="en-SG" sz="1400" dirty="0">
              <a:solidFill>
                <a:srgbClr val="3C5C26"/>
              </a:solidFill>
            </a:endParaRPr>
          </a:p>
          <a:p>
            <a:pPr marL="342900" indent="-342900">
              <a:buFont typeface="Wingdings" panose="05000000000000000000" pitchFamily="2" charset="2"/>
              <a:buChar char="v"/>
            </a:pPr>
            <a:r>
              <a:rPr lang="zh-TW" altLang="en-US" sz="1400" b="1" dirty="0">
                <a:solidFill>
                  <a:srgbClr val="3C5C26"/>
                </a:solidFill>
                <a:latin typeface="KaiTi" panose="02010609060101010101" pitchFamily="49" charset="-122"/>
                <a:ea typeface="KaiTi" panose="02010609060101010101" pitchFamily="49" charset="-122"/>
              </a:rPr>
              <a:t>馬來西亞膳食補充品協會</a:t>
            </a:r>
            <a:endParaRPr lang="en-SG" sz="1400" b="1" dirty="0">
              <a:solidFill>
                <a:srgbClr val="3C5C26"/>
              </a:solidFill>
              <a:latin typeface="KaiTi" panose="02010609060101010101" pitchFamily="49" charset="-122"/>
              <a:ea typeface="KaiTi" panose="02010609060101010101" pitchFamily="49" charset="-122"/>
            </a:endParaRPr>
          </a:p>
          <a:p>
            <a:r>
              <a:rPr lang="zh-CN" altLang="en-US" sz="1400" dirty="0">
                <a:solidFill>
                  <a:srgbClr val="3C5C26"/>
                </a:solidFill>
              </a:rPr>
              <a:t>       </a:t>
            </a:r>
            <a:r>
              <a:rPr lang="en-SG" sz="1400" dirty="0">
                <a:solidFill>
                  <a:srgbClr val="3C5C26"/>
                </a:solidFill>
              </a:rPr>
              <a:t>Malaysian Dietary Supplement Association (MADSA)</a:t>
            </a:r>
          </a:p>
          <a:p>
            <a:pPr marL="171450" indent="-171450">
              <a:buFont typeface="Wingdings" panose="05000000000000000000" pitchFamily="2" charset="2"/>
              <a:buChar char="v"/>
            </a:pPr>
            <a:endParaRPr lang="en-SG" sz="1400" dirty="0">
              <a:solidFill>
                <a:srgbClr val="3C5C26"/>
              </a:solidFill>
            </a:endParaRPr>
          </a:p>
          <a:p>
            <a:pPr marL="342900" indent="-342900">
              <a:buFont typeface="Wingdings" panose="05000000000000000000" pitchFamily="2" charset="2"/>
              <a:buChar char="v"/>
            </a:pPr>
            <a:r>
              <a:rPr lang="zh-TW" altLang="en-US" sz="1400" b="1" dirty="0">
                <a:solidFill>
                  <a:srgbClr val="3C5C26"/>
                </a:solidFill>
                <a:latin typeface="KaiTi" panose="02010609060101010101" pitchFamily="49" charset="-122"/>
                <a:ea typeface="KaiTi" panose="02010609060101010101" pitchFamily="49" charset="-122"/>
              </a:rPr>
              <a:t>菲律賓保健品協會</a:t>
            </a:r>
            <a:endParaRPr lang="en-SG" sz="1400" b="1" dirty="0">
              <a:solidFill>
                <a:srgbClr val="3C5C26"/>
              </a:solidFill>
            </a:endParaRPr>
          </a:p>
          <a:p>
            <a:r>
              <a:rPr lang="zh-CN" altLang="en-US" sz="1400" dirty="0">
                <a:solidFill>
                  <a:srgbClr val="3C5C26"/>
                </a:solidFill>
              </a:rPr>
              <a:t>       </a:t>
            </a:r>
            <a:r>
              <a:rPr lang="en-SG" sz="1400" dirty="0">
                <a:solidFill>
                  <a:srgbClr val="3C5C26"/>
                </a:solidFill>
              </a:rPr>
              <a:t>Health and Dietary Supplements Association of The Philippines</a:t>
            </a:r>
          </a:p>
          <a:p>
            <a:r>
              <a:rPr lang="en-SG" sz="1400" dirty="0">
                <a:solidFill>
                  <a:srgbClr val="3C5C26"/>
                </a:solidFill>
              </a:rPr>
              <a:t>       (HADSAP)</a:t>
            </a:r>
          </a:p>
          <a:p>
            <a:pPr marL="171450" indent="-171450">
              <a:buFont typeface="Wingdings" panose="05000000000000000000" pitchFamily="2" charset="2"/>
              <a:buChar char="v"/>
            </a:pPr>
            <a:endParaRPr lang="en-SG" sz="1400" dirty="0">
              <a:solidFill>
                <a:srgbClr val="3C5C26"/>
              </a:solidFill>
            </a:endParaRPr>
          </a:p>
          <a:p>
            <a:pPr marL="342900" indent="-342900">
              <a:buFont typeface="Wingdings" panose="05000000000000000000" pitchFamily="2" charset="2"/>
              <a:buChar char="v"/>
            </a:pPr>
            <a:r>
              <a:rPr lang="zh-CN" altLang="en-US" sz="1400" b="1" dirty="0">
                <a:solidFill>
                  <a:srgbClr val="3C5C26"/>
                </a:solidFill>
                <a:latin typeface="KaiTi" panose="02010609060101010101" pitchFamily="49" charset="-122"/>
                <a:ea typeface="KaiTi" panose="02010609060101010101" pitchFamily="49" charset="-122"/>
              </a:rPr>
              <a:t>新加坡</a:t>
            </a:r>
            <a:r>
              <a:rPr lang="zh-TW" altLang="en-US" sz="1400" b="1" dirty="0">
                <a:solidFill>
                  <a:srgbClr val="3C5C26"/>
                </a:solidFill>
                <a:latin typeface="KaiTi" panose="02010609060101010101" pitchFamily="49" charset="-122"/>
                <a:ea typeface="KaiTi" panose="02010609060101010101" pitchFamily="49" charset="-122"/>
              </a:rPr>
              <a:t>保健品協會</a:t>
            </a:r>
            <a:endParaRPr lang="en-SG" sz="1400" b="1" dirty="0">
              <a:solidFill>
                <a:srgbClr val="3C5C26"/>
              </a:solidFill>
              <a:latin typeface="KaiTi" panose="02010609060101010101" pitchFamily="49" charset="-122"/>
              <a:ea typeface="KaiTi" panose="02010609060101010101" pitchFamily="49" charset="-122"/>
            </a:endParaRPr>
          </a:p>
          <a:p>
            <a:r>
              <a:rPr lang="zh-CN" altLang="en-US" sz="1400" dirty="0">
                <a:solidFill>
                  <a:srgbClr val="3C5C26"/>
                </a:solidFill>
              </a:rPr>
              <a:t>       </a:t>
            </a:r>
            <a:r>
              <a:rPr lang="en-SG" sz="1400" dirty="0">
                <a:solidFill>
                  <a:srgbClr val="3C5C26"/>
                </a:solidFill>
              </a:rPr>
              <a:t>Health Supplements Industry Association of Singapore (HSIAS)</a:t>
            </a:r>
          </a:p>
          <a:p>
            <a:pPr marL="171450" indent="-171450">
              <a:buFont typeface="Wingdings" panose="05000000000000000000" pitchFamily="2" charset="2"/>
              <a:buChar char="v"/>
            </a:pPr>
            <a:endParaRPr lang="en-SG" sz="1400" dirty="0">
              <a:solidFill>
                <a:srgbClr val="3C5C26"/>
              </a:solidFill>
            </a:endParaRPr>
          </a:p>
          <a:p>
            <a:pPr marL="342900" indent="-342900">
              <a:buFont typeface="Wingdings" panose="05000000000000000000" pitchFamily="2" charset="2"/>
              <a:buChar char="v"/>
            </a:pPr>
            <a:r>
              <a:rPr lang="zh-CN" altLang="en-US" sz="1400" b="1" dirty="0">
                <a:solidFill>
                  <a:srgbClr val="3C5C26"/>
                </a:solidFill>
                <a:latin typeface="KaiTi" panose="02010609060101010101" pitchFamily="49" charset="-122"/>
                <a:ea typeface="KaiTi" panose="02010609060101010101" pitchFamily="49" charset="-122"/>
              </a:rPr>
              <a:t>泰國</a:t>
            </a:r>
            <a:r>
              <a:rPr lang="zh-TW" altLang="en-US" sz="1400" b="1" dirty="0">
                <a:solidFill>
                  <a:srgbClr val="3C5C26"/>
                </a:solidFill>
                <a:latin typeface="KaiTi" panose="02010609060101010101" pitchFamily="49" charset="-122"/>
                <a:ea typeface="KaiTi" panose="02010609060101010101" pitchFamily="49" charset="-122"/>
              </a:rPr>
              <a:t>保健品協會</a:t>
            </a:r>
            <a:endParaRPr lang="en-SG" sz="1400" b="1" dirty="0">
              <a:solidFill>
                <a:srgbClr val="3C5C26"/>
              </a:solidFill>
              <a:latin typeface="KaiTi" panose="02010609060101010101" pitchFamily="49" charset="-122"/>
              <a:ea typeface="KaiTi" panose="02010609060101010101" pitchFamily="49" charset="-122"/>
            </a:endParaRPr>
          </a:p>
          <a:p>
            <a:r>
              <a:rPr lang="zh-CN" altLang="en-US" sz="1400" dirty="0">
                <a:solidFill>
                  <a:srgbClr val="3C5C26"/>
                </a:solidFill>
              </a:rPr>
              <a:t>       </a:t>
            </a:r>
            <a:r>
              <a:rPr lang="en-SG" sz="1400" dirty="0">
                <a:solidFill>
                  <a:srgbClr val="3C5C26"/>
                </a:solidFill>
              </a:rPr>
              <a:t>Health Food and Supplements Association (HFSA)</a:t>
            </a:r>
          </a:p>
          <a:p>
            <a:pPr marL="171450" indent="-171450">
              <a:buFont typeface="Wingdings" panose="05000000000000000000" pitchFamily="2" charset="2"/>
              <a:buChar char="v"/>
            </a:pPr>
            <a:endParaRPr lang="en-SG" sz="1400" b="1" dirty="0">
              <a:solidFill>
                <a:srgbClr val="3C5C26"/>
              </a:solidFill>
            </a:endParaRPr>
          </a:p>
          <a:p>
            <a:pPr marL="342900" indent="-342900">
              <a:buFont typeface="Wingdings" panose="05000000000000000000" pitchFamily="2" charset="2"/>
              <a:buChar char="v"/>
            </a:pPr>
            <a:r>
              <a:rPr lang="zh-TW" altLang="en-US" sz="1400" b="1" dirty="0">
                <a:solidFill>
                  <a:srgbClr val="3C5C26"/>
                </a:solidFill>
                <a:latin typeface="KaiTi" panose="02010609060101010101" pitchFamily="49" charset="-122"/>
                <a:ea typeface="KaiTi" panose="02010609060101010101" pitchFamily="49" charset="-122"/>
              </a:rPr>
              <a:t>越南功能性食品協會</a:t>
            </a:r>
            <a:endParaRPr lang="en-SG" sz="1400" b="1" dirty="0">
              <a:solidFill>
                <a:srgbClr val="3C5C26"/>
              </a:solidFill>
              <a:latin typeface="KaiTi" panose="02010609060101010101" pitchFamily="49" charset="-122"/>
              <a:ea typeface="KaiTi" panose="02010609060101010101" pitchFamily="49" charset="-122"/>
            </a:endParaRPr>
          </a:p>
          <a:p>
            <a:r>
              <a:rPr lang="zh-CN" altLang="en-US" sz="1400" dirty="0">
                <a:solidFill>
                  <a:srgbClr val="3C5C26"/>
                </a:solidFill>
              </a:rPr>
              <a:t>       </a:t>
            </a:r>
            <a:r>
              <a:rPr lang="en-SG" sz="1400" dirty="0">
                <a:solidFill>
                  <a:srgbClr val="3C5C26"/>
                </a:solidFill>
              </a:rPr>
              <a:t>Vietnam Association of Functional Foods (VAFF)</a:t>
            </a:r>
          </a:p>
        </p:txBody>
      </p:sp>
      <p:sp>
        <p:nvSpPr>
          <p:cNvPr id="7" name="Rectangle 6"/>
          <p:cNvSpPr/>
          <p:nvPr/>
        </p:nvSpPr>
        <p:spPr>
          <a:xfrm>
            <a:off x="477788" y="188640"/>
            <a:ext cx="7340471" cy="646331"/>
          </a:xfrm>
          <a:prstGeom prst="rect">
            <a:avLst/>
          </a:prstGeom>
        </p:spPr>
        <p:txBody>
          <a:bodyPr wrap="none">
            <a:spAutoFit/>
          </a:bodyPr>
          <a:lstStyle/>
          <a:p>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1.</a:t>
            </a:r>
            <a:r>
              <a:rPr lang="zh-CN"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東協保健品協會聯盟</a:t>
            </a:r>
            <a:r>
              <a:rPr lang="en-SG" altLang="zh-CN"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(AAHSA)</a:t>
            </a:r>
            <a:r>
              <a:rPr lang="zh-TW" altLang="en-US" sz="3600" dirty="0">
                <a:solidFill>
                  <a:srgbClr val="3C5C26"/>
                </a:solidFill>
                <a:latin typeface="KaiTi" panose="02010609060101010101" pitchFamily="49" charset="-122"/>
                <a:ea typeface="KaiTi" panose="02010609060101010101" pitchFamily="49" charset="-122"/>
              </a:rPr>
              <a:t>簡介</a:t>
            </a:r>
            <a:endParaRPr lang="en-SG" sz="3600" dirty="0"/>
          </a:p>
        </p:txBody>
      </p:sp>
      <p:sp>
        <p:nvSpPr>
          <p:cNvPr id="14" name="AutoShape 7" descr="AFF">
            <a:hlinkClick r:id="rId4" tooltip="logo"/>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SG"/>
          </a:p>
        </p:txBody>
      </p:sp>
      <p:sp>
        <p:nvSpPr>
          <p:cNvPr id="8" name="Title 1">
            <a:extLst>
              <a:ext uri="{FF2B5EF4-FFF2-40B4-BE49-F238E27FC236}">
                <a16:creationId xmlns:a16="http://schemas.microsoft.com/office/drawing/2014/main" id="{F5E1AC0E-6DBC-564A-8969-DD9A1EEC4166}"/>
              </a:ext>
            </a:extLst>
          </p:cNvPr>
          <p:cNvSpPr txBox="1">
            <a:spLocks/>
          </p:cNvSpPr>
          <p:nvPr/>
        </p:nvSpPr>
        <p:spPr>
          <a:xfrm>
            <a:off x="7135960" y="906706"/>
            <a:ext cx="2736304" cy="576064"/>
          </a:xfrm>
          <a:prstGeom prst="rect">
            <a:avLst/>
          </a:prstGeom>
        </p:spPr>
        <p:txBody>
          <a:bodyPr vert="horz" lIns="91440" tIns="45720" rIns="91440" bIns="45720" rtlCol="0" anchor="b">
            <a:normAutofit/>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zh-CN" altLang="en-US" sz="2800" b="1" dirty="0">
                <a:solidFill>
                  <a:srgbClr val="3A5D31"/>
                </a:solidFill>
                <a:latin typeface="KaiTi" panose="02010609060101010101" pitchFamily="49" charset="-122"/>
                <a:ea typeface="KaiTi" panose="02010609060101010101" pitchFamily="49" charset="-122"/>
              </a:rPr>
              <a:t>十一</a:t>
            </a:r>
            <a:r>
              <a:rPr lang="zh-TW" altLang="en-US" sz="2800" b="1" dirty="0">
                <a:solidFill>
                  <a:srgbClr val="3A5D31"/>
                </a:solidFill>
                <a:latin typeface="KaiTi" panose="02010609060101010101" pitchFamily="49" charset="-122"/>
                <a:ea typeface="KaiTi" panose="02010609060101010101" pitchFamily="49" charset="-122"/>
              </a:rPr>
              <a:t>個產業會員</a:t>
            </a:r>
            <a:endParaRPr lang="en-SG" sz="2800" b="1" dirty="0">
              <a:solidFill>
                <a:srgbClr val="3A5D31"/>
              </a:solidFill>
              <a:latin typeface="KaiTi" panose="02010609060101010101" pitchFamily="49" charset="-122"/>
              <a:ea typeface="KaiTi" panose="02010609060101010101" pitchFamily="49" charset="-122"/>
            </a:endParaRPr>
          </a:p>
        </p:txBody>
      </p:sp>
      <p:sp>
        <p:nvSpPr>
          <p:cNvPr id="10" name="Rectangle 9"/>
          <p:cNvSpPr/>
          <p:nvPr/>
        </p:nvSpPr>
        <p:spPr>
          <a:xfrm>
            <a:off x="6672243" y="1599084"/>
            <a:ext cx="4916832" cy="4579780"/>
          </a:xfrm>
          <a:prstGeom prst="rect">
            <a:avLst/>
          </a:prstGeom>
          <a:ln w="12700">
            <a:solidFill>
              <a:schemeClr val="accent6">
                <a:lumMod val="50000"/>
              </a:schemeClr>
            </a:solidFill>
          </a:ln>
        </p:spPr>
        <p:txBody>
          <a:bodyPr wrap="square">
            <a:spAutoFit/>
          </a:bodyPr>
          <a:lstStyle/>
          <a:p>
            <a:pPr marL="342900" indent="-342900">
              <a:lnSpc>
                <a:spcPct val="150000"/>
              </a:lnSpc>
              <a:buFont typeface="Wingdings" panose="05000000000000000000" pitchFamily="2" charset="2"/>
              <a:buChar char="v"/>
            </a:pPr>
            <a:r>
              <a:rPr lang="zh-TW" altLang="en-US" sz="1400" b="1" dirty="0">
                <a:solidFill>
                  <a:schemeClr val="accent4">
                    <a:lumMod val="75000"/>
                  </a:schemeClr>
                </a:solidFill>
                <a:latin typeface="KaiTi" panose="02010609060101010101" pitchFamily="49" charset="-122"/>
                <a:ea typeface="KaiTi" panose="02010609060101010101" pitchFamily="49" charset="-122"/>
              </a:rPr>
              <a:t>安利</a:t>
            </a:r>
            <a:r>
              <a:rPr lang="zh-CN" altLang="en-US" sz="1400" dirty="0">
                <a:solidFill>
                  <a:schemeClr val="accent4">
                    <a:lumMod val="75000"/>
                  </a:schemeClr>
                </a:solidFill>
                <a:latin typeface="KaiTi" panose="02010609060101010101" pitchFamily="49" charset="-122"/>
                <a:ea typeface="KaiTi" panose="02010609060101010101" pitchFamily="49" charset="-122"/>
              </a:rPr>
              <a:t> </a:t>
            </a:r>
            <a:r>
              <a:rPr lang="en-SG" sz="1400" dirty="0">
                <a:solidFill>
                  <a:schemeClr val="accent4">
                    <a:lumMod val="75000"/>
                  </a:schemeClr>
                </a:solidFill>
                <a:latin typeface="KaiTi" panose="02010609060101010101" pitchFamily="49" charset="-122"/>
                <a:ea typeface="KaiTi" panose="02010609060101010101" pitchFamily="49" charset="-122"/>
              </a:rPr>
              <a:t>Amway </a:t>
            </a:r>
          </a:p>
          <a:p>
            <a:pPr marL="342900" indent="-342900">
              <a:lnSpc>
                <a:spcPct val="150000"/>
              </a:lnSpc>
              <a:buFont typeface="Wingdings" panose="05000000000000000000" pitchFamily="2" charset="2"/>
              <a:buChar char="v"/>
            </a:pPr>
            <a:r>
              <a:rPr lang="zh-TW" altLang="en-US" sz="1400" b="1" dirty="0">
                <a:solidFill>
                  <a:schemeClr val="accent4">
                    <a:lumMod val="75000"/>
                  </a:schemeClr>
                </a:solidFill>
                <a:latin typeface="KaiTi" panose="02010609060101010101" pitchFamily="49" charset="-122"/>
                <a:ea typeface="KaiTi" panose="02010609060101010101" pitchFamily="49" charset="-122"/>
              </a:rPr>
              <a:t>全美世界有限公司集團</a:t>
            </a:r>
            <a:r>
              <a:rPr lang="en-SG" altLang="zh-TW" sz="1400" b="1" dirty="0">
                <a:solidFill>
                  <a:schemeClr val="accent4">
                    <a:lumMod val="75000"/>
                  </a:schemeClr>
                </a:solidFill>
                <a:latin typeface="KaiTi" panose="02010609060101010101" pitchFamily="49" charset="-122"/>
                <a:ea typeface="KaiTi" panose="02010609060101010101" pitchFamily="49" charset="-122"/>
              </a:rPr>
              <a:t> </a:t>
            </a:r>
          </a:p>
          <a:p>
            <a:pPr>
              <a:lnSpc>
                <a:spcPct val="150000"/>
              </a:lnSpc>
            </a:pPr>
            <a:r>
              <a:rPr lang="en-SG" sz="1400" b="1" dirty="0">
                <a:solidFill>
                  <a:schemeClr val="accent4">
                    <a:lumMod val="75000"/>
                  </a:schemeClr>
                </a:solidFill>
                <a:latin typeface="KaiTi" panose="02010609060101010101" pitchFamily="49" charset="-122"/>
                <a:ea typeface="KaiTi" panose="02010609060101010101" pitchFamily="49" charset="-122"/>
              </a:rPr>
              <a:t>   </a:t>
            </a:r>
            <a:r>
              <a:rPr lang="en-SG" sz="1400" dirty="0">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rPr>
              <a:t>Best World International Pte Ltd</a:t>
            </a:r>
            <a:endParaRPr lang="en-US" sz="1400" dirty="0">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50000"/>
              </a:lnSpc>
              <a:buFont typeface="Wingdings" panose="05000000000000000000" pitchFamily="2" charset="2"/>
              <a:buChar char="v"/>
            </a:pPr>
            <a:r>
              <a:rPr lang="zh-TW" altLang="en-US" sz="1400" b="1" dirty="0">
                <a:solidFill>
                  <a:schemeClr val="accent4">
                    <a:lumMod val="75000"/>
                  </a:schemeClr>
                </a:solidFill>
                <a:latin typeface="KaiTi" panose="02010609060101010101" pitchFamily="49" charset="-122"/>
                <a:ea typeface="KaiTi" panose="02010609060101010101" pitchFamily="49" charset="-122"/>
              </a:rPr>
              <a:t>帝斯曼營養品</a:t>
            </a:r>
            <a:r>
              <a:rPr lang="en-SG" altLang="zh-TW" sz="1400" b="1" dirty="0">
                <a:solidFill>
                  <a:schemeClr val="accent4">
                    <a:lumMod val="75000"/>
                  </a:schemeClr>
                </a:solidFill>
                <a:latin typeface="KaiTi" panose="02010609060101010101" pitchFamily="49" charset="-122"/>
                <a:ea typeface="KaiTi" panose="02010609060101010101" pitchFamily="49" charset="-122"/>
              </a:rPr>
              <a:t> </a:t>
            </a:r>
            <a:r>
              <a:rPr lang="en-SG" sz="1400" dirty="0">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rPr>
              <a:t>DSM Nutritional Products</a:t>
            </a:r>
            <a:endParaRPr lang="en-US" sz="1400" dirty="0">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50000"/>
              </a:lnSpc>
              <a:buFont typeface="Wingdings" panose="05000000000000000000" pitchFamily="2" charset="2"/>
              <a:buChar char="v"/>
            </a:pPr>
            <a:r>
              <a:rPr lang="zh-TW" altLang="en-US" sz="1400" b="1" dirty="0">
                <a:solidFill>
                  <a:schemeClr val="accent4">
                    <a:lumMod val="75000"/>
                  </a:schemeClr>
                </a:solidFill>
                <a:latin typeface="KaiTi" panose="02010609060101010101" pitchFamily="49" charset="-122"/>
                <a:ea typeface="KaiTi" panose="02010609060101010101" pitchFamily="49" charset="-122"/>
              </a:rPr>
              <a:t>三得利食品飲料亞洲有限公司</a:t>
            </a:r>
            <a:endParaRPr lang="en-SG" sz="1400" b="1" dirty="0">
              <a:solidFill>
                <a:schemeClr val="accent4">
                  <a:lumMod val="75000"/>
                </a:schemeClr>
              </a:solidFill>
              <a:latin typeface="KaiTi" panose="02010609060101010101" pitchFamily="49" charset="-122"/>
              <a:ea typeface="KaiTi" panose="02010609060101010101" pitchFamily="49" charset="-122"/>
            </a:endParaRPr>
          </a:p>
          <a:p>
            <a:pPr>
              <a:lnSpc>
                <a:spcPct val="150000"/>
              </a:lnSpc>
            </a:pPr>
            <a:r>
              <a:rPr lang="zh-CN" altLang="en-US" sz="1400" dirty="0">
                <a:solidFill>
                  <a:schemeClr val="accent4">
                    <a:lumMod val="75000"/>
                  </a:schemeClr>
                </a:solidFill>
                <a:latin typeface="Calibri" panose="020F0502020204030204" pitchFamily="34" charset="0"/>
                <a:ea typeface="KaiTi" panose="02010609060101010101" pitchFamily="49" charset="-122"/>
                <a:cs typeface="Calibri" panose="020F0502020204030204" pitchFamily="34" charset="0"/>
              </a:rPr>
              <a:t>       </a:t>
            </a:r>
            <a:r>
              <a:rPr lang="en-SG" sz="1400" dirty="0">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rPr>
              <a:t>Suntory Beverage &amp; Food Asia Ltd</a:t>
            </a:r>
          </a:p>
          <a:p>
            <a:pPr marL="285750" indent="-285750">
              <a:lnSpc>
                <a:spcPct val="150000"/>
              </a:lnSpc>
              <a:buFont typeface="Wingdings" panose="05000000000000000000" pitchFamily="2" charset="2"/>
              <a:buChar char="v"/>
            </a:pPr>
            <a:r>
              <a:rPr lang="zh-TW" altLang="en-US" sz="1400" b="1" dirty="0">
                <a:solidFill>
                  <a:schemeClr val="accent4">
                    <a:lumMod val="75000"/>
                  </a:schemeClr>
                </a:solidFill>
                <a:latin typeface="KaiTi" panose="02010609060101010101" pitchFamily="49" charset="-122"/>
                <a:ea typeface="KaiTi" panose="02010609060101010101" pitchFamily="49" charset="-122"/>
              </a:rPr>
              <a:t>健</a:t>
            </a:r>
            <a:r>
              <a:rPr lang="zh-CN" altLang="en-US" sz="1400" b="1" dirty="0">
                <a:solidFill>
                  <a:schemeClr val="accent4">
                    <a:lumMod val="75000"/>
                  </a:schemeClr>
                </a:solidFill>
                <a:latin typeface="KaiTi" panose="02010609060101010101" pitchFamily="49" charset="-122"/>
                <a:ea typeface="KaiTi" panose="02010609060101010101" pitchFamily="49" charset="-122"/>
              </a:rPr>
              <a:t>合集团</a:t>
            </a:r>
            <a:r>
              <a:rPr lang="zh-TW" altLang="en-US" sz="1400" b="1" dirty="0">
                <a:solidFill>
                  <a:schemeClr val="accent4">
                    <a:lumMod val="75000"/>
                  </a:schemeClr>
                </a:solidFill>
                <a:latin typeface="KaiTi" panose="02010609060101010101" pitchFamily="49" charset="-122"/>
                <a:ea typeface="KaiTi" panose="02010609060101010101" pitchFamily="49" charset="-122"/>
              </a:rPr>
              <a:t>新加坡</a:t>
            </a:r>
            <a:endParaRPr lang="en-US" altLang="zh-TW" sz="1400" b="1" dirty="0">
              <a:solidFill>
                <a:schemeClr val="accent4">
                  <a:lumMod val="75000"/>
                </a:schemeClr>
              </a:solidFill>
              <a:latin typeface="KaiTi" panose="02010609060101010101" pitchFamily="49" charset="-122"/>
              <a:ea typeface="KaiTi" panose="02010609060101010101" pitchFamily="49" charset="-122"/>
            </a:endParaRPr>
          </a:p>
          <a:p>
            <a:pPr>
              <a:lnSpc>
                <a:spcPct val="150000"/>
              </a:lnSpc>
            </a:pPr>
            <a:r>
              <a:rPr lang="en-US" sz="1400" b="1" dirty="0">
                <a:solidFill>
                  <a:schemeClr val="accent4">
                    <a:lumMod val="75000"/>
                  </a:schemeClr>
                </a:solidFill>
                <a:latin typeface="KaiTi" panose="02010609060101010101" pitchFamily="49" charset="-122"/>
                <a:ea typeface="KaiTi" panose="02010609060101010101" pitchFamily="49" charset="-122"/>
              </a:rPr>
              <a:t>   </a:t>
            </a:r>
            <a:r>
              <a:rPr lang="en-US" sz="1400" dirty="0">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rPr>
              <a:t>Health and Happiness (H&amp;H) Singapore</a:t>
            </a:r>
          </a:p>
          <a:p>
            <a:pPr marL="285750" indent="-285750">
              <a:lnSpc>
                <a:spcPct val="150000"/>
              </a:lnSpc>
              <a:buFont typeface="Wingdings" panose="05000000000000000000" pitchFamily="2" charset="2"/>
              <a:buChar char="v"/>
            </a:pPr>
            <a:r>
              <a:rPr lang="en-US" sz="1400" dirty="0" err="1">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rPr>
              <a:t>Haleon</a:t>
            </a:r>
            <a:r>
              <a:rPr lang="en-US" sz="1400" dirty="0">
                <a:solidFill>
                  <a:schemeClr val="accent4">
                    <a:lumMod val="75000"/>
                  </a:schemeClr>
                </a:solidFill>
                <a:latin typeface="KaiTi" panose="02010609060101010101" pitchFamily="49" charset="-122"/>
                <a:ea typeface="KaiTi" panose="02010609060101010101" pitchFamily="49" charset="-122"/>
              </a:rPr>
              <a:t> </a:t>
            </a:r>
          </a:p>
          <a:p>
            <a:pPr marL="285750" indent="-285750">
              <a:lnSpc>
                <a:spcPct val="150000"/>
              </a:lnSpc>
              <a:buFont typeface="Wingdings" panose="05000000000000000000" pitchFamily="2" charset="2"/>
              <a:buChar char="v"/>
            </a:pPr>
            <a:r>
              <a:rPr lang="zh-TW" altLang="en-US" sz="1400" b="1" dirty="0">
                <a:solidFill>
                  <a:schemeClr val="accent4">
                    <a:lumMod val="75000"/>
                  </a:schemeClr>
                </a:solidFill>
                <a:latin typeface="KaiTi" panose="02010609060101010101" pitchFamily="49" charset="-122"/>
                <a:ea typeface="KaiTi" panose="02010609060101010101" pitchFamily="49" charset="-122"/>
              </a:rPr>
              <a:t>康寶萊 </a:t>
            </a:r>
            <a:r>
              <a:rPr lang="en-US" sz="1400" dirty="0">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rPr>
              <a:t>Herbalife Nutrition  </a:t>
            </a:r>
          </a:p>
          <a:p>
            <a:pPr marL="285750" indent="-285750">
              <a:lnSpc>
                <a:spcPct val="150000"/>
              </a:lnSpc>
              <a:buFont typeface="Wingdings" panose="05000000000000000000" pitchFamily="2" charset="2"/>
              <a:buChar char="v"/>
            </a:pPr>
            <a:r>
              <a:rPr lang="en-US" sz="1400" dirty="0">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rPr>
              <a:t>Opella Healthcare </a:t>
            </a:r>
          </a:p>
          <a:p>
            <a:pPr marL="285750" indent="-285750">
              <a:lnSpc>
                <a:spcPct val="150000"/>
              </a:lnSpc>
              <a:buFont typeface="Wingdings" panose="05000000000000000000" pitchFamily="2" charset="2"/>
              <a:buChar char="v"/>
            </a:pPr>
            <a:r>
              <a:rPr lang="en-US" sz="1400" dirty="0">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rPr>
              <a:t>Kemin </a:t>
            </a:r>
          </a:p>
          <a:p>
            <a:pPr marL="285750" indent="-285750">
              <a:lnSpc>
                <a:spcPct val="150000"/>
              </a:lnSpc>
              <a:buFont typeface="Wingdings" panose="05000000000000000000" pitchFamily="2" charset="2"/>
              <a:buChar char="v"/>
            </a:pPr>
            <a:r>
              <a:rPr lang="zh-TW" altLang="en-US" sz="1400" b="1" dirty="0">
                <a:solidFill>
                  <a:schemeClr val="accent4">
                    <a:lumMod val="75000"/>
                  </a:schemeClr>
                </a:solidFill>
                <a:latin typeface="KaiTi" panose="02010609060101010101" pitchFamily="49" charset="-122"/>
                <a:ea typeface="KaiTi" panose="02010609060101010101" pitchFamily="49" charset="-122"/>
              </a:rPr>
              <a:t>聯合利華</a:t>
            </a:r>
            <a:r>
              <a:rPr lang="en-US" sz="1400" dirty="0">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rPr>
              <a:t>Unilever</a:t>
            </a:r>
          </a:p>
          <a:p>
            <a:pPr marL="285750" indent="-285750">
              <a:lnSpc>
                <a:spcPct val="150000"/>
              </a:lnSpc>
              <a:buFont typeface="Wingdings" panose="05000000000000000000" pitchFamily="2" charset="2"/>
              <a:buChar char="v"/>
            </a:pPr>
            <a:r>
              <a:rPr lang="zh-TW" altLang="en-US" sz="1400" b="1" dirty="0">
                <a:solidFill>
                  <a:schemeClr val="accent4">
                    <a:lumMod val="75000"/>
                  </a:schemeClr>
                </a:solidFill>
                <a:latin typeface="KaiTi" panose="02010609060101010101" pitchFamily="49" charset="-122"/>
                <a:ea typeface="KaiTi" panose="02010609060101010101" pitchFamily="49" charset="-122"/>
              </a:rPr>
              <a:t>雀巢 </a:t>
            </a:r>
            <a:r>
              <a:rPr lang="en-US" sz="1400" dirty="0">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rPr>
              <a:t>Nestle Health Science</a:t>
            </a:r>
          </a:p>
        </p:txBody>
      </p:sp>
    </p:spTree>
    <p:extLst>
      <p:ext uri="{BB962C8B-B14F-4D97-AF65-F5344CB8AC3E}">
        <p14:creationId xmlns:p14="http://schemas.microsoft.com/office/powerpoint/2010/main" val="2026351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43098940-B056-5CDD-96D8-A2AE27557310}"/>
              </a:ext>
            </a:extLst>
          </p:cNvPr>
          <p:cNvSpPr>
            <a:spLocks noGrp="1"/>
          </p:cNvSpPr>
          <p:nvPr>
            <p:ph type="dt" sz="half" idx="10"/>
          </p:nvPr>
        </p:nvSpPr>
        <p:spPr/>
        <p:txBody>
          <a:bodyPr/>
          <a:lstStyle/>
          <a:p>
            <a:r>
              <a:rPr lang="en-US"/>
              <a:t>13/11/2025</a:t>
            </a:r>
          </a:p>
        </p:txBody>
      </p:sp>
      <p:sp>
        <p:nvSpPr>
          <p:cNvPr id="2" name="Slide Number Placeholder 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66CD431A-2423-4693-812F-16F01038688E}" type="slidenum">
              <a:rPr kumimoji="0" lang="en-SG" sz="1200" b="1" i="0" u="none" strike="noStrike" kern="1200" cap="none" spc="0" normalizeH="0" baseline="0" noProof="0" smtClean="0">
                <a:ln>
                  <a:noFill/>
                </a:ln>
                <a:solidFill>
                  <a:srgbClr val="0F6FC6"/>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SG" sz="1200" b="1" i="0" u="none" strike="noStrike" kern="1200" cap="none" spc="0" normalizeH="0" baseline="0" noProof="0" dirty="0">
              <a:ln>
                <a:noFill/>
              </a:ln>
              <a:solidFill>
                <a:srgbClr val="0F6FC6"/>
              </a:solidFill>
              <a:effectLst/>
              <a:uLnTx/>
              <a:uFillTx/>
              <a:latin typeface="Corbel" panose="020B0503020204020204"/>
              <a:ea typeface="+mn-ea"/>
              <a:cs typeface="+mn-cs"/>
            </a:endParaRPr>
          </a:p>
        </p:txBody>
      </p:sp>
      <p:pic>
        <p:nvPicPr>
          <p:cNvPr id="7" name="Picture 6">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9205" y="19714"/>
            <a:ext cx="1516929" cy="1218962"/>
          </a:xfrm>
          <a:prstGeom prst="rect">
            <a:avLst/>
          </a:prstGeom>
          <a:effectLst>
            <a:softEdge rad="127000"/>
          </a:effectLst>
        </p:spPr>
      </p:pic>
      <p:sp>
        <p:nvSpPr>
          <p:cNvPr id="3" name="Rectangle 2"/>
          <p:cNvSpPr/>
          <p:nvPr/>
        </p:nvSpPr>
        <p:spPr>
          <a:xfrm>
            <a:off x="477788" y="188640"/>
            <a:ext cx="7340471" cy="646331"/>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zh-TW"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1.</a:t>
            </a:r>
            <a:r>
              <a:rPr kumimoji="0" lang="zh-CN"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東協保健品協會聯盟</a:t>
            </a:r>
            <a:r>
              <a:rPr kumimoji="0" lang="en-SG" altLang="zh-CN"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(AAHSA)</a:t>
            </a:r>
            <a:r>
              <a:rPr kumimoji="0" lang="zh-TW"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mn-cs"/>
              </a:rPr>
              <a:t>簡介</a:t>
            </a:r>
            <a:endParaRPr kumimoji="0" lang="en-SG" sz="3600" b="0" i="0" u="none" strike="noStrike" kern="1200" cap="none" spc="0" normalizeH="0" baseline="0" noProof="0" dirty="0">
              <a:ln>
                <a:noFill/>
              </a:ln>
              <a:solidFill>
                <a:prstClr val="black"/>
              </a:solidFill>
              <a:effectLst/>
              <a:uLnTx/>
              <a:uFillTx/>
              <a:latin typeface="Corbel" panose="020B0503020204020204"/>
              <a:ea typeface="+mn-ea"/>
              <a:cs typeface="+mn-cs"/>
            </a:endParaRPr>
          </a:p>
        </p:txBody>
      </p:sp>
      <p:grpSp>
        <p:nvGrpSpPr>
          <p:cNvPr id="15" name="Group 14"/>
          <p:cNvGrpSpPr/>
          <p:nvPr/>
        </p:nvGrpSpPr>
        <p:grpSpPr>
          <a:xfrm rot="3872121">
            <a:off x="10647523" y="4069958"/>
            <a:ext cx="752791" cy="1614367"/>
            <a:chOff x="5764533" y="146157"/>
            <a:chExt cx="752791" cy="1614367"/>
          </a:xfrm>
        </p:grpSpPr>
        <p:sp>
          <p:nvSpPr>
            <p:cNvPr id="16" name="Rectangle 15"/>
            <p:cNvSpPr/>
            <p:nvPr/>
          </p:nvSpPr>
          <p:spPr>
            <a:xfrm rot="17700000">
              <a:off x="5333745" y="576945"/>
              <a:ext cx="1614367" cy="752791"/>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7" name="TextBox 16"/>
            <p:cNvSpPr txBox="1"/>
            <p:nvPr/>
          </p:nvSpPr>
          <p:spPr>
            <a:xfrm rot="17700000">
              <a:off x="5333745" y="576945"/>
              <a:ext cx="1614367" cy="752791"/>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50800" tIns="0" rIns="0" bIns="0" numCol="1" spcCol="1270" anchor="ctr"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endParaRPr kumimoji="0" lang="en-US" sz="20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mn-cs"/>
              </a:endParaRPr>
            </a:p>
          </p:txBody>
        </p:sp>
      </p:grpSp>
      <p:pic>
        <p:nvPicPr>
          <p:cNvPr id="9" name="Picture 8"/>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77788" y="944776"/>
            <a:ext cx="7340471" cy="666202"/>
          </a:xfrm>
          <a:prstGeom prst="rect">
            <a:avLst/>
          </a:prstGeom>
        </p:spPr>
      </p:pic>
      <p:sp>
        <p:nvSpPr>
          <p:cNvPr id="6" name="Rectangle 5"/>
          <p:cNvSpPr/>
          <p:nvPr/>
        </p:nvSpPr>
        <p:spPr>
          <a:xfrm>
            <a:off x="3430116" y="1082592"/>
            <a:ext cx="2339102" cy="480131"/>
          </a:xfrm>
          <a:prstGeom prst="rect">
            <a:avLst/>
          </a:prstGeom>
        </p:spPr>
        <p:txBody>
          <a:bodyPr wrap="none">
            <a:sp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zh-TW" altLang="en-US" sz="2800" b="0" i="0" u="none" strike="noStrike" kern="1200" cap="none" spc="0" normalizeH="0" baseline="0" noProof="0" dirty="0">
                <a:ln>
                  <a:noFill/>
                </a:ln>
                <a:solidFill>
                  <a:schemeClr val="tx2">
                    <a:lumMod val="50000"/>
                  </a:schemeClr>
                </a:solidFill>
                <a:effectLst/>
                <a:uLnTx/>
                <a:uFillTx/>
                <a:latin typeface="KaiTi" panose="02010609060101010101" pitchFamily="49" charset="-122"/>
                <a:ea typeface="KaiTi" panose="02010609060101010101" pitchFamily="49" charset="-122"/>
                <a:cs typeface="+mn-cs"/>
              </a:rPr>
              <a:t>東協經濟增長</a:t>
            </a:r>
            <a:endParaRPr kumimoji="0" lang="en-US" sz="2800" b="0" i="0" u="none" strike="noStrike" kern="1200" cap="none" spc="0" normalizeH="0" baseline="0" noProof="0" dirty="0">
              <a:ln>
                <a:noFill/>
              </a:ln>
              <a:solidFill>
                <a:schemeClr val="tx2">
                  <a:lumMod val="50000"/>
                </a:schemeClr>
              </a:solidFill>
              <a:effectLst/>
              <a:uLnTx/>
              <a:uFillTx/>
              <a:latin typeface="KaiTi" panose="02010609060101010101" pitchFamily="49" charset="-122"/>
              <a:ea typeface="KaiTi" panose="02010609060101010101" pitchFamily="49" charset="-122"/>
              <a:cs typeface="+mn-cs"/>
            </a:endParaRPr>
          </a:p>
        </p:txBody>
      </p:sp>
      <p:sp>
        <p:nvSpPr>
          <p:cNvPr id="31" name="Rectangle 6"/>
          <p:cNvSpPr>
            <a:spLocks noChangeArrowheads="1"/>
          </p:cNvSpPr>
          <p:nvPr/>
        </p:nvSpPr>
        <p:spPr bwMode="auto">
          <a:xfrm>
            <a:off x="3324590" y="6429279"/>
            <a:ext cx="5040560" cy="395632"/>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p>
            <a:pPr marL="0" marR="0" lvl="0" indent="0" algn="l" defTabSz="457200" rtl="0" eaLnBrk="0" fontAlgn="base" latinLnBrk="0" hangingPunct="0">
              <a:lnSpc>
                <a:spcPct val="100000"/>
              </a:lnSpc>
              <a:spcBef>
                <a:spcPct val="0"/>
              </a:spcBef>
              <a:spcAft>
                <a:spcPct val="0"/>
              </a:spcAft>
              <a:buClrTx/>
              <a:buSzTx/>
              <a:buFontTx/>
              <a:buNone/>
              <a:tabLst/>
              <a:defRPr/>
            </a:pPr>
            <a:r>
              <a:rPr kumimoji="0" lang="zh-TW" altLang="en-US" sz="1400"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rPr>
              <a:t>資料來源</a:t>
            </a:r>
            <a:r>
              <a:rPr kumimoji="0" lang="zh-CN" altLang="en-US" sz="1400"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rPr>
              <a:t>：</a:t>
            </a:r>
            <a:r>
              <a:rPr kumimoji="0" lang="en-US" altLang="zh-CN" sz="1400"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hlinkClick r:id="rId5"/>
              </a:rPr>
              <a:t>https://data.aseanstats.org/asean-gdp-annual</a:t>
            </a:r>
            <a:endParaRPr kumimoji="0" lang="en-US" altLang="zh-CN" sz="1400"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endParaRPr>
          </a:p>
          <a:p>
            <a:pPr marL="0" marR="0" lvl="0" indent="0" algn="l" defTabSz="457200" rtl="0" eaLnBrk="0" fontAlgn="base" latinLnBrk="0" hangingPunct="0">
              <a:lnSpc>
                <a:spcPct val="100000"/>
              </a:lnSpc>
              <a:spcBef>
                <a:spcPct val="0"/>
              </a:spcBef>
              <a:spcAft>
                <a:spcPct val="0"/>
              </a:spcAft>
              <a:buClrTx/>
              <a:buSzTx/>
              <a:buFontTx/>
              <a:buNone/>
              <a:tabLst/>
              <a:defRPr/>
            </a:pPr>
            <a:endParaRPr kumimoji="0" lang="en-SG" altLang="zh-CN" sz="1400" b="0" i="0" u="none" strike="noStrike" kern="1200" cap="none" spc="0" normalizeH="0" baseline="0" noProof="0" dirty="0">
              <a:ln>
                <a:noFill/>
              </a:ln>
              <a:solidFill>
                <a:srgbClr val="222222"/>
              </a:solidFill>
              <a:effectLst/>
              <a:uLnTx/>
              <a:uFillTx/>
              <a:latin typeface="Arial" panose="020B0604020202020204" pitchFamily="34" charset="0"/>
              <a:ea typeface="KaiTi" panose="02010609060101010101" pitchFamily="49" charset="-122"/>
              <a:cs typeface="Arial" panose="020B0604020202020204" pitchFamily="34" charset="0"/>
            </a:endParaRPr>
          </a:p>
        </p:txBody>
      </p:sp>
      <p:sp>
        <p:nvSpPr>
          <p:cNvPr id="27" name="Rectangle 3"/>
          <p:cNvSpPr>
            <a:spLocks noChangeArrowheads="1"/>
          </p:cNvSpPr>
          <p:nvPr/>
        </p:nvSpPr>
        <p:spPr bwMode="auto">
          <a:xfrm>
            <a:off x="7227802" y="6009971"/>
            <a:ext cx="4507087" cy="241744"/>
          </a:xfrm>
          <a:prstGeom prst="rect">
            <a:avLst/>
          </a:prstGeom>
          <a:noFill/>
          <a:ln>
            <a:noFill/>
          </a:ln>
          <a:effectLst/>
        </p:spPr>
        <p:txBody>
          <a:bodyPr vert="horz" wrap="square" lIns="0" tIns="-17457" rIns="0" bIns="-17457" numCol="1" anchor="ctr" anchorCtr="0" compatLnSpc="1">
            <a:prstTxWarp prst="textNoShape">
              <a:avLst/>
            </a:prstTxWarp>
            <a:spAutoFit/>
          </a:bodyPr>
          <a:lstStyle/>
          <a:p>
            <a:pPr lvl="0" eaLnBrk="0" fontAlgn="base" hangingPunct="0">
              <a:spcBef>
                <a:spcPct val="0"/>
              </a:spcBef>
              <a:spcAft>
                <a:spcPct val="0"/>
              </a:spcAft>
            </a:pPr>
            <a:r>
              <a:rPr kumimoji="0" lang="en-US" altLang="zh-TW"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rPr>
              <a:t>2022 &amp; 2023 </a:t>
            </a:r>
            <a:r>
              <a:rPr lang="zh-TW" altLang="en-US" dirty="0">
                <a:solidFill>
                  <a:srgbClr val="222222"/>
                </a:solidFill>
                <a:latin typeface="KaiTi" panose="02010609060101010101" pitchFamily="49" charset="-122"/>
                <a:ea typeface="KaiTi" panose="02010609060101010101" pitchFamily="49" charset="-122"/>
              </a:rPr>
              <a:t>年東協</a:t>
            </a:r>
            <a:r>
              <a:rPr kumimoji="0" lang="zh-TW" altLang="en-US"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rPr>
              <a:t>成員國</a:t>
            </a:r>
            <a:r>
              <a:rPr kumimoji="0" lang="en-US" altLang="zh-TW"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rPr>
              <a:t>GDP</a:t>
            </a:r>
            <a:r>
              <a:rPr lang="zh-CN" altLang="en-US" dirty="0">
                <a:solidFill>
                  <a:srgbClr val="222222"/>
                </a:solidFill>
                <a:latin typeface="KaiTi" panose="02010609060101010101" pitchFamily="49" charset="-122"/>
                <a:ea typeface="KaiTi" panose="02010609060101010101" pitchFamily="49" charset="-122"/>
              </a:rPr>
              <a:t> 比较</a:t>
            </a:r>
            <a:endParaRPr kumimoji="0" lang="en-SG" altLang="zh-TW"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endParaRPr>
          </a:p>
        </p:txBody>
      </p:sp>
      <p:pic>
        <p:nvPicPr>
          <p:cNvPr id="11" name="Picture 10">
            <a:extLst>
              <a:ext uri="{FF2B5EF4-FFF2-40B4-BE49-F238E27FC236}">
                <a16:creationId xmlns:a16="http://schemas.microsoft.com/office/drawing/2014/main" id="{D2A735D2-8FEE-2EBE-1526-0E42376D118C}"/>
              </a:ext>
            </a:extLst>
          </p:cNvPr>
          <p:cNvPicPr>
            <a:picLocks noChangeAspect="1"/>
          </p:cNvPicPr>
          <p:nvPr/>
        </p:nvPicPr>
        <p:blipFill>
          <a:blip r:embed="rId6" cstate="screen">
            <a:extLst>
              <a:ext uri="{28A0092B-C50C-407E-A947-70E740481C1C}">
                <a14:useLocalDpi xmlns:a14="http://schemas.microsoft.com/office/drawing/2010/main"/>
              </a:ext>
            </a:extLst>
          </a:blip>
          <a:srcRect b="-6"/>
          <a:stretch>
            <a:fillRect/>
          </a:stretch>
        </p:blipFill>
        <p:spPr>
          <a:xfrm>
            <a:off x="354697" y="1577635"/>
            <a:ext cx="5671747" cy="4364914"/>
          </a:xfrm>
          <a:prstGeom prst="rect">
            <a:avLst/>
          </a:prstGeom>
          <a:ln>
            <a:solidFill>
              <a:schemeClr val="tx1"/>
            </a:solidFill>
          </a:ln>
        </p:spPr>
      </p:pic>
      <p:pic>
        <p:nvPicPr>
          <p:cNvPr id="13" name="Picture 12">
            <a:extLst>
              <a:ext uri="{FF2B5EF4-FFF2-40B4-BE49-F238E27FC236}">
                <a16:creationId xmlns:a16="http://schemas.microsoft.com/office/drawing/2014/main" id="{AB9FEFC4-8308-3DBF-C606-168F24063CDA}"/>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6193791" y="1577636"/>
            <a:ext cx="5580358" cy="4364914"/>
          </a:xfrm>
          <a:prstGeom prst="rect">
            <a:avLst/>
          </a:prstGeom>
          <a:ln>
            <a:solidFill>
              <a:schemeClr val="tx1"/>
            </a:solidFill>
          </a:ln>
        </p:spPr>
      </p:pic>
      <p:sp>
        <p:nvSpPr>
          <p:cNvPr id="14" name="Rectangle 3">
            <a:extLst>
              <a:ext uri="{FF2B5EF4-FFF2-40B4-BE49-F238E27FC236}">
                <a16:creationId xmlns:a16="http://schemas.microsoft.com/office/drawing/2014/main" id="{51CD8DCC-5C91-379B-866F-A180CA63540F}"/>
              </a:ext>
            </a:extLst>
          </p:cNvPr>
          <p:cNvSpPr>
            <a:spLocks noChangeArrowheads="1"/>
          </p:cNvSpPr>
          <p:nvPr/>
        </p:nvSpPr>
        <p:spPr bwMode="auto">
          <a:xfrm>
            <a:off x="1039550" y="6017025"/>
            <a:ext cx="4507087" cy="241744"/>
          </a:xfrm>
          <a:prstGeom prst="rect">
            <a:avLst/>
          </a:prstGeom>
          <a:noFill/>
          <a:ln>
            <a:noFill/>
          </a:ln>
          <a:effectLst/>
        </p:spPr>
        <p:txBody>
          <a:bodyPr vert="horz" wrap="square" lIns="0" tIns="-17457" rIns="0" bIns="-17457" numCol="1" anchor="ctr" anchorCtr="0" compatLnSpc="1">
            <a:prstTxWarp prst="textNoShape">
              <a:avLst/>
            </a:prstTxWarp>
            <a:spAutoFit/>
          </a:bodyPr>
          <a:lstStyle/>
          <a:p>
            <a:pPr lvl="0" eaLnBrk="0" fontAlgn="base" hangingPunct="0">
              <a:spcBef>
                <a:spcPct val="0"/>
              </a:spcBef>
              <a:spcAft>
                <a:spcPct val="0"/>
              </a:spcAft>
            </a:pPr>
            <a:r>
              <a:rPr kumimoji="0" lang="en-US" altLang="zh-TW"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rPr>
              <a:t>2022 &amp; 2023 </a:t>
            </a:r>
            <a:r>
              <a:rPr kumimoji="0" lang="zh-CN" altLang="en-US"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rPr>
              <a:t>年世界前</a:t>
            </a:r>
            <a:r>
              <a:rPr kumimoji="0" lang="en-US" altLang="zh-CN"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rPr>
              <a:t>10</a:t>
            </a:r>
            <a:r>
              <a:rPr kumimoji="0" lang="zh-CN" altLang="en-US"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rPr>
              <a:t>大经济体 </a:t>
            </a:r>
            <a:r>
              <a:rPr kumimoji="0" lang="en-US" altLang="zh-TW"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rPr>
              <a:t>GDP</a:t>
            </a:r>
            <a:r>
              <a:rPr lang="zh-CN" altLang="en-US" dirty="0">
                <a:solidFill>
                  <a:srgbClr val="222222"/>
                </a:solidFill>
                <a:latin typeface="KaiTi" panose="02010609060101010101" pitchFamily="49" charset="-122"/>
                <a:ea typeface="KaiTi" panose="02010609060101010101" pitchFamily="49" charset="-122"/>
              </a:rPr>
              <a:t> 比较</a:t>
            </a:r>
            <a:endParaRPr kumimoji="0" lang="en-SG" altLang="zh-TW" b="0" i="0" u="none" strike="noStrike" kern="1200" cap="none" spc="0" normalizeH="0" baseline="0" noProof="0" dirty="0">
              <a:ln>
                <a:noFill/>
              </a:ln>
              <a:solidFill>
                <a:srgbClr val="222222"/>
              </a:solidFill>
              <a:effectLst/>
              <a:uLnTx/>
              <a:uFillTx/>
              <a:latin typeface="KaiTi" panose="02010609060101010101" pitchFamily="49" charset="-122"/>
              <a:ea typeface="KaiTi" panose="02010609060101010101" pitchFamily="49" charset="-122"/>
              <a:cs typeface="+mn-cs"/>
            </a:endParaRPr>
          </a:p>
        </p:txBody>
      </p:sp>
    </p:spTree>
    <p:extLst>
      <p:ext uri="{BB962C8B-B14F-4D97-AF65-F5344CB8AC3E}">
        <p14:creationId xmlns:p14="http://schemas.microsoft.com/office/powerpoint/2010/main" val="1285194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10"/>
          <p:cNvSpPr/>
          <p:nvPr/>
        </p:nvSpPr>
        <p:spPr>
          <a:xfrm>
            <a:off x="981844" y="620688"/>
            <a:ext cx="6061275" cy="461665"/>
          </a:xfrm>
          <a:prstGeom prst="rect">
            <a:avLst/>
          </a:prstGeom>
        </p:spPr>
        <p:txBody>
          <a:bodyPr wrap="none">
            <a:spAutoFit/>
          </a:bodyPr>
          <a:lstStyle/>
          <a:p>
            <a:pPr fontAlgn="base"/>
            <a:r>
              <a:rPr lang="zh-TW" altLang="en-US" sz="2400" b="1" dirty="0">
                <a:solidFill>
                  <a:srgbClr val="3C5C26"/>
                </a:solidFill>
                <a:latin typeface="KaiTi" panose="02010609060101010101" pitchFamily="49" charset="-122"/>
                <a:ea typeface="KaiTi" panose="02010609060101010101" pitchFamily="49" charset="-122"/>
              </a:rPr>
              <a:t>東協</a:t>
            </a:r>
            <a:r>
              <a:rPr lang="zh-CN" altLang="en-US" sz="2400" b="1" dirty="0">
                <a:solidFill>
                  <a:srgbClr val="3C5C26"/>
                </a:solidFill>
                <a:latin typeface="KaiTi" panose="02010609060101010101" pitchFamily="49" charset="-122"/>
                <a:ea typeface="KaiTi" panose="02010609060101010101" pitchFamily="49" charset="-122"/>
              </a:rPr>
              <a:t>各</a:t>
            </a:r>
            <a:r>
              <a:rPr lang="zh-TW" altLang="en-US" sz="2400" b="1" dirty="0">
                <a:solidFill>
                  <a:srgbClr val="3C5C26"/>
                </a:solidFill>
                <a:latin typeface="KaiTi" panose="02010609060101010101" pitchFamily="49" charset="-122"/>
                <a:ea typeface="KaiTi" panose="02010609060101010101" pitchFamily="49" charset="-122"/>
              </a:rPr>
              <a:t>國保健品</a:t>
            </a:r>
            <a:r>
              <a:rPr lang="zh-CN" altLang="en-US" sz="2400" b="1" dirty="0">
                <a:solidFill>
                  <a:srgbClr val="3C5C26"/>
                </a:solidFill>
                <a:latin typeface="KaiTi" panose="02010609060101010101" pitchFamily="49" charset="-122"/>
                <a:ea typeface="KaiTi" panose="02010609060101010101" pitchFamily="49" charset="-122"/>
              </a:rPr>
              <a:t>分類</a:t>
            </a:r>
            <a:r>
              <a:rPr lang="zh-TW" altLang="en-US" sz="2400" dirty="0">
                <a:latin typeface="KaiTi" panose="02010609060101010101" pitchFamily="49" charset="-122"/>
                <a:ea typeface="KaiTi" panose="02010609060101010101" pitchFamily="49" charset="-122"/>
              </a:rPr>
              <a:t>、</a:t>
            </a:r>
            <a:r>
              <a:rPr lang="zh-CN" altLang="en-US" sz="2400" b="1" dirty="0">
                <a:solidFill>
                  <a:srgbClr val="3C5C26"/>
                </a:solidFill>
                <a:latin typeface="KaiTi" panose="02010609060101010101" pitchFamily="49" charset="-122"/>
                <a:ea typeface="KaiTi" panose="02010609060101010101" pitchFamily="49" charset="-122"/>
              </a:rPr>
              <a:t>监管部门及</a:t>
            </a:r>
            <a:r>
              <a:rPr lang="zh-TW" altLang="en-US" sz="2400" b="1" dirty="0">
                <a:solidFill>
                  <a:srgbClr val="3C5C26"/>
                </a:solidFill>
                <a:latin typeface="KaiTi" panose="02010609060101010101" pitchFamily="49" charset="-122"/>
                <a:ea typeface="KaiTi" panose="02010609060101010101" pitchFamily="49" charset="-122"/>
              </a:rPr>
              <a:t>相關法規</a:t>
            </a:r>
            <a:endParaRPr lang="zh-TW" altLang="en-US" sz="2400" b="1" i="0" dirty="0">
              <a:solidFill>
                <a:srgbClr val="3C5C26"/>
              </a:solidFill>
              <a:effectLst/>
              <a:latin typeface="KaiTi" panose="02010609060101010101" pitchFamily="49" charset="-122"/>
              <a:ea typeface="KaiTi" panose="02010609060101010101" pitchFamily="49" charset="-122"/>
            </a:endParaRPr>
          </a:p>
        </p:txBody>
      </p:sp>
      <p:sp>
        <p:nvSpPr>
          <p:cNvPr id="3" name="Rectangle 2"/>
          <p:cNvSpPr/>
          <p:nvPr/>
        </p:nvSpPr>
        <p:spPr>
          <a:xfrm>
            <a:off x="477788" y="49366"/>
            <a:ext cx="9002464" cy="1200329"/>
          </a:xfrm>
          <a:prstGeom prst="rect">
            <a:avLst/>
          </a:prstGeom>
        </p:spPr>
        <p:txBody>
          <a:bodyPr wrap="non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東協四國保健品營養食品现行法規及註冊</a:t>
            </a:r>
          </a:p>
          <a:p>
            <a:pPr marL="45720" indent="0">
              <a:spcAft>
                <a:spcPts val="0"/>
              </a:spcAft>
              <a:buNone/>
            </a:pPr>
            <a:endPar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p:txBody>
      </p:sp>
      <p:pic>
        <p:nvPicPr>
          <p:cNvPr id="7" name="Picture 6">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graphicFrame>
        <p:nvGraphicFramePr>
          <p:cNvPr id="2" name="Table 1"/>
          <p:cNvGraphicFramePr>
            <a:graphicFrameLocks noGrp="1"/>
          </p:cNvGraphicFramePr>
          <p:nvPr>
            <p:extLst>
              <p:ext uri="{D42A27DB-BD31-4B8C-83A1-F6EECF244321}">
                <p14:modId xmlns:p14="http://schemas.microsoft.com/office/powerpoint/2010/main" val="445686884"/>
              </p:ext>
            </p:extLst>
          </p:nvPr>
        </p:nvGraphicFramePr>
        <p:xfrm>
          <a:off x="136271" y="1024675"/>
          <a:ext cx="11981042" cy="5821680"/>
        </p:xfrm>
        <a:graphic>
          <a:graphicData uri="http://schemas.openxmlformats.org/drawingml/2006/table">
            <a:tbl>
              <a:tblPr firstRow="1" bandRow="1">
                <a:effectLst/>
                <a:tableStyleId>{72833802-FEF1-4C79-8D5D-14CF1EAF98D9}</a:tableStyleId>
              </a:tblPr>
              <a:tblGrid>
                <a:gridCol w="936102">
                  <a:extLst>
                    <a:ext uri="{9D8B030D-6E8A-4147-A177-3AD203B41FA5}">
                      <a16:colId xmlns:a16="http://schemas.microsoft.com/office/drawing/2014/main" val="789141669"/>
                    </a:ext>
                  </a:extLst>
                </a:gridCol>
                <a:gridCol w="1134453">
                  <a:extLst>
                    <a:ext uri="{9D8B030D-6E8A-4147-A177-3AD203B41FA5}">
                      <a16:colId xmlns:a16="http://schemas.microsoft.com/office/drawing/2014/main" val="774199699"/>
                    </a:ext>
                  </a:extLst>
                </a:gridCol>
                <a:gridCol w="1205023">
                  <a:extLst>
                    <a:ext uri="{9D8B030D-6E8A-4147-A177-3AD203B41FA5}">
                      <a16:colId xmlns:a16="http://schemas.microsoft.com/office/drawing/2014/main" val="1092272188"/>
                    </a:ext>
                  </a:extLst>
                </a:gridCol>
                <a:gridCol w="1088183">
                  <a:extLst>
                    <a:ext uri="{9D8B030D-6E8A-4147-A177-3AD203B41FA5}">
                      <a16:colId xmlns:a16="http://schemas.microsoft.com/office/drawing/2014/main" val="3790452471"/>
                    </a:ext>
                  </a:extLst>
                </a:gridCol>
                <a:gridCol w="1088183">
                  <a:extLst>
                    <a:ext uri="{9D8B030D-6E8A-4147-A177-3AD203B41FA5}">
                      <a16:colId xmlns:a16="http://schemas.microsoft.com/office/drawing/2014/main" val="1689120317"/>
                    </a:ext>
                  </a:extLst>
                </a:gridCol>
                <a:gridCol w="1088183">
                  <a:extLst>
                    <a:ext uri="{9D8B030D-6E8A-4147-A177-3AD203B41FA5}">
                      <a16:colId xmlns:a16="http://schemas.microsoft.com/office/drawing/2014/main" val="157386182"/>
                    </a:ext>
                  </a:extLst>
                </a:gridCol>
                <a:gridCol w="1088183">
                  <a:extLst>
                    <a:ext uri="{9D8B030D-6E8A-4147-A177-3AD203B41FA5}">
                      <a16:colId xmlns:a16="http://schemas.microsoft.com/office/drawing/2014/main" val="2633627185"/>
                    </a:ext>
                  </a:extLst>
                </a:gridCol>
                <a:gridCol w="1088183">
                  <a:extLst>
                    <a:ext uri="{9D8B030D-6E8A-4147-A177-3AD203B41FA5}">
                      <a16:colId xmlns:a16="http://schemas.microsoft.com/office/drawing/2014/main" val="1975389893"/>
                    </a:ext>
                  </a:extLst>
                </a:gridCol>
                <a:gridCol w="1088183">
                  <a:extLst>
                    <a:ext uri="{9D8B030D-6E8A-4147-A177-3AD203B41FA5}">
                      <a16:colId xmlns:a16="http://schemas.microsoft.com/office/drawing/2014/main" val="2258942256"/>
                    </a:ext>
                  </a:extLst>
                </a:gridCol>
                <a:gridCol w="1088183">
                  <a:extLst>
                    <a:ext uri="{9D8B030D-6E8A-4147-A177-3AD203B41FA5}">
                      <a16:colId xmlns:a16="http://schemas.microsoft.com/office/drawing/2014/main" val="689133521"/>
                    </a:ext>
                  </a:extLst>
                </a:gridCol>
                <a:gridCol w="1088183">
                  <a:extLst>
                    <a:ext uri="{9D8B030D-6E8A-4147-A177-3AD203B41FA5}">
                      <a16:colId xmlns:a16="http://schemas.microsoft.com/office/drawing/2014/main" val="538125828"/>
                    </a:ext>
                  </a:extLst>
                </a:gridCol>
              </a:tblGrid>
              <a:tr h="353629">
                <a:tc>
                  <a:txBody>
                    <a:bodyPr/>
                    <a:lstStyle/>
                    <a:p>
                      <a:r>
                        <a:rPr lang="zh-TW" altLang="en-US" sz="1800" dirty="0">
                          <a:latin typeface="KaiTi" panose="02010609060101010101" pitchFamily="49" charset="-122"/>
                          <a:ea typeface="KaiTi" panose="02010609060101010101" pitchFamily="49" charset="-122"/>
                        </a:rPr>
                        <a:t>國家</a:t>
                      </a:r>
                      <a:endParaRPr lang="en-SG" sz="18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9483"/>
                    </a:solidFill>
                  </a:tcPr>
                </a:tc>
                <a:tc>
                  <a:txBody>
                    <a:bodyPr/>
                    <a:lstStyle/>
                    <a:p>
                      <a:r>
                        <a:rPr lang="zh-CN" altLang="en-US" sz="1800" dirty="0">
                          <a:latin typeface="KaiTi" panose="02010609060101010101" pitchFamily="49" charset="-122"/>
                          <a:ea typeface="KaiTi" panose="02010609060101010101" pitchFamily="49" charset="-122"/>
                        </a:rPr>
                        <a:t>新加坡</a:t>
                      </a:r>
                      <a:endParaRPr lang="en-SG" sz="18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9483"/>
                    </a:solidFill>
                  </a:tcPr>
                </a:tc>
                <a:tc>
                  <a:txBody>
                    <a:bodyPr/>
                    <a:lstStyle/>
                    <a:p>
                      <a:r>
                        <a:rPr lang="zh-CN" altLang="en-US" sz="1800" dirty="0">
                          <a:solidFill>
                            <a:schemeClr val="bg1"/>
                          </a:solidFill>
                          <a:latin typeface="KaiTi" panose="02010609060101010101" pitchFamily="49" charset="-122"/>
                          <a:ea typeface="KaiTi" panose="02010609060101010101" pitchFamily="49" charset="-122"/>
                        </a:rPr>
                        <a:t>汶来</a:t>
                      </a:r>
                      <a:endParaRPr lang="en-SG" sz="18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94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600" dirty="0">
                          <a:latin typeface="KaiTi" panose="02010609060101010101" pitchFamily="49" charset="-122"/>
                          <a:ea typeface="KaiTi" panose="02010609060101010101" pitchFamily="49" charset="-122"/>
                        </a:rPr>
                        <a:t>馬來西亞</a:t>
                      </a:r>
                      <a:endParaRPr lang="en-SG" sz="16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9483"/>
                    </a:solidFill>
                  </a:tcPr>
                </a:tc>
                <a:tc>
                  <a:txBody>
                    <a:bodyPr/>
                    <a:lstStyle/>
                    <a:p>
                      <a:r>
                        <a:rPr lang="zh-CN" altLang="en-US" sz="1800" dirty="0">
                          <a:latin typeface="KaiTi" panose="02010609060101010101" pitchFamily="49" charset="-122"/>
                          <a:ea typeface="KaiTi" panose="02010609060101010101" pitchFamily="49" charset="-122"/>
                        </a:rPr>
                        <a:t>印尼</a:t>
                      </a:r>
                      <a:endParaRPr lang="en-SG" sz="18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9483"/>
                    </a:solidFill>
                  </a:tcPr>
                </a:tc>
                <a:tc>
                  <a:txBody>
                    <a:bodyPr/>
                    <a:lstStyle/>
                    <a:p>
                      <a:r>
                        <a:rPr lang="zh-TW" altLang="en-US" sz="1800" dirty="0">
                          <a:latin typeface="KaiTi" panose="02010609060101010101" pitchFamily="49" charset="-122"/>
                          <a:ea typeface="KaiTi" panose="02010609060101010101" pitchFamily="49" charset="-122"/>
                        </a:rPr>
                        <a:t>越南</a:t>
                      </a:r>
                      <a:endParaRPr lang="en-SG" sz="18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9483"/>
                    </a:solidFill>
                  </a:tcPr>
                </a:tc>
                <a:tc>
                  <a:txBody>
                    <a:bodyPr/>
                    <a:lstStyle/>
                    <a:p>
                      <a:r>
                        <a:rPr lang="zh-TW" altLang="en-US" sz="1800" dirty="0">
                          <a:latin typeface="KaiTi" panose="02010609060101010101" pitchFamily="49" charset="-122"/>
                          <a:ea typeface="KaiTi" panose="02010609060101010101" pitchFamily="49" charset="-122"/>
                        </a:rPr>
                        <a:t>菲律賓</a:t>
                      </a:r>
                      <a:endParaRPr lang="en-SG" sz="18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9483"/>
                    </a:solidFill>
                  </a:tcPr>
                </a:tc>
                <a:tc>
                  <a:txBody>
                    <a:bodyPr/>
                    <a:lstStyle/>
                    <a:p>
                      <a:r>
                        <a:rPr lang="zh-CN" altLang="en-US" sz="1800" dirty="0">
                          <a:latin typeface="KaiTi" panose="02010609060101010101" pitchFamily="49" charset="-122"/>
                          <a:ea typeface="KaiTi" panose="02010609060101010101" pitchFamily="49" charset="-122"/>
                        </a:rPr>
                        <a:t>泰國</a:t>
                      </a:r>
                      <a:endParaRPr lang="en-SG" sz="18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9483"/>
                    </a:solidFill>
                  </a:tcPr>
                </a:tc>
                <a:tc>
                  <a:txBody>
                    <a:bodyPr/>
                    <a:lstStyle/>
                    <a:p>
                      <a:r>
                        <a:rPr lang="zh-CN" altLang="en-US" sz="1800" dirty="0">
                          <a:latin typeface="KaiTi" panose="02010609060101010101" pitchFamily="49" charset="-122"/>
                          <a:ea typeface="KaiTi" panose="02010609060101010101" pitchFamily="49" charset="-122"/>
                        </a:rPr>
                        <a:t>寮国</a:t>
                      </a:r>
                      <a:endParaRPr lang="en-SG" sz="18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9483"/>
                    </a:solidFill>
                  </a:tcPr>
                </a:tc>
                <a:tc>
                  <a:txBody>
                    <a:bodyPr/>
                    <a:lstStyle/>
                    <a:p>
                      <a:r>
                        <a:rPr lang="zh-CN" altLang="en-US" sz="1800" dirty="0">
                          <a:latin typeface="KaiTi" panose="02010609060101010101" pitchFamily="49" charset="-122"/>
                          <a:ea typeface="KaiTi" panose="02010609060101010101" pitchFamily="49" charset="-122"/>
                        </a:rPr>
                        <a:t>柬埔寨</a:t>
                      </a:r>
                      <a:endParaRPr lang="en-SG" sz="18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9483"/>
                    </a:solidFill>
                  </a:tcPr>
                </a:tc>
                <a:tc>
                  <a:txBody>
                    <a:bodyPr/>
                    <a:lstStyle/>
                    <a:p>
                      <a:r>
                        <a:rPr lang="zh-CN" altLang="en-US" sz="1800" dirty="0">
                          <a:latin typeface="KaiTi" panose="02010609060101010101" pitchFamily="49" charset="-122"/>
                          <a:ea typeface="KaiTi" panose="02010609060101010101" pitchFamily="49" charset="-122"/>
                        </a:rPr>
                        <a:t>缅甸</a:t>
                      </a:r>
                      <a:endParaRPr lang="en-SG" sz="18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99483"/>
                    </a:solidFill>
                  </a:tcPr>
                </a:tc>
                <a:extLst>
                  <a:ext uri="{0D108BD9-81ED-4DB2-BD59-A6C34878D82A}">
                    <a16:rowId xmlns:a16="http://schemas.microsoft.com/office/drawing/2014/main" val="2226583274"/>
                  </a:ext>
                </a:extLst>
              </a:tr>
              <a:tr h="825134">
                <a:tc>
                  <a:txBody>
                    <a:bodyPr/>
                    <a:lstStyle/>
                    <a:p>
                      <a:r>
                        <a:rPr lang="zh-TW" altLang="en-US" dirty="0">
                          <a:latin typeface="KaiTi" panose="02010609060101010101" pitchFamily="49" charset="-122"/>
                          <a:ea typeface="KaiTi" panose="02010609060101010101" pitchFamily="49" charset="-122"/>
                        </a:rPr>
                        <a:t>分類</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a:txBody>
                    <a:bodyPr/>
                    <a:lstStyle/>
                    <a:p>
                      <a:pPr algn="ctr"/>
                      <a:r>
                        <a:rPr lang="zh-TW" altLang="en-US" sz="1800" dirty="0">
                          <a:latin typeface="KaiTi" panose="02010609060101010101" pitchFamily="49" charset="-122"/>
                          <a:ea typeface="KaiTi" panose="02010609060101010101" pitchFamily="49" charset="-122"/>
                        </a:rPr>
                        <a:t>保健品</a:t>
                      </a:r>
                      <a:endParaRPr lang="en-US" altLang="zh-TW" sz="1800" dirty="0">
                        <a:latin typeface="KaiTi" panose="02010609060101010101" pitchFamily="49" charset="-122"/>
                        <a:ea typeface="KaiTi" panose="02010609060101010101" pitchFamily="49" charset="-122"/>
                      </a:endParaRPr>
                    </a:p>
                    <a:p>
                      <a:pPr algn="ctr"/>
                      <a:r>
                        <a:rPr lang="en-US" sz="1400" dirty="0">
                          <a:latin typeface="Calibri" panose="020F0502020204030204" pitchFamily="34" charset="0"/>
                          <a:ea typeface="KaiTi" panose="02010609060101010101" pitchFamily="49" charset="-122"/>
                        </a:rPr>
                        <a:t>Health Supplement</a:t>
                      </a:r>
                      <a:r>
                        <a:rPr lang="en-US" sz="1400" dirty="0">
                          <a:latin typeface="KaiTi" panose="02010609060101010101" pitchFamily="49" charset="-122"/>
                          <a:ea typeface="KaiTi" panose="02010609060101010101" pitchFamily="49" charset="-122"/>
                        </a:rPr>
                        <a:t> </a:t>
                      </a:r>
                      <a:endParaRPr lang="en-SG" sz="1400"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SG"/>
                    </a:p>
                  </a:txBody>
                  <a:tcPr/>
                </a:tc>
                <a:tc hMerge="1">
                  <a:txBody>
                    <a:bodyPr/>
                    <a:lstStyle/>
                    <a:p>
                      <a:endParaRPr lang="en-SG"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1800" dirty="0">
                          <a:latin typeface="Calibri" panose="020F0502020204030204" pitchFamily="34" charset="0"/>
                          <a:ea typeface="KaiTi" panose="02010609060101010101" pitchFamily="49" charset="-122"/>
                        </a:rPr>
                        <a:t>膳食補充品</a:t>
                      </a:r>
                      <a:endParaRPr lang="en-US" altLang="zh-TW" sz="1800" dirty="0">
                        <a:latin typeface="Calibri" panose="020F0502020204030204" pitchFamily="34" charset="0"/>
                        <a:ea typeface="KaiTi" panose="02010609060101010101" pitchFamily="49" charset="-122"/>
                      </a:endParaRPr>
                    </a:p>
                    <a:p>
                      <a:r>
                        <a:rPr lang="en-US" sz="1400" dirty="0">
                          <a:latin typeface="Calibri" panose="020F0502020204030204" pitchFamily="34" charset="0"/>
                          <a:ea typeface="KaiTi" panose="02010609060101010101" pitchFamily="49" charset="-122"/>
                        </a:rPr>
                        <a:t>Food Sup</a:t>
                      </a:r>
                      <a:endParaRPr lang="en-SG" sz="14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1800" dirty="0">
                          <a:latin typeface="Calibri" panose="020F0502020204030204" pitchFamily="34" charset="0"/>
                          <a:ea typeface="KaiTi" panose="02010609060101010101" pitchFamily="49" charset="-122"/>
                        </a:rPr>
                        <a:t>功能性食品</a:t>
                      </a:r>
                      <a:endParaRPr lang="en-US" altLang="zh-TW" sz="1800" dirty="0">
                        <a:latin typeface="Calibri" panose="020F0502020204030204" pitchFamily="34" charset="0"/>
                        <a:ea typeface="KaiTi" panose="02010609060101010101" pitchFamily="49" charset="-122"/>
                      </a:endParaRPr>
                    </a:p>
                    <a:p>
                      <a:r>
                        <a:rPr lang="en-US" sz="1400" dirty="0" err="1">
                          <a:latin typeface="Calibri" panose="020F0502020204030204" pitchFamily="34" charset="0"/>
                          <a:ea typeface="KaiTi" panose="02010609060101010101" pitchFamily="49" charset="-122"/>
                        </a:rPr>
                        <a:t>Func</a:t>
                      </a:r>
                      <a:r>
                        <a:rPr lang="en-US" sz="1400" baseline="0" dirty="0">
                          <a:latin typeface="Calibri" panose="020F0502020204030204" pitchFamily="34" charset="0"/>
                          <a:ea typeface="KaiTi" panose="02010609060101010101" pitchFamily="49" charset="-122"/>
                        </a:rPr>
                        <a:t> Food </a:t>
                      </a:r>
                      <a:endParaRPr lang="en-SG" sz="14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800" dirty="0">
                          <a:latin typeface="Calibri" panose="020F0502020204030204" pitchFamily="34" charset="0"/>
                          <a:ea typeface="KaiTi" panose="02010609060101010101" pitchFamily="49" charset="-122"/>
                        </a:rPr>
                        <a:t>膳食補充品</a:t>
                      </a:r>
                      <a:endParaRPr lang="en-US" altLang="zh-TW" sz="1800" dirty="0">
                        <a:latin typeface="Calibri" panose="020F0502020204030204" pitchFamily="34" charset="0"/>
                        <a:ea typeface="KaiTi" panose="02010609060101010101" pitchFamily="49" charset="-122"/>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latin typeface="Calibri" panose="020F0502020204030204" pitchFamily="34" charset="0"/>
                          <a:ea typeface="KaiTi" panose="02010609060101010101" pitchFamily="49" charset="-122"/>
                        </a:rPr>
                        <a:t>Dietary Supplement </a:t>
                      </a:r>
                      <a:endParaRPr lang="en-SG" sz="14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SG"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SG"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SG"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1800" dirty="0">
                          <a:latin typeface="Calibri" panose="020F0502020204030204" pitchFamily="34" charset="0"/>
                          <a:ea typeface="KaiTi" panose="02010609060101010101" pitchFamily="49" charset="-122"/>
                        </a:rPr>
                        <a:t>保健品</a:t>
                      </a:r>
                    </a:p>
                    <a:p>
                      <a:r>
                        <a:rPr lang="en-US" altLang="zh-CN" sz="1400" dirty="0">
                          <a:latin typeface="Calibri" panose="020F0502020204030204" pitchFamily="34" charset="0"/>
                          <a:ea typeface="KaiTi" panose="02010609060101010101" pitchFamily="49" charset="-122"/>
                        </a:rPr>
                        <a:t>Health</a:t>
                      </a:r>
                      <a:r>
                        <a:rPr lang="en-US" altLang="zh-CN" sz="1400" baseline="0" dirty="0">
                          <a:latin typeface="Calibri" panose="020F0502020204030204" pitchFamily="34" charset="0"/>
                          <a:ea typeface="KaiTi" panose="02010609060101010101" pitchFamily="49" charset="-122"/>
                        </a:rPr>
                        <a:t> </a:t>
                      </a:r>
                      <a:r>
                        <a:rPr lang="en-US" altLang="zh-CN" sz="1400" dirty="0">
                          <a:latin typeface="Calibri" panose="020F0502020204030204" pitchFamily="34" charset="0"/>
                          <a:ea typeface="KaiTi" panose="02010609060101010101" pitchFamily="49" charset="-122"/>
                        </a:rPr>
                        <a:t>Sup</a:t>
                      </a:r>
                      <a:endParaRPr lang="en-SG" sz="14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3689297"/>
                  </a:ext>
                </a:extLst>
              </a:tr>
              <a:tr h="913541">
                <a:tc>
                  <a:txBody>
                    <a:bodyPr/>
                    <a:lstStyle/>
                    <a:p>
                      <a:r>
                        <a:rPr lang="zh-TW" altLang="en-US" dirty="0">
                          <a:latin typeface="KaiTi" panose="02010609060101010101" pitchFamily="49" charset="-122"/>
                          <a:ea typeface="KaiTi" panose="02010609060101010101" pitchFamily="49" charset="-122"/>
                        </a:rPr>
                        <a:t>监管</a:t>
                      </a:r>
                      <a:endParaRPr lang="en-US" altLang="zh-TW" dirty="0">
                        <a:latin typeface="KaiTi" panose="02010609060101010101" pitchFamily="49" charset="-122"/>
                        <a:ea typeface="KaiTi" panose="02010609060101010101" pitchFamily="49" charset="-122"/>
                      </a:endParaRPr>
                    </a:p>
                    <a:p>
                      <a:r>
                        <a:rPr lang="zh-TW" altLang="en-US" dirty="0">
                          <a:latin typeface="KaiTi" panose="02010609060101010101" pitchFamily="49" charset="-122"/>
                          <a:ea typeface="KaiTi" panose="02010609060101010101" pitchFamily="49" charset="-122"/>
                        </a:rPr>
                        <a:t>部门</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latin typeface="Calibri" panose="020F0502020204030204" pitchFamily="34" charset="0"/>
                          <a:ea typeface="KaiTi" panose="02010609060101010101" pitchFamily="49" charset="-122"/>
                        </a:rPr>
                        <a:t>HSA</a:t>
                      </a: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Calibri" panose="020F0502020204030204" pitchFamily="34" charset="0"/>
                          <a:ea typeface="KaiTi" panose="02010609060101010101" pitchFamily="49" charset="-122"/>
                        </a:rPr>
                        <a:t>衛生部</a:t>
                      </a: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400" dirty="0">
                          <a:latin typeface="Calibri" panose="020F0502020204030204" pitchFamily="34" charset="0"/>
                          <a:ea typeface="KaiTi" panose="02010609060101010101" pitchFamily="49" charset="-122"/>
                        </a:rPr>
                        <a:t>衛生科學局</a:t>
                      </a:r>
                      <a:endParaRPr lang="en-US" sz="14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SG" sz="1400" dirty="0">
                          <a:latin typeface="Calibri" panose="020F0502020204030204" pitchFamily="34" charset="0"/>
                          <a:ea typeface="KaiTi" panose="02010609060101010101" pitchFamily="49" charset="-122"/>
                        </a:rPr>
                        <a:t>BDMCA</a:t>
                      </a:r>
                    </a:p>
                    <a:p>
                      <a:r>
                        <a:rPr lang="zh-TW" altLang="en-US" sz="1400" dirty="0">
                          <a:latin typeface="Calibri" panose="020F0502020204030204" pitchFamily="34" charset="0"/>
                          <a:ea typeface="KaiTi" panose="02010609060101010101" pitchFamily="49" charset="-122"/>
                        </a:rPr>
                        <a:t>衛生部</a:t>
                      </a:r>
                    </a:p>
                    <a:p>
                      <a:r>
                        <a:rPr lang="zh-TW" altLang="en-US" sz="1400" dirty="0">
                          <a:latin typeface="Calibri" panose="020F0502020204030204" pitchFamily="34" charset="0"/>
                          <a:ea typeface="KaiTi" panose="02010609060101010101" pitchFamily="49" charset="-122"/>
                        </a:rPr>
                        <a:t>醫藥管理局</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a:latin typeface="Calibri" panose="020F0502020204030204" pitchFamily="34" charset="0"/>
                          <a:ea typeface="KaiTi" panose="02010609060101010101" pitchFamily="49" charset="-122"/>
                        </a:rPr>
                        <a:t>NPRA</a:t>
                      </a:r>
                    </a:p>
                    <a:p>
                      <a:r>
                        <a:rPr lang="zh-TW" altLang="en-US" sz="1400" dirty="0">
                          <a:latin typeface="KaiTi" panose="02010609060101010101" pitchFamily="49" charset="-122"/>
                          <a:ea typeface="KaiTi" panose="02010609060101010101" pitchFamily="49" charset="-122"/>
                        </a:rPr>
                        <a:t>衛生部</a:t>
                      </a:r>
                      <a:endParaRPr lang="en-US" altLang="zh-TW" sz="1400" dirty="0">
                        <a:latin typeface="KaiTi" panose="02010609060101010101" pitchFamily="49" charset="-122"/>
                        <a:ea typeface="KaiTi" panose="02010609060101010101" pitchFamily="49" charset="-122"/>
                      </a:endParaRPr>
                    </a:p>
                    <a:p>
                      <a:r>
                        <a:rPr lang="zh-TW" altLang="en-US" sz="1400" dirty="0">
                          <a:latin typeface="KaiTi" panose="02010609060101010101" pitchFamily="49" charset="-122"/>
                          <a:ea typeface="KaiTi" panose="02010609060101010101" pitchFamily="49" charset="-122"/>
                        </a:rPr>
                        <a:t>藥事</a:t>
                      </a:r>
                      <a:r>
                        <a:rPr lang="zh-CN" altLang="en-US" sz="1400" dirty="0">
                          <a:latin typeface="KaiTi" panose="02010609060101010101" pitchFamily="49" charset="-122"/>
                          <a:ea typeface="KaiTi" panose="02010609060101010101" pitchFamily="49" charset="-122"/>
                        </a:rPr>
                        <a:t>管理</a:t>
                      </a:r>
                      <a:r>
                        <a:rPr lang="zh-TW" altLang="en-US" sz="1400" dirty="0">
                          <a:latin typeface="KaiTi" panose="02010609060101010101" pitchFamily="49" charset="-122"/>
                          <a:ea typeface="KaiTi" panose="02010609060101010101" pitchFamily="49" charset="-122"/>
                        </a:rPr>
                        <a:t>局</a:t>
                      </a:r>
                      <a:endParaRPr lang="en-US" sz="1400"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a:latin typeface="Calibri" panose="020F0502020204030204" pitchFamily="34" charset="0"/>
                          <a:ea typeface="KaiTi" panose="02010609060101010101" pitchFamily="49" charset="-122"/>
                        </a:rPr>
                        <a:t>BPOM </a:t>
                      </a:r>
                    </a:p>
                    <a:p>
                      <a:r>
                        <a:rPr lang="zh-TW" altLang="en-US" sz="1400" dirty="0">
                          <a:latin typeface="Calibri" panose="020F0502020204030204" pitchFamily="34" charset="0"/>
                          <a:ea typeface="KaiTi" panose="02010609060101010101" pitchFamily="49" charset="-122"/>
                        </a:rPr>
                        <a:t>衛生部</a:t>
                      </a:r>
                      <a:endParaRPr lang="en-US" altLang="zh-TW" sz="1400" dirty="0">
                        <a:latin typeface="Calibri" panose="020F0502020204030204" pitchFamily="34" charset="0"/>
                        <a:ea typeface="KaiTi" panose="02010609060101010101" pitchFamily="49" charset="-122"/>
                      </a:endParaRPr>
                    </a:p>
                    <a:p>
                      <a:r>
                        <a:rPr lang="zh-TW" altLang="en-US" sz="1400" dirty="0">
                          <a:latin typeface="Calibri" panose="020F0502020204030204" pitchFamily="34" charset="0"/>
                          <a:ea typeface="KaiTi" panose="02010609060101010101" pitchFamily="49" charset="-122"/>
                        </a:rPr>
                        <a:t>藥物食品管理署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a:latin typeface="Calibri" panose="020F0502020204030204" pitchFamily="34" charset="0"/>
                        </a:rPr>
                        <a:t>VFA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panose="020F0502020204030204" pitchFamily="34" charset="0"/>
                          <a:ea typeface="KaiTi" panose="02010609060101010101" pitchFamily="49" charset="-122"/>
                          <a:cs typeface="+mn-cs"/>
                        </a:rPr>
                        <a:t>衛生部</a:t>
                      </a:r>
                      <a:endParaRPr kumimoji="0" lang="en-US" altLang="zh-TW" sz="1400" b="0" i="0" u="none" strike="noStrike" kern="1200" cap="none" spc="0" normalizeH="0" baseline="0" noProof="0" dirty="0">
                        <a:ln>
                          <a:noFill/>
                        </a:ln>
                        <a:solidFill>
                          <a:prstClr val="black"/>
                        </a:solidFill>
                        <a:effectLst/>
                        <a:uLnTx/>
                        <a:uFillTx/>
                        <a:latin typeface="Calibri" panose="020F0502020204030204" pitchFamily="34" charset="0"/>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panose="020F0502020204030204" pitchFamily="34" charset="0"/>
                          <a:ea typeface="KaiTi" panose="02010609060101010101" pitchFamily="49" charset="-122"/>
                          <a:cs typeface="+mn-cs"/>
                        </a:rPr>
                        <a:t>藥物食品管理署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a:latin typeface="Calibri" panose="020F0502020204030204" pitchFamily="34" charset="0"/>
                          <a:ea typeface="KaiTi" panose="02010609060101010101" pitchFamily="49" charset="-122"/>
                        </a:rPr>
                        <a:t>FDA</a:t>
                      </a:r>
                    </a:p>
                    <a:p>
                      <a:r>
                        <a:rPr lang="zh-TW" altLang="en-US" sz="1400" dirty="0">
                          <a:latin typeface="Calibri" panose="020F0502020204030204" pitchFamily="34" charset="0"/>
                          <a:ea typeface="KaiTi" panose="02010609060101010101" pitchFamily="49" charset="-122"/>
                        </a:rPr>
                        <a:t>衛生部</a:t>
                      </a:r>
                      <a:endParaRPr lang="en-US" altLang="zh-TW" sz="1400" dirty="0">
                        <a:latin typeface="Calibri" panose="020F0502020204030204" pitchFamily="34" charset="0"/>
                        <a:ea typeface="KaiTi" panose="02010609060101010101" pitchFamily="49" charset="-122"/>
                      </a:endParaRPr>
                    </a:p>
                    <a:p>
                      <a:r>
                        <a:rPr lang="zh-TW" altLang="en-US" sz="1400" dirty="0">
                          <a:latin typeface="Calibri" panose="020F0502020204030204" pitchFamily="34" charset="0"/>
                          <a:ea typeface="KaiTi" panose="02010609060101010101" pitchFamily="49" charset="-122"/>
                        </a:rPr>
                        <a:t>食品藥物管理署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a:latin typeface="Calibri" panose="020F0502020204030204" pitchFamily="34" charset="0"/>
                          <a:ea typeface="KaiTi" panose="02010609060101010101" pitchFamily="49" charset="-122"/>
                        </a:rPr>
                        <a:t>FDA</a:t>
                      </a:r>
                    </a:p>
                    <a:p>
                      <a:r>
                        <a:rPr lang="zh-CN" altLang="en-US" sz="1400" dirty="0">
                          <a:latin typeface="Calibri" panose="020F0502020204030204" pitchFamily="34" charset="0"/>
                          <a:ea typeface="KaiTi" panose="02010609060101010101" pitchFamily="49" charset="-122"/>
                        </a:rPr>
                        <a:t>公共</a:t>
                      </a:r>
                      <a:r>
                        <a:rPr lang="zh-TW" altLang="en-US" sz="1400" dirty="0">
                          <a:latin typeface="Calibri" panose="020F0502020204030204" pitchFamily="34" charset="0"/>
                          <a:ea typeface="KaiTi" panose="02010609060101010101" pitchFamily="49" charset="-122"/>
                        </a:rPr>
                        <a:t>衛生部</a:t>
                      </a:r>
                    </a:p>
                    <a:p>
                      <a:r>
                        <a:rPr lang="zh-TW" altLang="en-US" sz="1400" dirty="0">
                          <a:latin typeface="Calibri" panose="020F0502020204030204" pitchFamily="34" charset="0"/>
                          <a:ea typeface="KaiTi" panose="02010609060101010101" pitchFamily="49" charset="-122"/>
                        </a:rPr>
                        <a:t>食品藥物管理署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a:latin typeface="Calibri" panose="020F0502020204030204" pitchFamily="34" charset="0"/>
                        </a:rPr>
                        <a:t>FD</a:t>
                      </a:r>
                      <a:r>
                        <a:rPr lang="en-US" altLang="zh-CN" sz="1400" dirty="0">
                          <a:latin typeface="Calibri" panose="020F0502020204030204" pitchFamily="34" charset="0"/>
                        </a:rPr>
                        <a:t>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panose="020F0502020204030204" pitchFamily="34" charset="0"/>
                          <a:ea typeface="KaiTi" panose="02010609060101010101" pitchFamily="49" charset="-122"/>
                          <a:cs typeface="+mn-cs"/>
                        </a:rPr>
                        <a:t>衛生部</a:t>
                      </a:r>
                      <a:endParaRPr kumimoji="0" lang="en-US" altLang="zh-TW" sz="1400" b="0" i="0" u="none" strike="noStrike" kern="1200" cap="none" spc="0" normalizeH="0" baseline="0" noProof="0" dirty="0">
                        <a:ln>
                          <a:noFill/>
                        </a:ln>
                        <a:solidFill>
                          <a:prstClr val="black"/>
                        </a:solidFill>
                        <a:effectLst/>
                        <a:uLnTx/>
                        <a:uFillTx/>
                        <a:latin typeface="Calibri" panose="020F0502020204030204" pitchFamily="34" charset="0"/>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panose="020F0502020204030204" pitchFamily="34" charset="0"/>
                          <a:ea typeface="KaiTi" panose="02010609060101010101" pitchFamily="49" charset="-122"/>
                          <a:cs typeface="+mn-cs"/>
                        </a:rPr>
                        <a:t>食品藥物管理署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a:latin typeface="Calibri" panose="020F0502020204030204" pitchFamily="34" charset="0"/>
                          <a:ea typeface="KaiTi" panose="02010609060101010101" pitchFamily="49" charset="-122"/>
                        </a:rPr>
                        <a:t>D</a:t>
                      </a:r>
                      <a:r>
                        <a:rPr lang="en-US" altLang="zh-CN" sz="1400" dirty="0">
                          <a:latin typeface="Calibri" panose="020F0502020204030204" pitchFamily="34" charset="0"/>
                          <a:ea typeface="KaiTi" panose="02010609060101010101" pitchFamily="49" charset="-122"/>
                        </a:rPr>
                        <a:t>DF</a:t>
                      </a:r>
                      <a:endParaRPr lang="en-US" sz="1400" dirty="0">
                        <a:latin typeface="Calibri" panose="020F0502020204030204" pitchFamily="34" charset="0"/>
                        <a:ea typeface="KaiTi" panose="02010609060101010101" pitchFamily="49"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panose="020F0502020204030204" pitchFamily="34" charset="0"/>
                          <a:ea typeface="KaiTi" panose="02010609060101010101" pitchFamily="49" charset="-122"/>
                          <a:cs typeface="+mn-cs"/>
                        </a:rPr>
                        <a:t>衛生部</a:t>
                      </a:r>
                      <a:endParaRPr kumimoji="0" lang="en-US" altLang="zh-TW" sz="1400" b="0" i="0" u="none" strike="noStrike" kern="1200" cap="none" spc="0" normalizeH="0" baseline="0" noProof="0" dirty="0">
                        <a:ln>
                          <a:noFill/>
                        </a:ln>
                        <a:solidFill>
                          <a:prstClr val="black"/>
                        </a:solidFill>
                        <a:effectLst/>
                        <a:uLnTx/>
                        <a:uFillTx/>
                        <a:latin typeface="Calibri" panose="020F0502020204030204" pitchFamily="34" charset="0"/>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panose="020F0502020204030204" pitchFamily="34" charset="0"/>
                          <a:ea typeface="KaiTi" panose="02010609060101010101" pitchFamily="49" charset="-122"/>
                          <a:cs typeface="+mn-cs"/>
                        </a:rPr>
                        <a:t>藥物食品管理署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400" dirty="0">
                          <a:latin typeface="Calibri" panose="020F0502020204030204" pitchFamily="34" charset="0"/>
                        </a:rPr>
                        <a:t>FDA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panose="020F0502020204030204" pitchFamily="34" charset="0"/>
                          <a:ea typeface="KaiTi" panose="02010609060101010101" pitchFamily="49" charset="-122"/>
                          <a:cs typeface="+mn-cs"/>
                        </a:rPr>
                        <a:t>衛生部</a:t>
                      </a:r>
                      <a:endParaRPr kumimoji="0" lang="en-US" altLang="zh-TW" sz="1400" b="0" i="0" u="none" strike="noStrike" kern="1200" cap="none" spc="0" normalizeH="0" baseline="0" noProof="0" dirty="0">
                        <a:ln>
                          <a:noFill/>
                        </a:ln>
                        <a:solidFill>
                          <a:prstClr val="black"/>
                        </a:solidFill>
                        <a:effectLst/>
                        <a:uLnTx/>
                        <a:uFillTx/>
                        <a:latin typeface="Calibri" panose="020F0502020204030204" pitchFamily="34" charset="0"/>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Calibri" panose="020F0502020204030204" pitchFamily="34" charset="0"/>
                          <a:ea typeface="KaiTi" panose="02010609060101010101" pitchFamily="49" charset="-122"/>
                          <a:cs typeface="+mn-cs"/>
                        </a:rPr>
                        <a:t>藥物食品管理署</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39019650"/>
                  </a:ext>
                </a:extLst>
              </a:tr>
              <a:tr h="943010">
                <a:tc>
                  <a:txBody>
                    <a:bodyPr/>
                    <a:lstStyle/>
                    <a:p>
                      <a:r>
                        <a:rPr lang="zh-TW" altLang="en-US" dirty="0">
                          <a:latin typeface="KaiTi" panose="02010609060101010101" pitchFamily="49" charset="-122"/>
                          <a:ea typeface="KaiTi" panose="02010609060101010101" pitchFamily="49" charset="-122"/>
                        </a:rPr>
                        <a:t>相關</a:t>
                      </a:r>
                      <a:endParaRPr lang="en-US" altLang="zh-TW" dirty="0">
                        <a:latin typeface="KaiTi" panose="02010609060101010101" pitchFamily="49" charset="-122"/>
                        <a:ea typeface="KaiTi" panose="02010609060101010101" pitchFamily="49" charset="-122"/>
                      </a:endParaRPr>
                    </a:p>
                    <a:p>
                      <a:r>
                        <a:rPr lang="zh-TW" altLang="en-US" dirty="0">
                          <a:latin typeface="KaiTi" panose="02010609060101010101" pitchFamily="49" charset="-122"/>
                          <a:ea typeface="KaiTi" panose="02010609060101010101" pitchFamily="49" charset="-122"/>
                        </a:rPr>
                        <a:t>法規</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1400" dirty="0">
                          <a:latin typeface="KaiTi" panose="02010609060101010101" pitchFamily="49" charset="-122"/>
                          <a:ea typeface="KaiTi" panose="02010609060101010101" pitchFamily="49" charset="-122"/>
                        </a:rPr>
                        <a:t>保健品安全與品質規定指引</a:t>
                      </a:r>
                      <a:endParaRPr lang="en-SG" sz="1400"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1600">
                          <a:latin typeface="KaiTi" panose="02010609060101010101" pitchFamily="49" charset="-122"/>
                          <a:ea typeface="KaiTi" panose="02010609060101010101" pitchFamily="49" charset="-122"/>
                        </a:rPr>
                        <a:t>藥事法</a:t>
                      </a:r>
                      <a:r>
                        <a:rPr lang="en-SG" sz="1400">
                          <a:latin typeface="Calibri" panose="020F0502020204030204" pitchFamily="34" charset="0"/>
                          <a:ea typeface="KaiTi" panose="02010609060101010101" pitchFamily="49" charset="-122"/>
                        </a:rPr>
                        <a:t>Medicine Order, 2007</a:t>
                      </a:r>
                      <a:endParaRPr lang="en-SG" sz="14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6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藥事法</a:t>
                      </a:r>
                      <a:endParaRPr kumimoji="0" lang="en-US" altLang="zh-TW" sz="16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SG" sz="1000" dirty="0">
                          <a:latin typeface="Calibri" panose="020F0502020204030204" pitchFamily="34" charset="0"/>
                        </a:rPr>
                        <a:t>SALE OF DRUGS ACT 1952 (REVISED - 1989)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1400" dirty="0">
                          <a:latin typeface="KaiTi" panose="02010609060101010101" pitchFamily="49" charset="-122"/>
                          <a:ea typeface="KaiTi" panose="02010609060101010101" pitchFamily="49" charset="-122"/>
                        </a:rPr>
                        <a:t>藥物食品法</a:t>
                      </a:r>
                      <a:r>
                        <a:rPr lang="en-SG" sz="1100" dirty="0">
                          <a:latin typeface="Calibri" panose="020F0502020204030204" pitchFamily="34" charset="0"/>
                          <a:ea typeface="KaiTi" panose="02010609060101010101" pitchFamily="49" charset="-122"/>
                        </a:rPr>
                        <a:t>Article 68 of Presidential Decree No. 103 in 2001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kumimoji="0" lang="zh-TW" altLang="en-US" sz="16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食品安全法</a:t>
                      </a:r>
                      <a:endParaRPr kumimoji="0" lang="en-US" altLang="zh-TW" sz="16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endParaRPr>
                    </a:p>
                    <a:p>
                      <a:r>
                        <a:rPr kumimoji="0" lang="en-US" altLang="zh-TW" sz="1200" b="0" i="0" u="none" strike="noStrike" kern="1200" cap="none" spc="0" normalizeH="0" baseline="0" noProof="0" dirty="0">
                          <a:ln>
                            <a:noFill/>
                          </a:ln>
                          <a:solidFill>
                            <a:prstClr val="black"/>
                          </a:solidFill>
                          <a:effectLst/>
                          <a:uLnTx/>
                          <a:uFillTx/>
                          <a:latin typeface="Calibri" panose="020F0502020204030204" pitchFamily="34" charset="0"/>
                          <a:ea typeface="KaiTi" panose="02010609060101010101" pitchFamily="49" charset="-122"/>
                          <a:cs typeface="+mn-cs"/>
                        </a:rPr>
                        <a:t>Food safety Law</a:t>
                      </a:r>
                      <a:endParaRPr lang="en-SG" sz="1200" dirty="0">
                        <a:latin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1400" b="0" i="0" dirty="0">
                          <a:solidFill>
                            <a:srgbClr val="444444"/>
                          </a:solidFill>
                          <a:effectLst/>
                          <a:latin typeface="KaiTi" panose="02010609060101010101" pitchFamily="49" charset="-122"/>
                          <a:ea typeface="KaiTi" panose="02010609060101010101" pitchFamily="49" charset="-122"/>
                        </a:rPr>
                        <a:t>食品安全法</a:t>
                      </a:r>
                    </a:p>
                    <a:p>
                      <a:r>
                        <a:rPr lang="en-SG" sz="1400" b="0" i="0" dirty="0">
                          <a:solidFill>
                            <a:srgbClr val="444444"/>
                          </a:solidFill>
                          <a:effectLst/>
                          <a:latin typeface="Calibri" panose="020F0502020204030204" pitchFamily="34" charset="0"/>
                        </a:rPr>
                        <a:t>FOOD SAFETY ACT OF 2013</a:t>
                      </a:r>
                      <a:endParaRPr lang="en-SG" sz="1400" b="0" i="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1600" dirty="0">
                          <a:latin typeface="KaiTi" panose="02010609060101010101" pitchFamily="49" charset="-122"/>
                          <a:ea typeface="KaiTi" panose="02010609060101010101" pitchFamily="49" charset="-122"/>
                        </a:rPr>
                        <a:t>食品法</a:t>
                      </a:r>
                      <a:endParaRPr lang="en-US" sz="1600" dirty="0">
                        <a:latin typeface="KaiTi" panose="02010609060101010101" pitchFamily="49" charset="-122"/>
                        <a:ea typeface="KaiTi" panose="02010609060101010101" pitchFamily="49" charset="-122"/>
                      </a:endParaRPr>
                    </a:p>
                    <a:p>
                      <a:r>
                        <a:rPr lang="en-US" sz="1400" dirty="0">
                          <a:latin typeface="Calibri" panose="020F0502020204030204" pitchFamily="34" charset="0"/>
                          <a:ea typeface="KaiTi" panose="02010609060101010101" pitchFamily="49" charset="-122"/>
                        </a:rPr>
                        <a:t>Food</a:t>
                      </a:r>
                      <a:r>
                        <a:rPr lang="en-US" sz="1400" baseline="0" dirty="0">
                          <a:latin typeface="Calibri" panose="020F0502020204030204" pitchFamily="34" charset="0"/>
                          <a:ea typeface="KaiTi" panose="02010609060101010101" pitchFamily="49" charset="-122"/>
                        </a:rPr>
                        <a:t> Act BE 2522</a:t>
                      </a:r>
                      <a:endParaRPr lang="en-SG" sz="14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1400" dirty="0">
                          <a:latin typeface="KaiTi" panose="02010609060101010101" pitchFamily="49" charset="-122"/>
                          <a:ea typeface="KaiTi" panose="02010609060101010101" pitchFamily="49" charset="-122"/>
                        </a:rPr>
                        <a:t>食品安全法</a:t>
                      </a:r>
                    </a:p>
                    <a:p>
                      <a:r>
                        <a:rPr lang="en-SG" sz="1400" dirty="0">
                          <a:latin typeface="Calibri" panose="020F0502020204030204" pitchFamily="34" charset="0"/>
                        </a:rPr>
                        <a:t>Food safety Law</a:t>
                      </a:r>
                      <a:r>
                        <a:rPr lang="zh-CN" altLang="en-US" sz="1400" dirty="0">
                          <a:latin typeface="Calibri" panose="020F0502020204030204" pitchFamily="34" charset="0"/>
                        </a:rPr>
                        <a:t> </a:t>
                      </a:r>
                      <a:r>
                        <a:rPr lang="en-US" altLang="zh-CN" sz="1400" dirty="0">
                          <a:latin typeface="Calibri" panose="020F0502020204030204" pitchFamily="34" charset="0"/>
                        </a:rPr>
                        <a:t>2013</a:t>
                      </a:r>
                      <a:endParaRPr lang="en-SG" sz="1400" dirty="0">
                        <a:latin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1400" dirty="0">
                          <a:latin typeface="Calibri" panose="020F0502020204030204" pitchFamily="34" charset="0"/>
                          <a:ea typeface="KaiTi" panose="02010609060101010101" pitchFamily="49" charset="-122"/>
                        </a:rPr>
                        <a:t>食品安全法</a:t>
                      </a:r>
                    </a:p>
                    <a:p>
                      <a:r>
                        <a:rPr lang="en-SG" sz="1400" dirty="0">
                          <a:latin typeface="Calibri" panose="020F0502020204030204" pitchFamily="34" charset="0"/>
                          <a:ea typeface="KaiTi" panose="02010609060101010101" pitchFamily="49" charset="-122"/>
                        </a:rPr>
                        <a:t>Food safety Law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TW" altLang="en-US" sz="14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食品安全法</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National</a:t>
                      </a:r>
                      <a:r>
                        <a:rPr kumimoji="0" lang="zh-CN" alt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 </a:t>
                      </a:r>
                      <a:r>
                        <a:rPr kumimoji="0" lang="en-SG"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Food Law</a:t>
                      </a:r>
                      <a:r>
                        <a:rPr kumimoji="0" lang="zh-CN" altLang="en-US" sz="1400" b="0" i="0" u="none" strike="noStrike" kern="1200" cap="none" spc="0" normalizeH="0" baseline="0" noProof="0" dirty="0">
                          <a:ln>
                            <a:noFill/>
                          </a:ln>
                          <a:solidFill>
                            <a:prstClr val="black"/>
                          </a:solidFill>
                          <a:effectLst/>
                          <a:uLnTx/>
                          <a:uFillTx/>
                          <a:latin typeface="Calibri" panose="020F0502020204030204" pitchFamily="34" charset="0"/>
                          <a:ea typeface="+mn-ea"/>
                          <a:cs typeface="+mn-cs"/>
                        </a:rPr>
                        <a:t> </a:t>
                      </a:r>
                      <a:endParaRPr lang="en-SG" sz="1400" dirty="0">
                        <a:latin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06245666"/>
                  </a:ext>
                </a:extLst>
              </a:tr>
              <a:tr h="585812">
                <a:tc>
                  <a:txBody>
                    <a:bodyPr/>
                    <a:lstStyle/>
                    <a:p>
                      <a:r>
                        <a:rPr lang="zh-CN" altLang="en-US" sz="1400" dirty="0">
                          <a:latin typeface="KaiTi" panose="02010609060101010101" pitchFamily="49" charset="-122"/>
                          <a:ea typeface="KaiTi" panose="02010609060101010101" pitchFamily="49" charset="-122"/>
                        </a:rPr>
                        <a:t>已採用</a:t>
                      </a:r>
                      <a:r>
                        <a:rPr lang="zh-TW" altLang="en-US" sz="1400" dirty="0">
                          <a:latin typeface="KaiTi" panose="02010609060101010101" pitchFamily="49" charset="-122"/>
                          <a:ea typeface="KaiTi" panose="02010609060101010101" pitchFamily="49" charset="-122"/>
                        </a:rPr>
                        <a:t>東協保健品技術規範</a:t>
                      </a:r>
                      <a:r>
                        <a:rPr lang="zh-CN" altLang="en-US" sz="1400" dirty="0">
                          <a:latin typeface="KaiTi" panose="02010609060101010101" pitchFamily="49" charset="-122"/>
                          <a:ea typeface="KaiTi" panose="02010609060101010101" pitchFamily="49" charset="-122"/>
                        </a:rPr>
                        <a:t>？</a:t>
                      </a:r>
                      <a:endParaRPr lang="en-SG" sz="1400"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dirty="0">
                          <a:solidFill>
                            <a:schemeClr val="tx1"/>
                          </a:solidFill>
                          <a:latin typeface="KaiTi" panose="02010609060101010101" pitchFamily="49" charset="-122"/>
                          <a:ea typeface="KaiTi" panose="02010609060101010101" pitchFamily="49" charset="-122"/>
                        </a:rPr>
                        <a:t>Yes</a:t>
                      </a:r>
                      <a:endParaRPr lang="en-SG" dirty="0">
                        <a:solidFill>
                          <a:schemeClr val="tx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a:solidFill>
                            <a:schemeClr val="tx1"/>
                          </a:solidFill>
                          <a:latin typeface="KaiTi" panose="02010609060101010101" pitchFamily="49" charset="-122"/>
                          <a:ea typeface="KaiTi" panose="02010609060101010101" pitchFamily="49" charset="-122"/>
                        </a:rPr>
                        <a:t>Yes</a:t>
                      </a:r>
                      <a:endParaRPr lang="en-SG" dirty="0">
                        <a:solidFill>
                          <a:schemeClr val="tx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a:latin typeface="KaiTi" panose="02010609060101010101" pitchFamily="49" charset="-122"/>
                          <a:ea typeface="KaiTi" panose="02010609060101010101" pitchFamily="49" charset="-122"/>
                        </a:rPr>
                        <a:t>Yes</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a:latin typeface="KaiTi" panose="02010609060101010101" pitchFamily="49" charset="-122"/>
                          <a:ea typeface="KaiTi" panose="02010609060101010101" pitchFamily="49" charset="-122"/>
                        </a:rPr>
                        <a:t>Yes</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a:latin typeface="KaiTi" panose="02010609060101010101" pitchFamily="49" charset="-122"/>
                          <a:ea typeface="KaiTi" panose="02010609060101010101" pitchFamily="49" charset="-122"/>
                        </a:rPr>
                        <a:t>Yes</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dirty="0">
                          <a:latin typeface="KaiTi" panose="02010609060101010101" pitchFamily="49" charset="-122"/>
                          <a:ea typeface="KaiTi" panose="02010609060101010101" pitchFamily="49" charset="-122"/>
                        </a:rPr>
                        <a:t>Yes</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dirty="0">
                          <a:latin typeface="KaiTi" panose="02010609060101010101" pitchFamily="49" charset="-122"/>
                          <a:ea typeface="KaiTi" panose="02010609060101010101" pitchFamily="49" charset="-122"/>
                        </a:rPr>
                        <a:t>No</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dirty="0">
                          <a:latin typeface="KaiTi" panose="02010609060101010101" pitchFamily="49" charset="-122"/>
                          <a:ea typeface="KaiTi" panose="02010609060101010101" pitchFamily="49" charset="-122"/>
                        </a:rPr>
                        <a:t>No</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dirty="0">
                          <a:latin typeface="KaiTi" panose="02010609060101010101" pitchFamily="49" charset="-122"/>
                          <a:ea typeface="KaiTi" panose="02010609060101010101" pitchFamily="49" charset="-122"/>
                        </a:rPr>
                        <a:t>No</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altLang="zh-CN" dirty="0">
                          <a:latin typeface="KaiTi" panose="02010609060101010101" pitchFamily="49" charset="-122"/>
                          <a:ea typeface="KaiTi" panose="02010609060101010101" pitchFamily="49" charset="-122"/>
                        </a:rPr>
                        <a:t>No</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810644"/>
                  </a:ext>
                </a:extLst>
              </a:tr>
              <a:tr h="500974">
                <a:tc>
                  <a:txBody>
                    <a:bodyPr/>
                    <a:lstStyle/>
                    <a:p>
                      <a:r>
                        <a:rPr lang="zh-CN" altLang="en-US" sz="1400" dirty="0">
                          <a:latin typeface="KaiTi" panose="02010609060101010101" pitchFamily="49" charset="-122"/>
                          <a:ea typeface="KaiTi" panose="02010609060101010101" pitchFamily="49" charset="-122"/>
                        </a:rPr>
                        <a:t>需要註冊嗎？</a:t>
                      </a:r>
                      <a:endParaRPr lang="en-SG" sz="1400"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altLang="zh-CN" dirty="0">
                          <a:solidFill>
                            <a:schemeClr val="tx1"/>
                          </a:solidFill>
                          <a:latin typeface="KaiTi" panose="02010609060101010101" pitchFamily="49" charset="-122"/>
                          <a:ea typeface="KaiTi" panose="02010609060101010101" pitchFamily="49" charset="-122"/>
                        </a:rPr>
                        <a:t>No</a:t>
                      </a:r>
                      <a:endParaRPr lang="en-SG" dirty="0">
                        <a:solidFill>
                          <a:schemeClr val="tx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r>
                        <a:rPr lang="en-US" dirty="0">
                          <a:solidFill>
                            <a:schemeClr val="tx1"/>
                          </a:solidFill>
                          <a:latin typeface="KaiTi" panose="02010609060101010101" pitchFamily="49" charset="-122"/>
                          <a:ea typeface="KaiTi" panose="02010609060101010101" pitchFamily="49" charset="-122"/>
                        </a:rPr>
                        <a:t>Yes</a:t>
                      </a:r>
                      <a:endParaRPr lang="en-SG" dirty="0">
                        <a:solidFill>
                          <a:schemeClr val="tx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US" altLang="zh-CN" dirty="0">
                          <a:latin typeface="KaiTi" panose="02010609060101010101" pitchFamily="49" charset="-122"/>
                          <a:ea typeface="KaiTi" panose="02010609060101010101" pitchFamily="49" charset="-122"/>
                        </a:rPr>
                        <a:t>Yes</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US" altLang="zh-CN" dirty="0">
                          <a:latin typeface="KaiTi" panose="02010609060101010101" pitchFamily="49" charset="-122"/>
                          <a:ea typeface="KaiTi" panose="02010609060101010101" pitchFamily="49" charset="-122"/>
                        </a:rPr>
                        <a:t>Yes</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US" dirty="0">
                          <a:latin typeface="KaiTi" panose="02010609060101010101" pitchFamily="49" charset="-122"/>
                          <a:ea typeface="KaiTi" panose="02010609060101010101" pitchFamily="49" charset="-122"/>
                        </a:rPr>
                        <a:t>Yes</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US" dirty="0">
                          <a:latin typeface="KaiTi" panose="02010609060101010101" pitchFamily="49" charset="-122"/>
                          <a:ea typeface="KaiTi" panose="02010609060101010101" pitchFamily="49" charset="-122"/>
                        </a:rPr>
                        <a:t>Yes</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US" dirty="0">
                          <a:latin typeface="KaiTi" panose="02010609060101010101" pitchFamily="49" charset="-122"/>
                          <a:ea typeface="KaiTi" panose="02010609060101010101" pitchFamily="49" charset="-122"/>
                        </a:rPr>
                        <a:t>Yes</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US" dirty="0">
                          <a:latin typeface="KaiTi" panose="02010609060101010101" pitchFamily="49" charset="-122"/>
                          <a:ea typeface="KaiTi" panose="02010609060101010101" pitchFamily="49" charset="-122"/>
                        </a:rPr>
                        <a:t>Yes</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US" dirty="0">
                          <a:latin typeface="KaiTi" panose="02010609060101010101" pitchFamily="49" charset="-122"/>
                          <a:ea typeface="KaiTi" panose="02010609060101010101" pitchFamily="49" charset="-122"/>
                        </a:rPr>
                        <a:t>Yes</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r>
                        <a:rPr lang="en-US" dirty="0">
                          <a:latin typeface="KaiTi" panose="02010609060101010101" pitchFamily="49" charset="-122"/>
                          <a:ea typeface="KaiTi" panose="02010609060101010101" pitchFamily="49" charset="-122"/>
                        </a:rPr>
                        <a:t>Yes</a:t>
                      </a:r>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extLst>
                  <a:ext uri="{0D108BD9-81ED-4DB2-BD59-A6C34878D82A}">
                    <a16:rowId xmlns:a16="http://schemas.microsoft.com/office/drawing/2014/main" val="470926023"/>
                  </a:ext>
                </a:extLst>
              </a:tr>
              <a:tr h="122296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dirty="0">
                          <a:latin typeface="KaiTi" panose="02010609060101010101" pitchFamily="49" charset="-122"/>
                          <a:ea typeface="KaiTi" panose="02010609060101010101" pitchFamily="49" charset="-122"/>
                        </a:rPr>
                        <a:t>法規</a:t>
                      </a:r>
                      <a:endParaRPr lang="en-US" altLang="zh-TW" dirty="0">
                        <a:latin typeface="KaiTi" panose="02010609060101010101" pitchFamily="49" charset="-122"/>
                        <a:ea typeface="KaiTi" panose="02010609060101010101" pitchFamily="49"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dirty="0">
                          <a:latin typeface="KaiTi" panose="02010609060101010101" pitchFamily="49" charset="-122"/>
                          <a:ea typeface="KaiTi" panose="02010609060101010101" pitchFamily="49" charset="-122"/>
                        </a:rPr>
                        <a:t>链接</a:t>
                      </a:r>
                      <a:endParaRPr lang="en-SG" dirty="0">
                        <a:latin typeface="KaiTi" panose="02010609060101010101" pitchFamily="49" charset="-122"/>
                        <a:ea typeface="KaiTi" panose="02010609060101010101" pitchFamily="49" charset="-122"/>
                      </a:endParaRPr>
                    </a:p>
                    <a:p>
                      <a:endParaRPr lang="en-SG"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sz="1100" dirty="0">
                          <a:latin typeface="Calibri" panose="020F0502020204030204" pitchFamily="34" charset="0"/>
                          <a:hlinkClick r:id="rId4"/>
                        </a:rPr>
                        <a:t>https://www.hsa.gov.sg/health-supplements/overview</a:t>
                      </a:r>
                      <a:endParaRPr lang="en-SG" sz="1100" dirty="0">
                        <a:latin typeface="Calibri" panose="020F0502020204030204" pitchFamily="34" charset="0"/>
                        <a:ea typeface="KaiTi" panose="02010609060101010101" pitchFamily="49" charset="-122"/>
                      </a:endParaRPr>
                    </a:p>
                    <a:p>
                      <a:endParaRPr lang="en-SG" sz="1100" dirty="0">
                        <a:solidFill>
                          <a:schemeClr val="tx1"/>
                        </a:solidFill>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SG" sz="1100" dirty="0">
                          <a:solidFill>
                            <a:schemeClr val="tx1"/>
                          </a:solidFill>
                          <a:latin typeface="Calibri" panose="020F0502020204030204" pitchFamily="34" charset="0"/>
                          <a:ea typeface="KaiTi" panose="02010609060101010101" pitchFamily="49" charset="-122"/>
                          <a:hlinkClick r:id="rId5"/>
                        </a:rPr>
                        <a:t>http://www.moh.gov.bn/SitePages/Traditional%20Medicine%20and%20Health%20Supplement.aspx</a:t>
                      </a:r>
                      <a:endParaRPr lang="en-SG" sz="1100" dirty="0">
                        <a:solidFill>
                          <a:schemeClr val="tx1"/>
                        </a:solidFill>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SG" sz="1100" dirty="0">
                          <a:latin typeface="Calibri" panose="020F0502020204030204" pitchFamily="34" charset="0"/>
                          <a:ea typeface="KaiTi" panose="02010609060101010101" pitchFamily="49" charset="-122"/>
                          <a:hlinkClick r:id="rId6"/>
                        </a:rPr>
                        <a:t>https://npra.gov.my/images/00NPRA/health-supplements/appendix4HS.pdf</a:t>
                      </a:r>
                      <a:endParaRPr lang="en-SG" sz="1100" dirty="0">
                        <a:latin typeface="Calibri" panose="020F0502020204030204" pitchFamily="34" charset="0"/>
                        <a:ea typeface="KaiTi" panose="02010609060101010101" pitchFamily="49" charset="-122"/>
                      </a:endParaRPr>
                    </a:p>
                    <a:p>
                      <a:endParaRPr lang="en-SG" sz="11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SG" sz="1100" dirty="0">
                          <a:latin typeface="Calibri" panose="020F0502020204030204" pitchFamily="34" charset="0"/>
                          <a:ea typeface="KaiTi" panose="02010609060101010101" pitchFamily="49" charset="-122"/>
                          <a:hlinkClick r:id="rId7"/>
                        </a:rPr>
                        <a:t>www.pom.go.id/new/</a:t>
                      </a:r>
                      <a:endParaRPr lang="en-SG" sz="1100" dirty="0">
                        <a:latin typeface="Calibri" panose="020F0502020204030204" pitchFamily="34" charset="0"/>
                        <a:ea typeface="KaiTi" panose="02010609060101010101" pitchFamily="49" charset="-122"/>
                      </a:endParaRPr>
                    </a:p>
                    <a:p>
                      <a:endParaRPr lang="en-SG" sz="11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SG" sz="1100" dirty="0">
                          <a:latin typeface="Calibri" panose="020F0502020204030204" pitchFamily="34" charset="0"/>
                          <a:ea typeface="KaiTi" panose="02010609060101010101" pitchFamily="49" charset="-122"/>
                        </a:rPr>
                        <a:t>Circular 43_2014_TT-BYT.doc</a:t>
                      </a:r>
                    </a:p>
                    <a:p>
                      <a:r>
                        <a:rPr lang="en-SG" sz="1100" dirty="0">
                          <a:latin typeface="Calibri" panose="020F0502020204030204" pitchFamily="34" charset="0"/>
                          <a:ea typeface="KaiTi" panose="02010609060101010101" pitchFamily="49" charset="-122"/>
                        </a:rPr>
                        <a:t>CIRCULAR NO. 43/2014/TT-BYT</a:t>
                      </a:r>
                    </a:p>
                    <a:p>
                      <a:pPr marL="0" marR="0" lvl="0" indent="0" algn="l" defTabSz="914126" rtl="0" eaLnBrk="1" fontAlgn="auto" latinLnBrk="0" hangingPunct="1">
                        <a:lnSpc>
                          <a:spcPct val="100000"/>
                        </a:lnSpc>
                        <a:spcBef>
                          <a:spcPts val="0"/>
                        </a:spcBef>
                        <a:spcAft>
                          <a:spcPts val="0"/>
                        </a:spcAft>
                        <a:buClrTx/>
                        <a:buSzTx/>
                        <a:buFontTx/>
                        <a:buNone/>
                        <a:tabLst/>
                        <a:defRPr/>
                      </a:pPr>
                      <a:r>
                        <a:rPr lang="en-SG" sz="1100" dirty="0">
                          <a:latin typeface="Calibri" panose="020F0502020204030204" pitchFamily="34" charset="0"/>
                          <a:ea typeface="KaiTi" panose="02010609060101010101" pitchFamily="49" charset="-122"/>
                          <a:hlinkClick r:id="rId8"/>
                        </a:rPr>
                        <a:t>https://dav.gov.vn/en</a:t>
                      </a:r>
                      <a:endParaRPr lang="en-SG" sz="11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SG" sz="1000" dirty="0">
                          <a:latin typeface="Calibri" panose="020F0502020204030204" pitchFamily="34" charset="0"/>
                          <a:ea typeface="KaiTi" panose="02010609060101010101" pitchFamily="49" charset="-122"/>
                          <a:hlinkClick r:id="rId9"/>
                        </a:rPr>
                        <a:t>https://www.officialgazette.gov.ph/2015/02/20/implementing-rules-and-regulations-of-republic-act-no-10611/</a:t>
                      </a:r>
                      <a:endParaRPr lang="en-SG" sz="10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SG" sz="1100" dirty="0">
                          <a:latin typeface="Calibri" panose="020F0502020204030204" pitchFamily="34" charset="0"/>
                          <a:ea typeface="KaiTi" panose="02010609060101010101" pitchFamily="49" charset="-122"/>
                          <a:hlinkClick r:id="rId10"/>
                        </a:rPr>
                        <a:t>http://food.fda.moph.go.th/law/index.php</a:t>
                      </a:r>
                      <a:endParaRPr lang="en-SG" sz="1100" dirty="0">
                        <a:latin typeface="Calibri" panose="020F0502020204030204" pitchFamily="34" charset="0"/>
                        <a:ea typeface="KaiTi" panose="02010609060101010101" pitchFamily="49" charset="-122"/>
                      </a:endParaRPr>
                    </a:p>
                    <a:p>
                      <a:endParaRPr lang="en-SG" sz="11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SG" sz="1100" dirty="0">
                          <a:latin typeface="Calibri" panose="020F0502020204030204" pitchFamily="34" charset="0"/>
                          <a:ea typeface="KaiTi" panose="02010609060101010101" pitchFamily="49" charset="-122"/>
                          <a:hlinkClick r:id="rId11"/>
                        </a:rPr>
                        <a:t>http://www.fdd.gov.la/content.php?contID=23</a:t>
                      </a:r>
                      <a:endParaRPr lang="en-SG" sz="1100" dirty="0">
                        <a:latin typeface="Calibri" panose="020F0502020204030204" pitchFamily="34" charset="0"/>
                        <a:ea typeface="KaiTi" panose="02010609060101010101" pitchFamily="49" charset="-122"/>
                      </a:endParaRPr>
                    </a:p>
                    <a:p>
                      <a:endParaRPr lang="en-SG" sz="11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SG" sz="1100" dirty="0">
                          <a:latin typeface="Calibri" panose="020F0502020204030204" pitchFamily="34" charset="0"/>
                          <a:ea typeface="KaiTi" panose="02010609060101010101" pitchFamily="49" charset="-122"/>
                          <a:hlinkClick r:id="rId12"/>
                        </a:rPr>
                        <a:t>https://www.ddfcambodia.com/</a:t>
                      </a:r>
                      <a:endParaRPr lang="en-SG" sz="1100" dirty="0">
                        <a:latin typeface="Calibri" panose="020F0502020204030204" pitchFamily="34" charset="0"/>
                        <a:ea typeface="KaiTi" panose="02010609060101010101" pitchFamily="49" charset="-122"/>
                      </a:endParaRPr>
                    </a:p>
                    <a:p>
                      <a:endParaRPr lang="en-SG" sz="11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SG" sz="1100" dirty="0">
                          <a:latin typeface="Calibri" panose="020F0502020204030204" pitchFamily="34" charset="0"/>
                          <a:ea typeface="KaiTi" panose="02010609060101010101" pitchFamily="49" charset="-122"/>
                          <a:hlinkClick r:id="rId13"/>
                        </a:rPr>
                        <a:t>https://www.fda.gov.mm/?cat=15</a:t>
                      </a:r>
                      <a:endParaRPr lang="en-SG" sz="1100" dirty="0">
                        <a:latin typeface="Calibri" panose="020F0502020204030204" pitchFamily="34" charset="0"/>
                        <a:ea typeface="KaiTi" panose="02010609060101010101" pitchFamily="49" charset="-122"/>
                      </a:endParaRPr>
                    </a:p>
                    <a:p>
                      <a:endParaRPr lang="en-SG" sz="1100" dirty="0">
                        <a:latin typeface="Calibri" panose="020F0502020204030204" pitchFamily="34" charset="0"/>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58686077"/>
                  </a:ext>
                </a:extLst>
              </a:tr>
            </a:tbl>
          </a:graphicData>
        </a:graphic>
      </p:graphicFrame>
      <p:sp>
        <p:nvSpPr>
          <p:cNvPr id="4" name="Date Placeholder 3">
            <a:extLst>
              <a:ext uri="{FF2B5EF4-FFF2-40B4-BE49-F238E27FC236}">
                <a16:creationId xmlns:a16="http://schemas.microsoft.com/office/drawing/2014/main" id="{22FB9450-5149-2BE0-4CB0-E494FE16BE71}"/>
              </a:ext>
            </a:extLst>
          </p:cNvPr>
          <p:cNvSpPr>
            <a:spLocks noGrp="1"/>
          </p:cNvSpPr>
          <p:nvPr>
            <p:ph type="dt" sz="half" idx="10"/>
          </p:nvPr>
        </p:nvSpPr>
        <p:spPr/>
        <p:txBody>
          <a:bodyPr/>
          <a:lstStyle/>
          <a:p>
            <a:r>
              <a:rPr lang="en-US"/>
              <a:t>13/11/2025</a:t>
            </a:r>
          </a:p>
        </p:txBody>
      </p:sp>
      <p:sp>
        <p:nvSpPr>
          <p:cNvPr id="6" name="Slide Number Placeholder 5"/>
          <p:cNvSpPr>
            <a:spLocks noGrp="1"/>
          </p:cNvSpPr>
          <p:nvPr>
            <p:ph type="sldNum" sz="quarter" idx="12"/>
          </p:nvPr>
        </p:nvSpPr>
        <p:spPr/>
        <p:txBody>
          <a:bodyPr/>
          <a:lstStyle/>
          <a:p>
            <a:fld id="{F36C87F6-986D-49E6-AF40-1B3A1EE8064D}" type="slidenum">
              <a:rPr lang="en-US" smtClean="0"/>
              <a:t>6</a:t>
            </a:fld>
            <a:endParaRPr lang="en-US"/>
          </a:p>
        </p:txBody>
      </p:sp>
    </p:spTree>
    <p:extLst>
      <p:ext uri="{BB962C8B-B14F-4D97-AF65-F5344CB8AC3E}">
        <p14:creationId xmlns:p14="http://schemas.microsoft.com/office/powerpoint/2010/main" val="3490159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ectangle 10"/>
          <p:cNvSpPr/>
          <p:nvPr/>
        </p:nvSpPr>
        <p:spPr>
          <a:xfrm>
            <a:off x="866052" y="939043"/>
            <a:ext cx="7758855" cy="523220"/>
          </a:xfrm>
          <a:prstGeom prst="rect">
            <a:avLst/>
          </a:prstGeom>
        </p:spPr>
        <p:txBody>
          <a:bodyPr wrap="none">
            <a:spAutoFit/>
          </a:bodyPr>
          <a:lstStyle/>
          <a:p>
            <a:pPr fontAlgn="base"/>
            <a:r>
              <a:rPr lang="zh-TW" altLang="en-US" sz="2800" b="1" dirty="0">
                <a:solidFill>
                  <a:srgbClr val="3C5C26"/>
                </a:solidFill>
                <a:latin typeface="KaiTi" panose="02010609060101010101" pitchFamily="49" charset="-122"/>
                <a:ea typeface="KaiTi" panose="02010609060101010101" pitchFamily="49" charset="-122"/>
              </a:rPr>
              <a:t>東協主要國家保健食品市場及上市申請相關法規</a:t>
            </a:r>
            <a:endParaRPr lang="zh-TW" altLang="en-US" sz="2800" b="1" i="0" dirty="0">
              <a:solidFill>
                <a:srgbClr val="3C5C26"/>
              </a:solidFill>
              <a:effectLst/>
              <a:latin typeface="KaiTi" panose="02010609060101010101" pitchFamily="49" charset="-122"/>
              <a:ea typeface="KaiTi" panose="02010609060101010101" pitchFamily="49" charset="-122"/>
            </a:endParaRPr>
          </a:p>
        </p:txBody>
      </p:sp>
      <p:graphicFrame>
        <p:nvGraphicFramePr>
          <p:cNvPr id="12" name="Table 11"/>
          <p:cNvGraphicFramePr>
            <a:graphicFrameLocks noGrp="1"/>
          </p:cNvGraphicFramePr>
          <p:nvPr>
            <p:extLst>
              <p:ext uri="{D42A27DB-BD31-4B8C-83A1-F6EECF244321}">
                <p14:modId xmlns:p14="http://schemas.microsoft.com/office/powerpoint/2010/main" val="4055105835"/>
              </p:ext>
            </p:extLst>
          </p:nvPr>
        </p:nvGraphicFramePr>
        <p:xfrm>
          <a:off x="837828" y="1883228"/>
          <a:ext cx="4176464" cy="3091544"/>
        </p:xfrm>
        <a:graphic>
          <a:graphicData uri="http://schemas.openxmlformats.org/drawingml/2006/table">
            <a:tbl>
              <a:tblPr/>
              <a:tblGrid>
                <a:gridCol w="696078">
                  <a:extLst>
                    <a:ext uri="{9D8B030D-6E8A-4147-A177-3AD203B41FA5}">
                      <a16:colId xmlns:a16="http://schemas.microsoft.com/office/drawing/2014/main" val="922669775"/>
                    </a:ext>
                  </a:extLst>
                </a:gridCol>
                <a:gridCol w="3480386">
                  <a:extLst>
                    <a:ext uri="{9D8B030D-6E8A-4147-A177-3AD203B41FA5}">
                      <a16:colId xmlns:a16="http://schemas.microsoft.com/office/drawing/2014/main" val="1576910503"/>
                    </a:ext>
                  </a:extLst>
                </a:gridCol>
              </a:tblGrid>
              <a:tr h="456029">
                <a:tc>
                  <a:txBody>
                    <a:bodyPr/>
                    <a:lstStyle/>
                    <a:p>
                      <a:pPr fontAlgn="ctr"/>
                      <a:r>
                        <a:rPr lang="en-SG" sz="2000" dirty="0">
                          <a:effectLst/>
                          <a:latin typeface="KaiTi" panose="02010609060101010101" pitchFamily="49" charset="-122"/>
                          <a:ea typeface="KaiTi" panose="02010609060101010101" pitchFamily="49" charset="-122"/>
                        </a:rPr>
                        <a:t>1)</a:t>
                      </a:r>
                    </a:p>
                  </a:txBody>
                  <a:tcPr marL="78377" marR="78377" marT="81643" marB="8164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126" rtl="0" eaLnBrk="1" fontAlgn="base" latinLnBrk="0" hangingPunct="1">
                        <a:lnSpc>
                          <a:spcPct val="100000"/>
                        </a:lnSpc>
                        <a:spcBef>
                          <a:spcPts val="0"/>
                        </a:spcBef>
                        <a:spcAft>
                          <a:spcPts val="0"/>
                        </a:spcAft>
                        <a:buClrTx/>
                        <a:buSzTx/>
                        <a:buFontTx/>
                        <a:buNone/>
                        <a:tabLst/>
                        <a:defRPr/>
                      </a:pPr>
                      <a:r>
                        <a:rPr lang="zh-TW" altLang="en-US" sz="2000" u="none" strike="noStrike" dirty="0">
                          <a:solidFill>
                            <a:srgbClr val="333333"/>
                          </a:solidFill>
                          <a:effectLst/>
                          <a:latin typeface="KaiTi" panose="02010609060101010101" pitchFamily="49" charset="-122"/>
                          <a:ea typeface="KaiTi" panose="02010609060101010101" pitchFamily="49" charset="-122"/>
                        </a:rPr>
                        <a:t>馬來西亞保健食品市場及上市申請相關法規</a:t>
                      </a:r>
                      <a:endParaRPr lang="zh-TW" altLang="en-US" sz="2000" dirty="0">
                        <a:effectLst/>
                        <a:latin typeface="KaiTi" panose="02010609060101010101" pitchFamily="49" charset="-122"/>
                        <a:ea typeface="KaiTi" panose="02010609060101010101" pitchFamily="49" charset="-122"/>
                      </a:endParaRPr>
                    </a:p>
                  </a:txBody>
                  <a:tcPr marL="78377" marR="78377" marT="81643" marB="8164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53193144"/>
                  </a:ext>
                </a:extLst>
              </a:tr>
              <a:tr h="360040">
                <a:tc>
                  <a:txBody>
                    <a:bodyPr/>
                    <a:lstStyle/>
                    <a:p>
                      <a:pPr fontAlgn="ctr"/>
                      <a:r>
                        <a:rPr lang="en-SG" sz="2000" dirty="0">
                          <a:effectLst/>
                          <a:latin typeface="KaiTi" panose="02010609060101010101" pitchFamily="49" charset="-122"/>
                          <a:ea typeface="KaiTi" panose="02010609060101010101" pitchFamily="49" charset="-122"/>
                        </a:rPr>
                        <a:t>2)</a:t>
                      </a:r>
                    </a:p>
                  </a:txBody>
                  <a:tcPr marL="78377" marR="78377" marT="81643" marB="8164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ase"/>
                      <a:r>
                        <a:rPr lang="zh-TW" altLang="en-US" sz="2000" u="none" strike="noStrike" dirty="0">
                          <a:solidFill>
                            <a:srgbClr val="333333"/>
                          </a:solidFill>
                          <a:effectLst/>
                          <a:latin typeface="KaiTi" panose="02010609060101010101" pitchFamily="49" charset="-122"/>
                          <a:ea typeface="KaiTi" panose="02010609060101010101" pitchFamily="49" charset="-122"/>
                        </a:rPr>
                        <a:t>印尼保健食品市場及上市申請相關法規</a:t>
                      </a:r>
                      <a:endParaRPr lang="zh-TW" altLang="en-US" sz="2000" dirty="0">
                        <a:effectLst/>
                        <a:latin typeface="KaiTi" panose="02010609060101010101" pitchFamily="49" charset="-122"/>
                        <a:ea typeface="KaiTi" panose="02010609060101010101" pitchFamily="49" charset="-122"/>
                      </a:endParaRPr>
                    </a:p>
                  </a:txBody>
                  <a:tcPr marL="78377" marR="78377" marT="81643" marB="8164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68222385"/>
                  </a:ext>
                </a:extLst>
              </a:tr>
              <a:tr h="354482">
                <a:tc>
                  <a:txBody>
                    <a:bodyPr/>
                    <a:lstStyle/>
                    <a:p>
                      <a:pPr fontAlgn="ctr"/>
                      <a:r>
                        <a:rPr lang="en-SG" sz="2000" dirty="0">
                          <a:effectLst/>
                          <a:latin typeface="KaiTi" panose="02010609060101010101" pitchFamily="49" charset="-122"/>
                          <a:ea typeface="KaiTi" panose="02010609060101010101" pitchFamily="49" charset="-122"/>
                        </a:rPr>
                        <a:t>3)</a:t>
                      </a:r>
                    </a:p>
                  </a:txBody>
                  <a:tcPr marL="78377" marR="78377" marT="81643" marB="8164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126" rtl="0" eaLnBrk="1" fontAlgn="base" latinLnBrk="0" hangingPunct="1">
                        <a:lnSpc>
                          <a:spcPct val="100000"/>
                        </a:lnSpc>
                        <a:spcBef>
                          <a:spcPts val="0"/>
                        </a:spcBef>
                        <a:spcAft>
                          <a:spcPts val="0"/>
                        </a:spcAft>
                        <a:buClrTx/>
                        <a:buSzTx/>
                        <a:buFontTx/>
                        <a:buNone/>
                        <a:tabLst/>
                        <a:defRPr/>
                      </a:pPr>
                      <a:r>
                        <a:rPr lang="zh-TW" altLang="en-US" sz="2000" u="none" dirty="0">
                          <a:solidFill>
                            <a:schemeClr val="tx1"/>
                          </a:solidFill>
                          <a:effectLst/>
                          <a:latin typeface="KaiTi" panose="02010609060101010101" pitchFamily="49" charset="-122"/>
                          <a:ea typeface="KaiTi" panose="02010609060101010101" pitchFamily="49" charset="-122"/>
                        </a:rPr>
                        <a:t>越南保健食品市場及上市申請相關法規</a:t>
                      </a:r>
                    </a:p>
                  </a:txBody>
                  <a:tcPr marL="78377" marR="78377" marT="81643" marB="8164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10697179"/>
                  </a:ext>
                </a:extLst>
              </a:tr>
              <a:tr h="276916">
                <a:tc>
                  <a:txBody>
                    <a:bodyPr/>
                    <a:lstStyle/>
                    <a:p>
                      <a:pPr fontAlgn="ctr"/>
                      <a:r>
                        <a:rPr lang="en-SG" sz="2000" dirty="0">
                          <a:effectLst/>
                          <a:latin typeface="KaiTi" panose="02010609060101010101" pitchFamily="49" charset="-122"/>
                          <a:ea typeface="KaiTi" panose="02010609060101010101" pitchFamily="49" charset="-122"/>
                        </a:rPr>
                        <a:t>4)</a:t>
                      </a:r>
                    </a:p>
                  </a:txBody>
                  <a:tcPr marL="78377" marR="78377" marT="81643" marB="8164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126" rtl="0" eaLnBrk="1" fontAlgn="base" latinLnBrk="0" hangingPunct="1">
                        <a:lnSpc>
                          <a:spcPct val="100000"/>
                        </a:lnSpc>
                        <a:spcBef>
                          <a:spcPts val="0"/>
                        </a:spcBef>
                        <a:spcAft>
                          <a:spcPts val="0"/>
                        </a:spcAft>
                        <a:buClrTx/>
                        <a:buSzTx/>
                        <a:buFontTx/>
                        <a:buNone/>
                        <a:tabLst/>
                        <a:defRPr/>
                      </a:pPr>
                      <a:r>
                        <a:rPr lang="zh-TW" altLang="en-US" sz="2000" u="none" strike="noStrike" dirty="0">
                          <a:solidFill>
                            <a:srgbClr val="333333"/>
                          </a:solidFill>
                          <a:effectLst/>
                          <a:latin typeface="KaiTi" panose="02010609060101010101" pitchFamily="49" charset="-122"/>
                          <a:ea typeface="KaiTi" panose="02010609060101010101" pitchFamily="49" charset="-122"/>
                        </a:rPr>
                        <a:t>泰國保健食品市場及上市申請相關法規</a:t>
                      </a:r>
                      <a:endParaRPr lang="zh-TW" altLang="en-US" sz="2000" dirty="0">
                        <a:effectLst/>
                        <a:latin typeface="KaiTi" panose="02010609060101010101" pitchFamily="49" charset="-122"/>
                        <a:ea typeface="KaiTi" panose="02010609060101010101" pitchFamily="49" charset="-122"/>
                      </a:endParaRPr>
                    </a:p>
                  </a:txBody>
                  <a:tcPr marL="78377" marR="78377" marT="81643" marB="8164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80150470"/>
                  </a:ext>
                </a:extLst>
              </a:tr>
            </a:tbl>
          </a:graphicData>
        </a:graphic>
      </p:graphicFrame>
      <p:sp>
        <p:nvSpPr>
          <p:cNvPr id="3" name="Rectangle 2"/>
          <p:cNvSpPr/>
          <p:nvPr/>
        </p:nvSpPr>
        <p:spPr>
          <a:xfrm>
            <a:off x="477788" y="49366"/>
            <a:ext cx="4847481" cy="646331"/>
          </a:xfrm>
          <a:prstGeom prst="rect">
            <a:avLst/>
          </a:prstGeom>
        </p:spPr>
        <p:txBody>
          <a:bodyPr wrap="non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a:t>
            </a:r>
            <a:r>
              <a:rPr lang="zh-CN"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四</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國保健品法規</a:t>
            </a:r>
            <a:endPar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p:txBody>
      </p:sp>
      <p:sp>
        <p:nvSpPr>
          <p:cNvPr id="6" name="Rectangle 5"/>
          <p:cNvSpPr/>
          <p:nvPr/>
        </p:nvSpPr>
        <p:spPr>
          <a:xfrm>
            <a:off x="812505" y="5192807"/>
            <a:ext cx="4561827" cy="1446550"/>
          </a:xfrm>
          <a:prstGeom prst="rect">
            <a:avLst/>
          </a:prstGeom>
        </p:spPr>
        <p:txBody>
          <a:bodyPr wrap="square">
            <a:spAutoFit/>
          </a:bodyPr>
          <a:lstStyle/>
          <a:p>
            <a:r>
              <a:rPr lang="zh-CN" altLang="en-US" sz="2400" dirty="0">
                <a:solidFill>
                  <a:schemeClr val="tx2">
                    <a:lumMod val="50000"/>
                  </a:schemeClr>
                </a:solidFill>
                <a:latin typeface="KaiTi" panose="02010609060101010101" pitchFamily="49" charset="-122"/>
                <a:ea typeface="KaiTi" panose="02010609060101010101" pitchFamily="49" charset="-122"/>
              </a:rPr>
              <a:t>以上</a:t>
            </a:r>
            <a:r>
              <a:rPr lang="zh-TW" altLang="en-US" sz="2400" dirty="0">
                <a:solidFill>
                  <a:schemeClr val="tx2">
                    <a:lumMod val="50000"/>
                  </a:schemeClr>
                </a:solidFill>
                <a:latin typeface="KaiTi" panose="02010609060101010101" pitchFamily="49" charset="-122"/>
                <a:ea typeface="KaiTi" panose="02010609060101010101" pitchFamily="49" charset="-122"/>
              </a:rPr>
              <a:t>資料來源</a:t>
            </a:r>
            <a:r>
              <a:rPr lang="en-US" altLang="zh-TW" sz="2400" dirty="0">
                <a:solidFill>
                  <a:schemeClr val="tx2">
                    <a:lumMod val="50000"/>
                  </a:schemeClr>
                </a:solidFill>
                <a:latin typeface="KaiTi" panose="02010609060101010101" pitchFamily="49" charset="-122"/>
                <a:ea typeface="KaiTi" panose="02010609060101010101" pitchFamily="49" charset="-122"/>
              </a:rPr>
              <a:t>:</a:t>
            </a:r>
            <a:r>
              <a:rPr lang="zh-TW" altLang="en-US" sz="2400" dirty="0">
                <a:solidFill>
                  <a:schemeClr val="tx2">
                    <a:lumMod val="50000"/>
                  </a:schemeClr>
                </a:solidFill>
                <a:highlight>
                  <a:srgbClr val="FFFF00"/>
                </a:highlight>
                <a:latin typeface="KaiTi" panose="02010609060101010101" pitchFamily="49" charset="-122"/>
                <a:ea typeface="KaiTi" panose="02010609060101010101" pitchFamily="49" charset="-122"/>
              </a:rPr>
              <a:t>經濟部國際貿易局</a:t>
            </a:r>
            <a:r>
              <a:rPr lang="zh-CN" altLang="en-US" sz="2400" dirty="0">
                <a:solidFill>
                  <a:schemeClr val="tx2">
                    <a:lumMod val="50000"/>
                  </a:schemeClr>
                </a:solidFill>
                <a:highlight>
                  <a:srgbClr val="FFFF00"/>
                </a:highlight>
                <a:latin typeface="KaiTi" panose="02010609060101010101" pitchFamily="49" charset="-122"/>
                <a:ea typeface="KaiTi" panose="02010609060101010101" pitchFamily="49" charset="-122"/>
              </a:rPr>
              <a:t>新南向政策專網：</a:t>
            </a:r>
            <a:endParaRPr lang="en-US" altLang="zh-CN" sz="2400" dirty="0">
              <a:solidFill>
                <a:schemeClr val="tx2">
                  <a:lumMod val="50000"/>
                </a:schemeClr>
              </a:solidFill>
              <a:highlight>
                <a:srgbClr val="FFFF00"/>
              </a:highlight>
              <a:latin typeface="KaiTi" panose="02010609060101010101" pitchFamily="49" charset="-122"/>
              <a:ea typeface="KaiTi" panose="02010609060101010101" pitchFamily="49" charset="-122"/>
            </a:endParaRPr>
          </a:p>
          <a:p>
            <a:endParaRPr lang="en-US" altLang="zh-CN" sz="2400" dirty="0">
              <a:solidFill>
                <a:schemeClr val="tx2">
                  <a:lumMod val="50000"/>
                </a:schemeClr>
              </a:solidFill>
              <a:highlight>
                <a:srgbClr val="FFFF00"/>
              </a:highlight>
              <a:latin typeface="KaiTi" panose="02010609060101010101" pitchFamily="49" charset="-122"/>
              <a:ea typeface="KaiTi" panose="02010609060101010101" pitchFamily="49" charset="-122"/>
            </a:endParaRPr>
          </a:p>
          <a:p>
            <a:r>
              <a:rPr lang="zh-TW" altLang="en-US" sz="1600" dirty="0">
                <a:solidFill>
                  <a:srgbClr val="002060"/>
                </a:solidFill>
                <a:highlight>
                  <a:srgbClr val="FFFF00"/>
                </a:highlight>
                <a:hlinkClick r:id="rId3">
                  <a:extLst>
                    <a:ext uri="{A12FA001-AC4F-418D-AE19-62706E023703}">
                      <ahyp:hlinkClr xmlns:ahyp="http://schemas.microsoft.com/office/drawing/2018/hyperlinkcolor" val="tx"/>
                    </a:ext>
                  </a:extLst>
                </a:hlinkClick>
              </a:rPr>
              <a:t>新南向政策專網</a:t>
            </a:r>
            <a:r>
              <a:rPr lang="en-US" altLang="zh-TW" sz="1600" dirty="0">
                <a:solidFill>
                  <a:srgbClr val="002060"/>
                </a:solidFill>
                <a:highlight>
                  <a:srgbClr val="FFFF00"/>
                </a:highlight>
                <a:hlinkClick r:id="rId3">
                  <a:extLst>
                    <a:ext uri="{A12FA001-AC4F-418D-AE19-62706E023703}">
                      <ahyp:hlinkClr xmlns:ahyp="http://schemas.microsoft.com/office/drawing/2018/hyperlinkcolor" val="tx"/>
                    </a:ext>
                  </a:extLst>
                </a:hlinkClick>
              </a:rPr>
              <a:t>:::</a:t>
            </a:r>
            <a:r>
              <a:rPr lang="zh-TW" altLang="en-US" sz="1600" dirty="0">
                <a:solidFill>
                  <a:srgbClr val="002060"/>
                </a:solidFill>
                <a:highlight>
                  <a:srgbClr val="FFFF00"/>
                </a:highlight>
                <a:hlinkClick r:id="rId3">
                  <a:extLst>
                    <a:ext uri="{A12FA001-AC4F-418D-AE19-62706E023703}">
                      <ahyp:hlinkClr xmlns:ahyp="http://schemas.microsoft.com/office/drawing/2018/hyperlinkcolor" val="tx"/>
                    </a:ext>
                  </a:extLst>
                </a:hlinkClick>
              </a:rPr>
              <a:t>法規</a:t>
            </a:r>
            <a:r>
              <a:rPr lang="en-US" altLang="zh-TW" sz="1600" dirty="0">
                <a:solidFill>
                  <a:srgbClr val="002060"/>
                </a:solidFill>
                <a:highlight>
                  <a:srgbClr val="FFFF00"/>
                </a:highlight>
                <a:hlinkClick r:id="rId3">
                  <a:extLst>
                    <a:ext uri="{A12FA001-AC4F-418D-AE19-62706E023703}">
                      <ahyp:hlinkClr xmlns:ahyp="http://schemas.microsoft.com/office/drawing/2018/hyperlinkcolor" val="tx"/>
                    </a:ext>
                  </a:extLst>
                </a:hlinkClick>
              </a:rPr>
              <a:t>/</a:t>
            </a:r>
            <a:r>
              <a:rPr lang="zh-TW" altLang="en-US" sz="1600" dirty="0">
                <a:solidFill>
                  <a:srgbClr val="002060"/>
                </a:solidFill>
                <a:highlight>
                  <a:srgbClr val="FFFF00"/>
                </a:highlight>
                <a:hlinkClick r:id="rId3">
                  <a:extLst>
                    <a:ext uri="{A12FA001-AC4F-418D-AE19-62706E023703}">
                      <ahyp:hlinkClr xmlns:ahyp="http://schemas.microsoft.com/office/drawing/2018/hyperlinkcolor" val="tx"/>
                    </a:ext>
                  </a:extLst>
                </a:hlinkClick>
              </a:rPr>
              <a:t>市場</a:t>
            </a:r>
            <a:endParaRPr lang="en-US" altLang="zh-TW" sz="1600" dirty="0">
              <a:solidFill>
                <a:srgbClr val="002060"/>
              </a:solidFill>
              <a:highlight>
                <a:srgbClr val="FFFF00"/>
              </a:highlight>
            </a:endParaRPr>
          </a:p>
        </p:txBody>
      </p:sp>
      <p:pic>
        <p:nvPicPr>
          <p:cNvPr id="7" name="Picture 6">
            <a:extLst>
              <a:ext uri="{FF2B5EF4-FFF2-40B4-BE49-F238E27FC236}">
                <a16:creationId xmlns:a16="http://schemas.microsoft.com/office/drawing/2014/main" id="{9CB6478F-2C75-B34F-9E3A-40EE47A34C1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558908" y="34576"/>
            <a:ext cx="1516929" cy="1218962"/>
          </a:xfrm>
          <a:prstGeom prst="rect">
            <a:avLst/>
          </a:prstGeom>
          <a:effectLst>
            <a:softEdge rad="127000"/>
          </a:effectLst>
        </p:spPr>
      </p:pic>
      <p:sp>
        <p:nvSpPr>
          <p:cNvPr id="2" name="Date Placeholder 1">
            <a:extLst>
              <a:ext uri="{FF2B5EF4-FFF2-40B4-BE49-F238E27FC236}">
                <a16:creationId xmlns:a16="http://schemas.microsoft.com/office/drawing/2014/main" id="{2FA70701-64D5-C0CA-73A1-24606989DB0E}"/>
              </a:ext>
            </a:extLst>
          </p:cNvPr>
          <p:cNvSpPr>
            <a:spLocks noGrp="1"/>
          </p:cNvSpPr>
          <p:nvPr>
            <p:ph type="dt" sz="half" idx="10"/>
          </p:nvPr>
        </p:nvSpPr>
        <p:spPr/>
        <p:txBody>
          <a:bodyPr/>
          <a:lstStyle/>
          <a:p>
            <a:r>
              <a:rPr lang="en-US"/>
              <a:t>13/11/2025</a:t>
            </a:r>
          </a:p>
        </p:txBody>
      </p:sp>
      <p:sp>
        <p:nvSpPr>
          <p:cNvPr id="5" name="Slide Number Placeholder 4"/>
          <p:cNvSpPr>
            <a:spLocks noGrp="1"/>
          </p:cNvSpPr>
          <p:nvPr>
            <p:ph type="sldNum" sz="quarter" idx="12"/>
          </p:nvPr>
        </p:nvSpPr>
        <p:spPr/>
        <p:txBody>
          <a:bodyPr/>
          <a:lstStyle/>
          <a:p>
            <a:fld id="{F36C87F6-986D-49E6-AF40-1B3A1EE8064D}" type="slidenum">
              <a:rPr lang="en-US" smtClean="0"/>
              <a:t>7</a:t>
            </a:fld>
            <a:endParaRPr lang="en-US"/>
          </a:p>
        </p:txBody>
      </p:sp>
      <p:pic>
        <p:nvPicPr>
          <p:cNvPr id="8" name="Picture 7">
            <a:extLst>
              <a:ext uri="{FF2B5EF4-FFF2-40B4-BE49-F238E27FC236}">
                <a16:creationId xmlns:a16="http://schemas.microsoft.com/office/drawing/2014/main" id="{FCF7F917-15D1-AA1D-35D1-D02B89E4CA8A}"/>
              </a:ext>
            </a:extLst>
          </p:cNvPr>
          <p:cNvPicPr>
            <a:picLocks noChangeAspect="1"/>
          </p:cNvPicPr>
          <p:nvPr/>
        </p:nvPicPr>
        <p:blipFill>
          <a:blip r:embed="rId5" cstate="screen">
            <a:extLst>
              <a:ext uri="{28A0092B-C50C-407E-A947-70E740481C1C}">
                <a14:useLocalDpi xmlns:a14="http://schemas.microsoft.com/office/drawing/2010/main"/>
              </a:ext>
            </a:extLst>
          </a:blip>
          <a:srcRect b="-3279"/>
          <a:stretch>
            <a:fillRect/>
          </a:stretch>
        </p:blipFill>
        <p:spPr>
          <a:xfrm>
            <a:off x="5374331" y="1705609"/>
            <a:ext cx="6451633" cy="467571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2164596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11776EA3-EB95-A63F-2825-17C0C481A7C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BB00AED5-D52D-4EE2-F060-D484A681D7D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B97E0B30-5CD9-5B03-8383-CB44A5E4A497}"/>
              </a:ext>
            </a:extLst>
          </p:cNvPr>
          <p:cNvSpPr/>
          <p:nvPr/>
        </p:nvSpPr>
        <p:spPr>
          <a:xfrm>
            <a:off x="405780" y="251418"/>
            <a:ext cx="8784976" cy="646331"/>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馬來西亞</a:t>
            </a:r>
          </a:p>
        </p:txBody>
      </p:sp>
      <p:graphicFrame>
        <p:nvGraphicFramePr>
          <p:cNvPr id="2" name="Table 1">
            <a:extLst>
              <a:ext uri="{FF2B5EF4-FFF2-40B4-BE49-F238E27FC236}">
                <a16:creationId xmlns:a16="http://schemas.microsoft.com/office/drawing/2014/main" id="{EC921359-D416-945E-3A1E-B4338671D0D2}"/>
              </a:ext>
            </a:extLst>
          </p:cNvPr>
          <p:cNvGraphicFramePr>
            <a:graphicFrameLocks noGrp="1"/>
          </p:cNvGraphicFramePr>
          <p:nvPr>
            <p:extLst>
              <p:ext uri="{D42A27DB-BD31-4B8C-83A1-F6EECF244321}">
                <p14:modId xmlns:p14="http://schemas.microsoft.com/office/powerpoint/2010/main" val="3933325107"/>
              </p:ext>
            </p:extLst>
          </p:nvPr>
        </p:nvGraphicFramePr>
        <p:xfrm>
          <a:off x="585800" y="1989311"/>
          <a:ext cx="11017224" cy="4682015"/>
        </p:xfrm>
        <a:graphic>
          <a:graphicData uri="http://schemas.openxmlformats.org/drawingml/2006/table">
            <a:tbl>
              <a:tblPr firstRow="1" bandRow="1"/>
              <a:tblGrid>
                <a:gridCol w="1595529">
                  <a:extLst>
                    <a:ext uri="{9D8B030D-6E8A-4147-A177-3AD203B41FA5}">
                      <a16:colId xmlns:a16="http://schemas.microsoft.com/office/drawing/2014/main" val="41713030"/>
                    </a:ext>
                  </a:extLst>
                </a:gridCol>
                <a:gridCol w="9421695">
                  <a:extLst>
                    <a:ext uri="{9D8B030D-6E8A-4147-A177-3AD203B41FA5}">
                      <a16:colId xmlns:a16="http://schemas.microsoft.com/office/drawing/2014/main" val="1314048160"/>
                    </a:ext>
                  </a:extLst>
                </a:gridCol>
              </a:tblGrid>
              <a:tr h="2755258">
                <a:tc>
                  <a:txBody>
                    <a:bodyPr/>
                    <a:lstStyle/>
                    <a:p>
                      <a:r>
                        <a:rPr lang="zh-TW" altLang="en-US" sz="1800" kern="1200" dirty="0">
                          <a:effectLst/>
                          <a:latin typeface="KaiTi" panose="02010609060101010101" pitchFamily="49" charset="-122"/>
                          <a:ea typeface="KaiTi" panose="02010609060101010101" pitchFamily="49" charset="-122"/>
                        </a:rPr>
                        <a:t>一、主管機關</a:t>
                      </a:r>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r>
                        <a:rPr lang="en-US" altLang="zh-TW" dirty="0">
                          <a:latin typeface="KaiTi" panose="02010609060101010101" pitchFamily="49" charset="-122"/>
                          <a:ea typeface="KaiTi" panose="02010609060101010101" pitchFamily="49" charset="-122"/>
                        </a:rPr>
                        <a:t>(</a:t>
                      </a:r>
                      <a:r>
                        <a:rPr lang="zh-TW" altLang="en-US" dirty="0">
                          <a:latin typeface="KaiTi" panose="02010609060101010101" pitchFamily="49" charset="-122"/>
                          <a:ea typeface="KaiTi" panose="02010609060101010101" pitchFamily="49" charset="-122"/>
                        </a:rPr>
                        <a:t>一</a:t>
                      </a:r>
                      <a:r>
                        <a:rPr lang="en-US" altLang="zh-TW" dirty="0">
                          <a:latin typeface="KaiTi" panose="02010609060101010101" pitchFamily="49" charset="-122"/>
                          <a:ea typeface="KaiTi" panose="02010609060101010101" pitchFamily="49" charset="-122"/>
                        </a:rPr>
                        <a:t>)</a:t>
                      </a:r>
                      <a:r>
                        <a:rPr lang="zh-TW" altLang="en-US" dirty="0">
                          <a:latin typeface="KaiTi" panose="02010609060101010101" pitchFamily="49" charset="-122"/>
                          <a:ea typeface="KaiTi" panose="02010609060101010101" pitchFamily="49" charset="-122"/>
                        </a:rPr>
                        <a:t>馬來西亞保健品主管機關：</a:t>
                      </a:r>
                      <a:endParaRPr lang="en-US" altLang="zh-TW" dirty="0">
                        <a:latin typeface="KaiTi" panose="02010609060101010101" pitchFamily="49" charset="-122"/>
                        <a:ea typeface="KaiTi" panose="02010609060101010101" pitchFamily="49" charset="-122"/>
                      </a:endParaRPr>
                    </a:p>
                    <a:p>
                      <a:r>
                        <a:rPr lang="zh-TW" altLang="en-US" dirty="0">
                          <a:latin typeface="KaiTi" panose="02010609060101010101" pitchFamily="49" charset="-122"/>
                          <a:ea typeface="KaiTi" panose="02010609060101010101" pitchFamily="49" charset="-122"/>
                        </a:rPr>
                        <a:t>馬來西亞</a:t>
                      </a:r>
                      <a:r>
                        <a:rPr lang="zh-TW" altLang="en-US" dirty="0">
                          <a:solidFill>
                            <a:srgbClr val="FF0000"/>
                          </a:solidFill>
                          <a:latin typeface="KaiTi" panose="02010609060101010101" pitchFamily="49" charset="-122"/>
                          <a:ea typeface="KaiTi" panose="02010609060101010101" pitchFamily="49" charset="-122"/>
                        </a:rPr>
                        <a:t>衛生部藥品管制局</a:t>
                      </a:r>
                      <a:r>
                        <a:rPr lang="en-US" altLang="zh-TW" dirty="0">
                          <a:latin typeface="KaiTi" panose="02010609060101010101" pitchFamily="49" charset="-122"/>
                          <a:ea typeface="KaiTi" panose="02010609060101010101" pitchFamily="49" charset="-122"/>
                        </a:rPr>
                        <a:t>(</a:t>
                      </a:r>
                      <a:r>
                        <a:rPr lang="en-US" dirty="0">
                          <a:solidFill>
                            <a:srgbClr val="FF0000"/>
                          </a:solidFill>
                          <a:latin typeface="+mn-lt"/>
                          <a:ea typeface="KaiTi" panose="02010609060101010101" pitchFamily="49" charset="-122"/>
                        </a:rPr>
                        <a:t>National Pharmaceutical Regulatory Agency</a:t>
                      </a:r>
                      <a:r>
                        <a:rPr lang="en-US" dirty="0">
                          <a:latin typeface="KaiTi" panose="02010609060101010101" pitchFamily="49" charset="-122"/>
                          <a:ea typeface="KaiTi" panose="02010609060101010101" pitchFamily="49" charset="-122"/>
                        </a:rPr>
                        <a:t>, </a:t>
                      </a:r>
                      <a:r>
                        <a:rPr lang="en-US" dirty="0">
                          <a:solidFill>
                            <a:srgbClr val="FF0000"/>
                          </a:solidFill>
                          <a:latin typeface="KaiTi" panose="02010609060101010101" pitchFamily="49" charset="-122"/>
                          <a:ea typeface="KaiTi" panose="02010609060101010101" pitchFamily="49" charset="-122"/>
                        </a:rPr>
                        <a:t>NPRA</a:t>
                      </a:r>
                      <a:r>
                        <a:rPr lang="en-US" dirty="0">
                          <a:latin typeface="KaiTi" panose="02010609060101010101" pitchFamily="49" charset="-122"/>
                          <a:ea typeface="KaiTi" panose="02010609060101010101" pitchFamily="49" charset="-122"/>
                        </a:rPr>
                        <a:t>)，</a:t>
                      </a:r>
                      <a:r>
                        <a:rPr lang="zh-TW" altLang="en-US" dirty="0">
                          <a:latin typeface="KaiTi" panose="02010609060101010101" pitchFamily="49" charset="-122"/>
                          <a:ea typeface="KaiTi" panose="02010609060101010101" pitchFamily="49" charset="-122"/>
                        </a:rPr>
                        <a:t>主司馬國國內各類藥品以及化粧品之登記、審查、品管、監督與法規管理的單位。</a:t>
                      </a:r>
                      <a:r>
                        <a:rPr lang="en-US" dirty="0">
                          <a:solidFill>
                            <a:srgbClr val="FF0000"/>
                          </a:solidFill>
                          <a:latin typeface="KaiTi" panose="02010609060101010101" pitchFamily="49" charset="-122"/>
                          <a:ea typeface="KaiTi" panose="02010609060101010101" pitchFamily="49" charset="-122"/>
                        </a:rPr>
                        <a:t>NPRA </a:t>
                      </a:r>
                      <a:r>
                        <a:rPr lang="zh-TW" altLang="en-US" dirty="0">
                          <a:solidFill>
                            <a:srgbClr val="FF0000"/>
                          </a:solidFill>
                          <a:latin typeface="KaiTi" panose="02010609060101010101" pitchFamily="49" charset="-122"/>
                          <a:ea typeface="KaiTi" panose="02010609060101010101" pitchFamily="49" charset="-122"/>
                        </a:rPr>
                        <a:t>亦為保健食品</a:t>
                      </a:r>
                      <a:r>
                        <a:rPr lang="en-US" altLang="zh-TW" dirty="0">
                          <a:solidFill>
                            <a:srgbClr val="FF0000"/>
                          </a:solidFill>
                          <a:latin typeface="+mn-lt"/>
                          <a:ea typeface="KaiTi" panose="02010609060101010101" pitchFamily="49" charset="-122"/>
                        </a:rPr>
                        <a:t>(</a:t>
                      </a:r>
                      <a:r>
                        <a:rPr lang="en-US" dirty="0">
                          <a:solidFill>
                            <a:srgbClr val="FF0000"/>
                          </a:solidFill>
                          <a:latin typeface="+mn-lt"/>
                          <a:ea typeface="KaiTi" panose="02010609060101010101" pitchFamily="49" charset="-122"/>
                        </a:rPr>
                        <a:t>Health Supplements) </a:t>
                      </a:r>
                      <a:r>
                        <a:rPr lang="zh-TW" altLang="en-US" dirty="0">
                          <a:solidFill>
                            <a:srgbClr val="FF0000"/>
                          </a:solidFill>
                          <a:latin typeface="KaiTi" panose="02010609060101010101" pitchFamily="49" charset="-122"/>
                          <a:ea typeface="KaiTi" panose="02010609060101010101" pitchFamily="49" charset="-122"/>
                        </a:rPr>
                        <a:t>之主管機關。</a:t>
                      </a:r>
                      <a:endParaRPr lang="en-US" altLang="zh-TW" dirty="0">
                        <a:solidFill>
                          <a:srgbClr val="FF0000"/>
                        </a:solidFill>
                        <a:latin typeface="KaiTi" panose="02010609060101010101" pitchFamily="49" charset="-122"/>
                        <a:ea typeface="KaiTi" panose="02010609060101010101" pitchFamily="49" charset="-122"/>
                      </a:endParaRPr>
                    </a:p>
                    <a:p>
                      <a:r>
                        <a:rPr lang="zh-TW" altLang="en-US" dirty="0">
                          <a:solidFill>
                            <a:schemeClr val="bg1">
                              <a:lumMod val="65000"/>
                            </a:schemeClr>
                          </a:solidFill>
                          <a:latin typeface="KaiTi" panose="02010609060101010101" pitchFamily="49" charset="-122"/>
                          <a:ea typeface="KaiTi" panose="02010609060101010101" pitchFamily="49" charset="-122"/>
                        </a:rPr>
                        <a:t>另馬來 西亞衛生部所屬的食品安全及品質局</a:t>
                      </a:r>
                      <a:r>
                        <a:rPr lang="en-US" altLang="zh-TW" dirty="0">
                          <a:solidFill>
                            <a:schemeClr val="bg1">
                              <a:lumMod val="65000"/>
                            </a:schemeClr>
                          </a:solidFill>
                          <a:latin typeface="+mn-lt"/>
                          <a:ea typeface="KaiTi" panose="02010609060101010101" pitchFamily="49" charset="-122"/>
                        </a:rPr>
                        <a:t>(</a:t>
                      </a:r>
                      <a:r>
                        <a:rPr lang="en-US" dirty="0">
                          <a:solidFill>
                            <a:schemeClr val="bg1">
                              <a:lumMod val="65000"/>
                            </a:schemeClr>
                          </a:solidFill>
                          <a:latin typeface="+mn-lt"/>
                          <a:ea typeface="KaiTi" panose="02010609060101010101" pitchFamily="49" charset="-122"/>
                        </a:rPr>
                        <a:t>Food Safety and Quality Division, </a:t>
                      </a:r>
                      <a:r>
                        <a:rPr lang="en-US" b="1" dirty="0">
                          <a:solidFill>
                            <a:schemeClr val="bg1">
                              <a:lumMod val="65000"/>
                            </a:schemeClr>
                          </a:solidFill>
                          <a:latin typeface="+mn-lt"/>
                          <a:ea typeface="KaiTi" panose="02010609060101010101" pitchFamily="49" charset="-122"/>
                        </a:rPr>
                        <a:t>FSQD</a:t>
                      </a:r>
                      <a:r>
                        <a:rPr lang="en-US" dirty="0">
                          <a:solidFill>
                            <a:schemeClr val="bg1">
                              <a:lumMod val="65000"/>
                            </a:schemeClr>
                          </a:solidFill>
                          <a:latin typeface="+mn-lt"/>
                          <a:ea typeface="KaiTi" panose="02010609060101010101" pitchFamily="49" charset="-122"/>
                        </a:rPr>
                        <a:t>)</a:t>
                      </a:r>
                      <a:r>
                        <a:rPr lang="zh-TW" altLang="en-US" dirty="0">
                          <a:solidFill>
                            <a:schemeClr val="bg1">
                              <a:lumMod val="65000"/>
                            </a:schemeClr>
                          </a:solidFill>
                          <a:latin typeface="KaiTi" panose="02010609060101010101" pitchFamily="49" charset="-122"/>
                          <a:ea typeface="KaiTi" panose="02010609060101010101" pitchFamily="49" charset="-122"/>
                        </a:rPr>
                        <a:t>依據相關法規負責食品 安全、衛生與品質相關的規劃、督導與執行之工作事項。 </a:t>
                      </a:r>
                      <a:endParaRPr lang="en-US" altLang="zh-TW" dirty="0">
                        <a:solidFill>
                          <a:schemeClr val="bg1">
                            <a:lumMod val="65000"/>
                          </a:schemeClr>
                        </a:solidFill>
                        <a:latin typeface="KaiTi" panose="02010609060101010101" pitchFamily="49" charset="-122"/>
                        <a:ea typeface="KaiTi" panose="02010609060101010101" pitchFamily="49" charset="-122"/>
                      </a:endParaRPr>
                    </a:p>
                    <a:p>
                      <a:pPr algn="just"/>
                      <a:r>
                        <a:rPr lang="en-US" altLang="zh-TW" dirty="0">
                          <a:latin typeface="KaiTi" panose="02010609060101010101" pitchFamily="49" charset="-122"/>
                          <a:ea typeface="KaiTi" panose="02010609060101010101" pitchFamily="49" charset="-122"/>
                        </a:rPr>
                        <a:t>(</a:t>
                      </a:r>
                      <a:r>
                        <a:rPr lang="zh-TW" altLang="en-US" dirty="0">
                          <a:latin typeface="KaiTi" panose="02010609060101010101" pitchFamily="49" charset="-122"/>
                          <a:ea typeface="KaiTi" panose="02010609060101010101" pitchFamily="49" charset="-122"/>
                        </a:rPr>
                        <a:t>二</a:t>
                      </a:r>
                      <a:r>
                        <a:rPr lang="en-US" altLang="zh-TW" dirty="0">
                          <a:latin typeface="KaiTi" panose="02010609060101010101" pitchFamily="49" charset="-122"/>
                          <a:ea typeface="KaiTi" panose="02010609060101010101" pitchFamily="49" charset="-122"/>
                        </a:rPr>
                        <a:t>)</a:t>
                      </a:r>
                      <a:r>
                        <a:rPr lang="zh-TW" altLang="en-US" dirty="0">
                          <a:latin typeface="KaiTi" panose="02010609060101010101" pitchFamily="49" charset="-122"/>
                          <a:ea typeface="KaiTi" panose="02010609060101010101" pitchFamily="49" charset="-122"/>
                        </a:rPr>
                        <a:t>馬來西亞</a:t>
                      </a:r>
                      <a:r>
                        <a:rPr lang="zh-TW" altLang="en-US" dirty="0">
                          <a:solidFill>
                            <a:srgbClr val="FF0000"/>
                          </a:solidFill>
                          <a:latin typeface="KaiTi" panose="02010609060101010101" pitchFamily="49" charset="-122"/>
                          <a:ea typeface="KaiTi" panose="02010609060101010101" pitchFamily="49" charset="-122"/>
                        </a:rPr>
                        <a:t>標準局 </a:t>
                      </a:r>
                      <a:r>
                        <a:rPr lang="en-US" altLang="zh-TW" dirty="0">
                          <a:solidFill>
                            <a:srgbClr val="FF0000"/>
                          </a:solidFill>
                          <a:latin typeface="+mn-lt"/>
                          <a:ea typeface="KaiTi" panose="02010609060101010101" pitchFamily="49" charset="-122"/>
                        </a:rPr>
                        <a:t>(</a:t>
                      </a:r>
                      <a:r>
                        <a:rPr lang="en-US" dirty="0">
                          <a:solidFill>
                            <a:srgbClr val="FF0000"/>
                          </a:solidFill>
                          <a:latin typeface="+mn-lt"/>
                          <a:ea typeface="KaiTi" panose="02010609060101010101" pitchFamily="49" charset="-122"/>
                        </a:rPr>
                        <a:t>Department of Standard Malaysia)</a:t>
                      </a:r>
                      <a:r>
                        <a:rPr lang="en-US" dirty="0">
                          <a:solidFill>
                            <a:srgbClr val="FF0000"/>
                          </a:solidFill>
                          <a:latin typeface="KaiTi" panose="02010609060101010101" pitchFamily="49" charset="-122"/>
                          <a:ea typeface="KaiTi" panose="02010609060101010101" pitchFamily="49" charset="-122"/>
                        </a:rPr>
                        <a:t> </a:t>
                      </a:r>
                      <a:r>
                        <a:rPr lang="zh-CN" altLang="en-US" dirty="0">
                          <a:solidFill>
                            <a:srgbClr val="FF0000"/>
                          </a:solidFill>
                          <a:latin typeface="KaiTi" panose="02010609060101010101" pitchFamily="49" charset="-122"/>
                          <a:ea typeface="KaiTi" panose="02010609060101010101" pitchFamily="49" charset="-122"/>
                        </a:rPr>
                        <a:t>：</a:t>
                      </a:r>
                      <a:endParaRPr lang="en-US" dirty="0">
                        <a:solidFill>
                          <a:srgbClr val="FF0000"/>
                        </a:solidFill>
                        <a:latin typeface="KaiTi" panose="02010609060101010101" pitchFamily="49" charset="-122"/>
                        <a:ea typeface="KaiTi" panose="02010609060101010101" pitchFamily="49" charset="-122"/>
                      </a:endParaRPr>
                    </a:p>
                    <a:p>
                      <a:pPr algn="just"/>
                      <a:r>
                        <a:rPr lang="zh-TW" altLang="en-US" dirty="0">
                          <a:latin typeface="KaiTi" panose="02010609060101010101" pitchFamily="49" charset="-122"/>
                          <a:ea typeface="KaiTi" panose="02010609060101010101" pitchFamily="49" charset="-122"/>
                        </a:rPr>
                        <a:t>指定馬來西亞標準與產業研究協會</a:t>
                      </a:r>
                      <a:r>
                        <a:rPr lang="en-US" altLang="zh-TW" dirty="0">
                          <a:latin typeface="+mn-lt"/>
                          <a:ea typeface="KaiTi" panose="02010609060101010101" pitchFamily="49" charset="-122"/>
                        </a:rPr>
                        <a:t>(</a:t>
                      </a:r>
                      <a:r>
                        <a:rPr lang="en-US" dirty="0">
                          <a:latin typeface="+mn-lt"/>
                          <a:ea typeface="KaiTi" panose="02010609060101010101" pitchFamily="49" charset="-122"/>
                        </a:rPr>
                        <a:t>The Standard and Industrial Research Institute of Malaysia, SIRIM )SIRIM </a:t>
                      </a:r>
                      <a:r>
                        <a:rPr lang="zh-TW" altLang="en-US" dirty="0">
                          <a:latin typeface="KaiTi" panose="02010609060101010101" pitchFamily="49" charset="-122"/>
                          <a:ea typeface="KaiTi" panose="02010609060101010101" pitchFamily="49" charset="-122"/>
                        </a:rPr>
                        <a:t>為唯一的國家標準制定機構</a:t>
                      </a:r>
                      <a:r>
                        <a:rPr lang="en-US" altLang="zh-TW" dirty="0">
                          <a:latin typeface="KaiTi" panose="02010609060101010101" pitchFamily="49" charset="-122"/>
                          <a:ea typeface="KaiTi" panose="02010609060101010101" pitchFamily="49" charset="-122"/>
                        </a:rPr>
                        <a:t>,</a:t>
                      </a:r>
                      <a:r>
                        <a:rPr lang="zh-TW" altLang="en-US" dirty="0">
                          <a:latin typeface="KaiTi" panose="02010609060101010101" pitchFamily="49" charset="-122"/>
                          <a:ea typeface="KaiTi" panose="02010609060101010101" pitchFamily="49" charset="-122"/>
                        </a:rPr>
                        <a:t>負責標準制定的具體事宜，並由 </a:t>
                      </a:r>
                      <a:r>
                        <a:rPr lang="en-US" dirty="0">
                          <a:latin typeface="+mn-lt"/>
                          <a:ea typeface="KaiTi" panose="02010609060101010101" pitchFamily="49" charset="-122"/>
                        </a:rPr>
                        <a:t>SIRIM</a:t>
                      </a:r>
                      <a:r>
                        <a:rPr lang="en-US" dirty="0">
                          <a:latin typeface="KaiTi" panose="02010609060101010101" pitchFamily="49" charset="-122"/>
                          <a:ea typeface="KaiTi" panose="02010609060101010101" pitchFamily="49" charset="-122"/>
                        </a:rPr>
                        <a:t> </a:t>
                      </a:r>
                      <a:r>
                        <a:rPr lang="zh-TW" altLang="en-US" dirty="0">
                          <a:latin typeface="KaiTi" panose="02010609060101010101" pitchFamily="49" charset="-122"/>
                          <a:ea typeface="KaiTi" panose="02010609060101010101" pitchFamily="49" charset="-122"/>
                        </a:rPr>
                        <a:t>設立及管理馬來西亞產業標準委員會 </a:t>
                      </a:r>
                      <a:r>
                        <a:rPr lang="en-US" altLang="zh-TW" dirty="0">
                          <a:latin typeface="+mn-lt"/>
                          <a:ea typeface="KaiTi" panose="02010609060101010101" pitchFamily="49" charset="-122"/>
                        </a:rPr>
                        <a:t>(</a:t>
                      </a:r>
                      <a:r>
                        <a:rPr lang="en-US" dirty="0">
                          <a:latin typeface="+mn-lt"/>
                          <a:ea typeface="KaiTi" panose="02010609060101010101" pitchFamily="49" charset="-122"/>
                        </a:rPr>
                        <a:t>Industry standards committee, </a:t>
                      </a:r>
                      <a:r>
                        <a:rPr lang="en-US" dirty="0">
                          <a:solidFill>
                            <a:srgbClr val="FF0000"/>
                          </a:solidFill>
                          <a:latin typeface="+mn-lt"/>
                          <a:ea typeface="KaiTi" panose="02010609060101010101" pitchFamily="49" charset="-122"/>
                        </a:rPr>
                        <a:t>ISC</a:t>
                      </a:r>
                      <a:r>
                        <a:rPr lang="en-US" dirty="0">
                          <a:latin typeface="+mn-lt"/>
                          <a:ea typeface="KaiTi" panose="02010609060101010101" pitchFamily="49" charset="-122"/>
                        </a:rPr>
                        <a:t>)，ISC </a:t>
                      </a:r>
                      <a:r>
                        <a:rPr lang="zh-TW" altLang="en-US" dirty="0">
                          <a:latin typeface="KaiTi" panose="02010609060101010101" pitchFamily="49" charset="-122"/>
                          <a:ea typeface="KaiTi" panose="02010609060101010101" pitchFamily="49" charset="-122"/>
                        </a:rPr>
                        <a:t>同時為制定馬來西亞食品標準的機構。</a:t>
                      </a:r>
                      <a:endParaRPr lang="en-SG" sz="1800" dirty="0">
                        <a:latin typeface="KaiTi" panose="02010609060101010101" pitchFamily="49" charset="-122"/>
                        <a:ea typeface="KaiTi" panose="02010609060101010101" pitchFamily="49" charset="-122"/>
                      </a:endParaRPr>
                    </a:p>
                  </a:txBody>
                  <a:tcPr>
                    <a:solidFill>
                      <a:schemeClr val="bg1"/>
                    </a:solidFill>
                  </a:tcPr>
                </a:tc>
                <a:extLst>
                  <a:ext uri="{0D108BD9-81ED-4DB2-BD59-A6C34878D82A}">
                    <a16:rowId xmlns:a16="http://schemas.microsoft.com/office/drawing/2014/main" val="4222100222"/>
                  </a:ext>
                </a:extLst>
              </a:tr>
              <a:tr h="157445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kern="1200" dirty="0">
                          <a:effectLst/>
                          <a:latin typeface="KaiTi" panose="02010609060101010101" pitchFamily="49" charset="-122"/>
                          <a:ea typeface="KaiTi" panose="02010609060101010101" pitchFamily="49" charset="-122"/>
                        </a:rPr>
                        <a:t>二、法源依據</a:t>
                      </a:r>
                      <a:endParaRPr lang="en-SG" sz="1800" dirty="0">
                        <a:latin typeface="KaiTi" panose="02010609060101010101" pitchFamily="49" charset="-122"/>
                        <a:ea typeface="KaiTi" panose="02010609060101010101" pitchFamily="49" charset="-122"/>
                      </a:endParaRP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r>
                        <a:rPr lang="zh-TW" altLang="en-US" dirty="0">
                          <a:latin typeface="KaiTi" panose="02010609060101010101" pitchFamily="49" charset="-122"/>
                          <a:ea typeface="KaiTi" panose="02010609060101010101" pitchFamily="49" charset="-122"/>
                        </a:rPr>
                        <a:t>馬來西亞與藥品</a:t>
                      </a:r>
                      <a:r>
                        <a:rPr lang="en-US" altLang="zh-TW" dirty="0">
                          <a:latin typeface="KaiTi" panose="02010609060101010101" pitchFamily="49" charset="-122"/>
                          <a:ea typeface="KaiTi" panose="02010609060101010101" pitchFamily="49" charset="-122"/>
                        </a:rPr>
                        <a:t>/</a:t>
                      </a:r>
                      <a:r>
                        <a:rPr lang="zh-TW" altLang="en-US" dirty="0">
                          <a:latin typeface="KaiTi" panose="02010609060101010101" pitchFamily="49" charset="-122"/>
                          <a:ea typeface="KaiTi" panose="02010609060101010101" pitchFamily="49" charset="-122"/>
                        </a:rPr>
                        <a:t>食品相關法規： </a:t>
                      </a:r>
                      <a:endParaRPr lang="en-US" altLang="zh-TW" dirty="0">
                        <a:latin typeface="KaiTi" panose="02010609060101010101" pitchFamily="49" charset="-122"/>
                        <a:ea typeface="KaiTi" panose="02010609060101010101" pitchFamily="49" charset="-122"/>
                      </a:endParaRPr>
                    </a:p>
                    <a:p>
                      <a:r>
                        <a:rPr lang="en-US" altLang="zh-TW" dirty="0">
                          <a:latin typeface="KaiTi" panose="02010609060101010101" pitchFamily="49" charset="-122"/>
                          <a:ea typeface="KaiTi" panose="02010609060101010101" pitchFamily="49" charset="-122"/>
                        </a:rPr>
                        <a:t>(</a:t>
                      </a:r>
                      <a:r>
                        <a:rPr lang="zh-TW" altLang="en-US" dirty="0">
                          <a:latin typeface="KaiTi" panose="02010609060101010101" pitchFamily="49" charset="-122"/>
                          <a:ea typeface="KaiTi" panose="02010609060101010101" pitchFamily="49" charset="-122"/>
                        </a:rPr>
                        <a:t>一</a:t>
                      </a:r>
                      <a:r>
                        <a:rPr lang="en-US" altLang="zh-TW" dirty="0">
                          <a:latin typeface="KaiTi" panose="02010609060101010101" pitchFamily="49" charset="-122"/>
                          <a:ea typeface="KaiTi" panose="02010609060101010101" pitchFamily="49" charset="-122"/>
                        </a:rPr>
                        <a:t>)</a:t>
                      </a:r>
                      <a:r>
                        <a:rPr lang="zh-TW" altLang="en-US" dirty="0">
                          <a:latin typeface="KaiTi" panose="02010609060101010101" pitchFamily="49" charset="-122"/>
                          <a:ea typeface="KaiTi" panose="02010609060101010101" pitchFamily="49" charset="-122"/>
                        </a:rPr>
                        <a:t>馬來西亞與藥品相關法規包含「藥品銷售法 </a:t>
                      </a:r>
                      <a:r>
                        <a:rPr lang="en-US" altLang="zh-TW" dirty="0">
                          <a:latin typeface="+mn-lt"/>
                          <a:ea typeface="KaiTi" panose="02010609060101010101" pitchFamily="49" charset="-122"/>
                        </a:rPr>
                        <a:t>(</a:t>
                      </a:r>
                      <a:r>
                        <a:rPr lang="en-US" dirty="0">
                          <a:latin typeface="+mn-lt"/>
                          <a:ea typeface="KaiTi" panose="02010609060101010101" pitchFamily="49" charset="-122"/>
                        </a:rPr>
                        <a:t>Sale of Drugs Act 1952</a:t>
                      </a:r>
                      <a:r>
                        <a:rPr lang="en-US" dirty="0">
                          <a:latin typeface="KaiTi" panose="02010609060101010101" pitchFamily="49" charset="-122"/>
                          <a:ea typeface="KaiTi" panose="02010609060101010101" pitchFamily="49" charset="-122"/>
                        </a:rPr>
                        <a:t>)」、「 </a:t>
                      </a:r>
                      <a:r>
                        <a:rPr lang="zh-TW" altLang="en-US" dirty="0">
                          <a:latin typeface="KaiTi" panose="02010609060101010101" pitchFamily="49" charset="-122"/>
                          <a:ea typeface="KaiTi" panose="02010609060101010101" pitchFamily="49" charset="-122"/>
                        </a:rPr>
                        <a:t>藥品和化妝品管理辦法 </a:t>
                      </a:r>
                      <a:r>
                        <a:rPr lang="en-US" altLang="zh-TW" dirty="0">
                          <a:latin typeface="+mn-lt"/>
                          <a:ea typeface="KaiTi" panose="02010609060101010101" pitchFamily="49" charset="-122"/>
                        </a:rPr>
                        <a:t>(</a:t>
                      </a:r>
                      <a:r>
                        <a:rPr lang="en-US" dirty="0">
                          <a:latin typeface="+mn-lt"/>
                          <a:ea typeface="KaiTi" panose="02010609060101010101" pitchFamily="49" charset="-122"/>
                        </a:rPr>
                        <a:t>Control of Drugs and Cosmetics Regulation 1984, CDCR) </a:t>
                      </a:r>
                      <a:r>
                        <a:rPr lang="en-US" dirty="0">
                          <a:latin typeface="KaiTi" panose="02010609060101010101" pitchFamily="49" charset="-122"/>
                          <a:ea typeface="KaiTi" panose="02010609060101010101" pitchFamily="49" charset="-122"/>
                        </a:rPr>
                        <a:t>」、</a:t>
                      </a:r>
                      <a:r>
                        <a:rPr lang="zh-TW" altLang="en-US" dirty="0">
                          <a:latin typeface="KaiTi" panose="02010609060101010101" pitchFamily="49" charset="-122"/>
                          <a:ea typeface="KaiTi" panose="02010609060101010101" pitchFamily="49" charset="-122"/>
                        </a:rPr>
                        <a:t>藥品註冊指引文件</a:t>
                      </a:r>
                      <a:r>
                        <a:rPr lang="en-US" altLang="zh-TW" dirty="0">
                          <a:latin typeface="+mn-lt"/>
                          <a:ea typeface="KaiTi" panose="02010609060101010101" pitchFamily="49" charset="-122"/>
                        </a:rPr>
                        <a:t>(</a:t>
                      </a:r>
                      <a:r>
                        <a:rPr lang="en-US" dirty="0">
                          <a:latin typeface="+mn-lt"/>
                          <a:ea typeface="KaiTi" panose="02010609060101010101" pitchFamily="49" charset="-122"/>
                        </a:rPr>
                        <a:t>Drug Registration Guidance Document, DRGD) </a:t>
                      </a:r>
                      <a:r>
                        <a:rPr lang="zh-TW" altLang="en-US" dirty="0">
                          <a:latin typeface="KaiTi" panose="02010609060101010101" pitchFamily="49" charset="-122"/>
                          <a:ea typeface="KaiTi" panose="02010609060101010101" pitchFamily="49" charset="-122"/>
                        </a:rPr>
                        <a:t>等，可自</a:t>
                      </a:r>
                      <a:r>
                        <a:rPr lang="en-US" dirty="0">
                          <a:latin typeface="+mn-lt"/>
                          <a:ea typeface="KaiTi" panose="02010609060101010101" pitchFamily="49" charset="-122"/>
                        </a:rPr>
                        <a:t>NPRA </a:t>
                      </a:r>
                      <a:r>
                        <a:rPr lang="zh-TW" altLang="en-US" dirty="0">
                          <a:latin typeface="KaiTi" panose="02010609060101010101" pitchFamily="49" charset="-122"/>
                          <a:ea typeface="KaiTi" panose="02010609060101010101" pitchFamily="49" charset="-122"/>
                        </a:rPr>
                        <a:t>網站 </a:t>
                      </a:r>
                      <a:r>
                        <a:rPr lang="en-US" dirty="0">
                          <a:latin typeface="KaiTi" panose="02010609060101010101" pitchFamily="49" charset="-122"/>
                          <a:ea typeface="KaiTi" panose="02010609060101010101" pitchFamily="49" charset="-122"/>
                          <a:hlinkClick r:id="rId4"/>
                        </a:rPr>
                        <a:t>https://www.npra.gov.my/index.php/en/</a:t>
                      </a:r>
                      <a:r>
                        <a:rPr lang="en-US" dirty="0">
                          <a:latin typeface="KaiTi" panose="02010609060101010101" pitchFamily="49" charset="-122"/>
                          <a:ea typeface="KaiTi" panose="02010609060101010101" pitchFamily="49" charset="-122"/>
                        </a:rPr>
                        <a:t> </a:t>
                      </a:r>
                      <a:r>
                        <a:rPr lang="zh-TW" altLang="en-US" dirty="0">
                          <a:latin typeface="KaiTi" panose="02010609060101010101" pitchFamily="49" charset="-122"/>
                          <a:ea typeface="KaiTi" panose="02010609060101010101" pitchFamily="49" charset="-122"/>
                        </a:rPr>
                        <a:t>查詢取得。</a:t>
                      </a:r>
                      <a:endParaRPr lang="en-SG" sz="1800" b="0" i="0" u="none" strike="noStrike" kern="1200" baseline="0" dirty="0">
                        <a:solidFill>
                          <a:schemeClr val="tx1"/>
                        </a:solidFill>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2316177531"/>
                  </a:ext>
                </a:extLst>
              </a:tr>
            </a:tbl>
          </a:graphicData>
        </a:graphic>
      </p:graphicFrame>
      <p:sp>
        <p:nvSpPr>
          <p:cNvPr id="4" name="Date Placeholder 3">
            <a:extLst>
              <a:ext uri="{FF2B5EF4-FFF2-40B4-BE49-F238E27FC236}">
                <a16:creationId xmlns:a16="http://schemas.microsoft.com/office/drawing/2014/main" id="{AA502A88-5D44-7193-EC0B-D6494DF6433E}"/>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0D857094-B3CF-6A6E-E43B-9B481E1E3BBB}"/>
              </a:ext>
            </a:extLst>
          </p:cNvPr>
          <p:cNvSpPr>
            <a:spLocks noGrp="1"/>
          </p:cNvSpPr>
          <p:nvPr>
            <p:ph type="sldNum" sz="quarter" idx="12"/>
          </p:nvPr>
        </p:nvSpPr>
        <p:spPr/>
        <p:txBody>
          <a:bodyPr/>
          <a:lstStyle/>
          <a:p>
            <a:fld id="{F36C87F6-986D-49E6-AF40-1B3A1EE8064D}" type="slidenum">
              <a:rPr lang="en-US" smtClean="0"/>
              <a:pPr/>
              <a:t>8</a:t>
            </a:fld>
            <a:endParaRPr lang="en-US"/>
          </a:p>
        </p:txBody>
      </p:sp>
      <p:sp>
        <p:nvSpPr>
          <p:cNvPr id="8" name="TextBox 7">
            <a:extLst>
              <a:ext uri="{FF2B5EF4-FFF2-40B4-BE49-F238E27FC236}">
                <a16:creationId xmlns:a16="http://schemas.microsoft.com/office/drawing/2014/main" id="{846063DF-E85B-6813-4C63-3AECA1E0E908}"/>
              </a:ext>
            </a:extLst>
          </p:cNvPr>
          <p:cNvSpPr txBox="1"/>
          <p:nvPr/>
        </p:nvSpPr>
        <p:spPr>
          <a:xfrm>
            <a:off x="982095" y="901826"/>
            <a:ext cx="7416824" cy="461665"/>
          </a:xfrm>
          <a:prstGeom prst="rect">
            <a:avLst/>
          </a:prstGeom>
          <a:noFill/>
        </p:spPr>
        <p:txBody>
          <a:bodyPr wrap="square">
            <a:spAutoFit/>
          </a:bodyPr>
          <a:lstStyle/>
          <a:p>
            <a:r>
              <a:rPr lang="en-US" altLang="zh-TW" sz="2400" dirty="0">
                <a:latin typeface="KaiTi" panose="02010609060101010101" pitchFamily="49" charset="-122"/>
                <a:ea typeface="KaiTi" panose="02010609060101010101" pitchFamily="49" charset="-122"/>
                <a:cs typeface="Times New Roman" panose="02020603050405020304" pitchFamily="18" charset="0"/>
              </a:rPr>
              <a:t>1) </a:t>
            </a:r>
            <a:r>
              <a:rPr lang="zh-TW" altLang="en-US" sz="2400" dirty="0">
                <a:latin typeface="KaiTi" panose="02010609060101010101" pitchFamily="49" charset="-122"/>
                <a:ea typeface="KaiTi" panose="02010609060101010101" pitchFamily="49" charset="-122"/>
                <a:cs typeface="Times New Roman" panose="02020603050405020304" pitchFamily="18" charset="0"/>
              </a:rPr>
              <a:t>馬來西亞</a:t>
            </a:r>
            <a:r>
              <a:rPr lang="zh-TW" altLang="en-US" sz="2400" dirty="0">
                <a:latin typeface="KaiTi" panose="02010609060101010101" pitchFamily="49" charset="-122"/>
                <a:ea typeface="KaiTi" panose="02010609060101010101" pitchFamily="49" charset="-122"/>
              </a:rPr>
              <a:t>保健食品申請上市許可規定與程序</a:t>
            </a:r>
          </a:p>
        </p:txBody>
      </p:sp>
      <p:pic>
        <p:nvPicPr>
          <p:cNvPr id="5" name="Picture 2" descr="Round icon. Download flag icon of Malaysia at PNG format">
            <a:extLst>
              <a:ext uri="{FF2B5EF4-FFF2-40B4-BE49-F238E27FC236}">
                <a16:creationId xmlns:a16="http://schemas.microsoft.com/office/drawing/2014/main" id="{0CC66955-D669-0E3E-B2C1-BDAF6E0D52B6}"/>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169580" y="84389"/>
            <a:ext cx="1136175" cy="85213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8DA145F-4E62-B3F5-C292-FD6D9477D543}"/>
              </a:ext>
            </a:extLst>
          </p:cNvPr>
          <p:cNvSpPr txBox="1"/>
          <p:nvPr/>
        </p:nvSpPr>
        <p:spPr>
          <a:xfrm>
            <a:off x="1521904" y="1292800"/>
            <a:ext cx="6552728" cy="646331"/>
          </a:xfrm>
          <a:prstGeom prst="rect">
            <a:avLst/>
          </a:prstGeom>
          <a:noFill/>
        </p:spPr>
        <p:txBody>
          <a:bodyPr wrap="square">
            <a:spAutoFit/>
          </a:bodyPr>
          <a:lstStyle/>
          <a:p>
            <a:pPr marL="285750" indent="-285750">
              <a:buFont typeface="Wingdings" panose="05000000000000000000" pitchFamily="2" charset="2"/>
              <a:buChar char="Ø"/>
            </a:pPr>
            <a:r>
              <a:rPr lang="en-US" dirty="0">
                <a:solidFill>
                  <a:prstClr val="black"/>
                </a:solidFill>
                <a:ea typeface="KaiTi" panose="02010609060101010101" pitchFamily="49" charset="-122"/>
              </a:rPr>
              <a:t>NPRA </a:t>
            </a:r>
            <a:r>
              <a:rPr lang="zh-CN" altLang="en-US" dirty="0">
                <a:solidFill>
                  <a:prstClr val="black"/>
                </a:solidFill>
                <a:latin typeface="KaiTi" panose="02010609060101010101" pitchFamily="49" charset="-122"/>
                <a:ea typeface="KaiTi" panose="02010609060101010101" pitchFamily="49" charset="-122"/>
              </a:rPr>
              <a:t>网站</a:t>
            </a:r>
            <a:endParaRPr lang="en-US" altLang="zh-CN" dirty="0">
              <a:solidFill>
                <a:prstClr val="black"/>
              </a:solidFill>
              <a:latin typeface="KaiTi" panose="02010609060101010101" pitchFamily="49" charset="-122"/>
              <a:ea typeface="KaiTi" panose="02010609060101010101" pitchFamily="49" charset="-122"/>
            </a:endParaRPr>
          </a:p>
          <a:p>
            <a:pPr marL="285750" indent="-285750">
              <a:buFont typeface="Wingdings" panose="05000000000000000000" pitchFamily="2" charset="2"/>
              <a:buChar char="Ø"/>
            </a:pPr>
            <a:r>
              <a:rPr kumimoji="0" lang="zh-TW" altLang="en-US" sz="18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駐馬來西亞代表處經濟組彙整 </a:t>
            </a:r>
            <a:r>
              <a:rPr kumimoji="0" lang="zh-CN" altLang="en-US" sz="18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a:t>
            </a:r>
            <a:r>
              <a:rPr kumimoji="0" lang="en-US" altLang="zh-TW" sz="18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2021</a:t>
            </a:r>
            <a:r>
              <a:rPr kumimoji="0" lang="zh-TW" altLang="en-US" sz="18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年</a:t>
            </a:r>
            <a:r>
              <a:rPr lang="en-US" altLang="zh-TW" dirty="0">
                <a:solidFill>
                  <a:prstClr val="black"/>
                </a:solidFill>
                <a:latin typeface="KaiTi" panose="02010609060101010101" pitchFamily="49" charset="-122"/>
                <a:ea typeface="KaiTi" panose="02010609060101010101" pitchFamily="49" charset="-122"/>
              </a:rPr>
              <a:t>12</a:t>
            </a:r>
            <a:r>
              <a:rPr kumimoji="0" lang="zh-TW" altLang="en-US" sz="18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月</a:t>
            </a:r>
            <a:r>
              <a:rPr kumimoji="0" lang="en-US" altLang="zh-TW" sz="18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22</a:t>
            </a:r>
            <a:r>
              <a:rPr kumimoji="0" lang="zh-TW" altLang="en-US" sz="18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日</a:t>
            </a:r>
            <a:r>
              <a:rPr kumimoji="0" lang="zh-CN" altLang="en-US" sz="18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a:t>
            </a:r>
            <a:endParaRPr kumimoji="0" lang="en-US" altLang="zh-TW" sz="18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endParaRPr>
          </a:p>
        </p:txBody>
      </p:sp>
    </p:spTree>
    <p:extLst>
      <p:ext uri="{BB962C8B-B14F-4D97-AF65-F5344CB8AC3E}">
        <p14:creationId xmlns:p14="http://schemas.microsoft.com/office/powerpoint/2010/main" val="18611170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4F67E368-B3FE-83A4-7572-66496DB210AA}"/>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0B3766AC-E0EA-2D8A-1CBA-9C3A868C8B8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CFFEE9DB-8465-1149-CFC9-3133D41B8E15}"/>
              </a:ext>
            </a:extLst>
          </p:cNvPr>
          <p:cNvSpPr/>
          <p:nvPr/>
        </p:nvSpPr>
        <p:spPr>
          <a:xfrm>
            <a:off x="405780" y="251418"/>
            <a:ext cx="8784976" cy="646331"/>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馬來西亞</a:t>
            </a:r>
          </a:p>
        </p:txBody>
      </p:sp>
      <p:graphicFrame>
        <p:nvGraphicFramePr>
          <p:cNvPr id="2" name="Table 1">
            <a:extLst>
              <a:ext uri="{FF2B5EF4-FFF2-40B4-BE49-F238E27FC236}">
                <a16:creationId xmlns:a16="http://schemas.microsoft.com/office/drawing/2014/main" id="{7864F37C-2617-D7E8-0839-4E7BDEC65FAB}"/>
              </a:ext>
            </a:extLst>
          </p:cNvPr>
          <p:cNvGraphicFramePr>
            <a:graphicFrameLocks noGrp="1"/>
          </p:cNvGraphicFramePr>
          <p:nvPr>
            <p:extLst>
              <p:ext uri="{D42A27DB-BD31-4B8C-83A1-F6EECF244321}">
                <p14:modId xmlns:p14="http://schemas.microsoft.com/office/powerpoint/2010/main" val="990882582"/>
              </p:ext>
            </p:extLst>
          </p:nvPr>
        </p:nvGraphicFramePr>
        <p:xfrm>
          <a:off x="673263" y="1682879"/>
          <a:ext cx="10966914" cy="4057460"/>
        </p:xfrm>
        <a:graphic>
          <a:graphicData uri="http://schemas.openxmlformats.org/drawingml/2006/table">
            <a:tbl>
              <a:tblPr firstRow="1" bandRow="1"/>
              <a:tblGrid>
                <a:gridCol w="1749890">
                  <a:extLst>
                    <a:ext uri="{9D8B030D-6E8A-4147-A177-3AD203B41FA5}">
                      <a16:colId xmlns:a16="http://schemas.microsoft.com/office/drawing/2014/main" val="41713030"/>
                    </a:ext>
                  </a:extLst>
                </a:gridCol>
                <a:gridCol w="9217024">
                  <a:extLst>
                    <a:ext uri="{9D8B030D-6E8A-4147-A177-3AD203B41FA5}">
                      <a16:colId xmlns:a16="http://schemas.microsoft.com/office/drawing/2014/main" val="1314048160"/>
                    </a:ext>
                  </a:extLst>
                </a:gridCol>
              </a:tblGrid>
              <a:tr h="40574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三、規定內容</a:t>
                      </a:r>
                      <a:endParaRPr lang="en-SG" altLang="zh-TW" sz="1800" kern="1200" dirty="0">
                        <a:solidFill>
                          <a:schemeClr val="tx1"/>
                        </a:solidFill>
                        <a:effectLst/>
                        <a:latin typeface="KaiTi" panose="02010609060101010101" pitchFamily="49" charset="-122"/>
                        <a:ea typeface="KaiTi" panose="02010609060101010101" pitchFamily="49" charset="-122"/>
                        <a:cs typeface="+mn-cs"/>
                      </a:endParaRP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r>
                        <a:rPr lang="zh-CN" altLang="en-US" sz="2400" kern="1200" dirty="0">
                          <a:solidFill>
                            <a:schemeClr val="tx1"/>
                          </a:solidFill>
                          <a:effectLst/>
                          <a:highlight>
                            <a:srgbClr val="FFFF00"/>
                          </a:highlight>
                          <a:latin typeface="KaiTi" panose="02010609060101010101" pitchFamily="49" charset="-122"/>
                          <a:ea typeface="KaiTi" panose="02010609060101010101" pitchFamily="49" charset="-122"/>
                          <a:cs typeface="+mn-cs"/>
                        </a:rPr>
                        <a:t>产品类别很重要！依此决定遵循哪一个法规</a:t>
                      </a:r>
                      <a:r>
                        <a:rPr lang="zh-CN" altLang="en-US" sz="2400" kern="1200" dirty="0">
                          <a:solidFill>
                            <a:schemeClr val="tx1"/>
                          </a:solidFill>
                          <a:effectLst/>
                          <a:latin typeface="KaiTi" panose="02010609060101010101" pitchFamily="49" charset="-122"/>
                          <a:ea typeface="KaiTi" panose="02010609060101010101" pitchFamily="49" charset="-122"/>
                          <a:cs typeface="+mn-cs"/>
                        </a:rPr>
                        <a:t>。</a:t>
                      </a:r>
                      <a:endParaRPr lang="en-US" altLang="zh-CN" sz="2400" kern="1200" dirty="0">
                        <a:solidFill>
                          <a:schemeClr val="tx1"/>
                        </a:solidFill>
                        <a:effectLst/>
                        <a:latin typeface="KaiTi" panose="02010609060101010101" pitchFamily="49" charset="-122"/>
                        <a:ea typeface="KaiTi" panose="02010609060101010101" pitchFamily="49" charset="-122"/>
                        <a:cs typeface="+mn-cs"/>
                      </a:endParaRPr>
                    </a:p>
                    <a:p>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四</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機能性食品或保健食品：對於無法清楚界定為食品或藥品或者介於食品與藥品間</a:t>
                      </a:r>
                      <a:r>
                        <a:rPr lang="en-US" altLang="zh-TW" sz="1800" kern="1200" dirty="0">
                          <a:solidFill>
                            <a:schemeClr val="tx1"/>
                          </a:solidFill>
                          <a:effectLst/>
                          <a:latin typeface="+mn-lt"/>
                          <a:ea typeface="KaiTi" panose="02010609060101010101" pitchFamily="49" charset="-122"/>
                          <a:cs typeface="+mn-cs"/>
                        </a:rPr>
                        <a:t>(Food-Drug Interphase, FDI)</a:t>
                      </a:r>
                      <a:r>
                        <a:rPr lang="zh-TW" altLang="en-US" sz="1800" kern="1200" dirty="0">
                          <a:solidFill>
                            <a:schemeClr val="tx1"/>
                          </a:solidFill>
                          <a:effectLst/>
                          <a:latin typeface="KaiTi" panose="02010609060101010101" pitchFamily="49" charset="-122"/>
                          <a:ea typeface="KaiTi" panose="02010609060101010101" pitchFamily="49" charset="-122"/>
                          <a:cs typeface="+mn-cs"/>
                        </a:rPr>
                        <a:t>之產品，則由馬國衛生部 </a:t>
                      </a:r>
                      <a:r>
                        <a:rPr lang="en-US" altLang="zh-TW" sz="1800" kern="1200" dirty="0">
                          <a:solidFill>
                            <a:schemeClr val="tx1"/>
                          </a:solidFill>
                          <a:effectLst/>
                          <a:latin typeface="+mn-lt"/>
                          <a:ea typeface="KaiTi" panose="02010609060101010101" pitchFamily="49" charset="-122"/>
                          <a:cs typeface="+mn-cs"/>
                        </a:rPr>
                        <a:t>FDI</a:t>
                      </a:r>
                      <a:r>
                        <a:rPr lang="zh-TW" altLang="en-US" sz="1800" kern="1200" dirty="0">
                          <a:solidFill>
                            <a:schemeClr val="tx1"/>
                          </a:solidFill>
                          <a:effectLst/>
                          <a:latin typeface="KaiTi" panose="02010609060101010101" pitchFamily="49" charset="-122"/>
                          <a:ea typeface="KaiTi" panose="02010609060101010101" pitchFamily="49" charset="-122"/>
                          <a:cs typeface="+mn-cs"/>
                        </a:rPr>
                        <a:t>產品委員會</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en-US" altLang="zh-TW" sz="1800" kern="1200" dirty="0">
                          <a:solidFill>
                            <a:schemeClr val="tx1"/>
                          </a:solidFill>
                          <a:effectLst/>
                          <a:latin typeface="+mn-lt"/>
                          <a:ea typeface="KaiTi" panose="02010609060101010101" pitchFamily="49" charset="-122"/>
                          <a:cs typeface="+mn-cs"/>
                        </a:rPr>
                        <a:t>Committee for the Classification of Food-Drug Interphase Products)</a:t>
                      </a:r>
                      <a:r>
                        <a:rPr lang="en-US" altLang="zh-TW"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chemeClr val="tx1"/>
                          </a:solidFill>
                          <a:effectLst/>
                          <a:latin typeface="KaiTi" panose="02010609060101010101" pitchFamily="49" charset="-122"/>
                          <a:ea typeface="KaiTi" panose="02010609060101010101" pitchFamily="49" charset="-122"/>
                          <a:cs typeface="+mn-cs"/>
                        </a:rPr>
                        <a:t>界定產品屬食品或藥品。</a:t>
                      </a:r>
                    </a:p>
                    <a:p>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五</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倘被馬來西亞衛生部 </a:t>
                      </a:r>
                      <a:r>
                        <a:rPr lang="en-US" altLang="zh-TW" sz="1800" kern="1200" dirty="0">
                          <a:solidFill>
                            <a:schemeClr val="tx1"/>
                          </a:solidFill>
                          <a:effectLst/>
                          <a:latin typeface="+mn-lt"/>
                          <a:ea typeface="KaiTi" panose="02010609060101010101" pitchFamily="49" charset="-122"/>
                          <a:cs typeface="+mn-cs"/>
                        </a:rPr>
                        <a:t>NPRA </a:t>
                      </a:r>
                      <a:r>
                        <a:rPr lang="zh-TW" altLang="en-US" sz="1800" kern="1200" dirty="0">
                          <a:solidFill>
                            <a:schemeClr val="tx1"/>
                          </a:solidFill>
                          <a:effectLst/>
                          <a:latin typeface="KaiTi" panose="02010609060101010101" pitchFamily="49" charset="-122"/>
                          <a:ea typeface="KaiTi" panose="02010609060101010101" pitchFamily="49" charset="-122"/>
                          <a:cs typeface="+mn-cs"/>
                        </a:rPr>
                        <a:t>歸類</a:t>
                      </a:r>
                      <a:r>
                        <a:rPr lang="zh-TW" altLang="en-US" sz="1800" kern="1200" dirty="0">
                          <a:solidFill>
                            <a:schemeClr val="tx1"/>
                          </a:solidFill>
                          <a:effectLst/>
                          <a:latin typeface="+mn-lt"/>
                          <a:ea typeface="KaiTi" panose="02010609060101010101" pitchFamily="49" charset="-122"/>
                          <a:cs typeface="+mn-cs"/>
                        </a:rPr>
                        <a:t>為 </a:t>
                      </a:r>
                      <a:r>
                        <a:rPr lang="en-US" altLang="zh-TW" sz="1800" kern="1200" dirty="0">
                          <a:solidFill>
                            <a:schemeClr val="tx1"/>
                          </a:solidFill>
                          <a:effectLst/>
                          <a:highlight>
                            <a:srgbClr val="FFFF00"/>
                          </a:highlight>
                          <a:latin typeface="+mn-lt"/>
                          <a:ea typeface="KaiTi" panose="02010609060101010101" pitchFamily="49" charset="-122"/>
                          <a:cs typeface="+mn-cs"/>
                        </a:rPr>
                        <a:t>Health Supplements, HS</a:t>
                      </a:r>
                      <a:r>
                        <a:rPr lang="zh-TW" altLang="en-US"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，則歸屬於藥品</a:t>
                      </a:r>
                      <a:r>
                        <a:rPr lang="zh-CN" altLang="en-US"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管理。</a:t>
                      </a:r>
                      <a:endParaRPr lang="en-US" altLang="zh-TW" sz="1800" kern="1200" dirty="0">
                        <a:solidFill>
                          <a:schemeClr val="tx1"/>
                        </a:solidFill>
                        <a:effectLst/>
                        <a:highlight>
                          <a:srgbClr val="FFFF00"/>
                        </a:highlight>
                        <a:latin typeface="KaiTi" panose="02010609060101010101" pitchFamily="49" charset="-122"/>
                        <a:ea typeface="KaiTi" panose="02010609060101010101" pitchFamily="49" charset="-122"/>
                        <a:cs typeface="+mn-cs"/>
                      </a:endParaRPr>
                    </a:p>
                    <a:p>
                      <a:r>
                        <a:rPr lang="en-US" altLang="zh-TW" sz="1800" kern="1200" dirty="0">
                          <a:solidFill>
                            <a:schemeClr val="tx1"/>
                          </a:solidFill>
                          <a:effectLst/>
                          <a:latin typeface="+mn-lt"/>
                          <a:ea typeface="KaiTi" panose="02010609060101010101" pitchFamily="49" charset="-122"/>
                          <a:cs typeface="+mn-cs"/>
                        </a:rPr>
                        <a:t>HS</a:t>
                      </a:r>
                      <a:r>
                        <a:rPr lang="en-US" altLang="zh-TW"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chemeClr val="tx1"/>
                          </a:solidFill>
                          <a:effectLst/>
                          <a:latin typeface="KaiTi" panose="02010609060101010101" pitchFamily="49" charset="-122"/>
                          <a:ea typeface="KaiTi" panose="02010609060101010101" pitchFamily="49" charset="-122"/>
                          <a:cs typeface="+mn-cs"/>
                        </a:rPr>
                        <a:t>定義為：</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r>
                        <a:rPr lang="zh-TW" altLang="en-US" sz="1800" kern="1200" dirty="0">
                          <a:solidFill>
                            <a:schemeClr val="tx1"/>
                          </a:solidFill>
                          <a:effectLst/>
                          <a:latin typeface="KaiTi" panose="02010609060101010101" pitchFamily="49" charset="-122"/>
                          <a:ea typeface="KaiTi" panose="02010609060101010101" pitchFamily="49" charset="-122"/>
                          <a:cs typeface="+mn-cs"/>
                        </a:rPr>
                        <a:t>產品用於</a:t>
                      </a:r>
                      <a:r>
                        <a:rPr lang="zh-TW" altLang="en-US"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補充一般飲食</a:t>
                      </a:r>
                      <a:r>
                        <a:rPr lang="zh-TW" altLang="en-US" sz="1800" kern="1200" dirty="0">
                          <a:solidFill>
                            <a:schemeClr val="tx1"/>
                          </a:solidFill>
                          <a:effectLst/>
                          <a:latin typeface="KaiTi" panose="02010609060101010101" pitchFamily="49" charset="-122"/>
                          <a:ea typeface="KaiTi" panose="02010609060101010101" pitchFamily="49" charset="-122"/>
                          <a:cs typeface="+mn-cs"/>
                        </a:rPr>
                        <a:t>及</a:t>
                      </a:r>
                      <a:r>
                        <a:rPr lang="zh-TW" altLang="en-US"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維持提升</a:t>
                      </a:r>
                      <a:r>
                        <a:rPr lang="zh-TW" altLang="en-US" sz="1800" kern="1200" dirty="0">
                          <a:solidFill>
                            <a:schemeClr val="tx1"/>
                          </a:solidFill>
                          <a:effectLst/>
                          <a:latin typeface="KaiTi" panose="02010609060101010101" pitchFamily="49" charset="-122"/>
                          <a:ea typeface="KaiTi" panose="02010609060101010101" pitchFamily="49" charset="-122"/>
                          <a:cs typeface="+mn-cs"/>
                        </a:rPr>
                        <a:t>與</a:t>
                      </a:r>
                      <a:r>
                        <a:rPr lang="zh-TW" altLang="en-US"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促進人體健康功能</a:t>
                      </a:r>
                      <a:r>
                        <a:rPr lang="zh-TW" altLang="en-US" sz="1800" kern="1200" dirty="0">
                          <a:solidFill>
                            <a:schemeClr val="tx1"/>
                          </a:solidFill>
                          <a:effectLst/>
                          <a:latin typeface="KaiTi" panose="02010609060101010101" pitchFamily="49" charset="-122"/>
                          <a:ea typeface="KaiTi" panose="02010609060101010101" pitchFamily="49" charset="-122"/>
                          <a:cs typeface="+mn-cs"/>
                        </a:rPr>
                        <a:t>，以</a:t>
                      </a:r>
                      <a:r>
                        <a:rPr lang="zh-TW" altLang="en-US"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小單位型態</a:t>
                      </a:r>
                      <a:r>
                        <a:rPr lang="zh-TW" altLang="en-US" sz="1800" kern="1200" dirty="0">
                          <a:solidFill>
                            <a:schemeClr val="tx1"/>
                          </a:solidFill>
                          <a:effectLst/>
                          <a:latin typeface="KaiTi" panose="02010609060101010101" pitchFamily="49" charset="-122"/>
                          <a:ea typeface="KaiTi" panose="02010609060101010101" pitchFamily="49" charset="-122"/>
                          <a:cs typeface="+mn-cs"/>
                        </a:rPr>
                        <a:t>如：</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r>
                        <a:rPr lang="zh-TW" altLang="en-US"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膠囊、錠、粉末、液體呈現，且不包含任何無菌製劑</a:t>
                      </a:r>
                      <a:r>
                        <a:rPr lang="en-US" altLang="zh-TW"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a:t>
                      </a:r>
                      <a:r>
                        <a:rPr lang="zh-TW" altLang="en-US"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如注射液、點眼液</a:t>
                      </a:r>
                      <a:r>
                        <a:rPr lang="en-US" altLang="zh-TW"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a:t>
                      </a:r>
                      <a:r>
                        <a:rPr lang="zh-TW" altLang="en-US"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。它包含下列一或二項組合：</a:t>
                      </a:r>
                    </a:p>
                    <a:p>
                      <a:r>
                        <a:rPr lang="zh-TW" altLang="en-US"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１、維生素、礦物質、胺基酸、脂肪酸、酵</a:t>
                      </a:r>
                      <a:r>
                        <a:rPr lang="en-US" altLang="zh-TW"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a:t>
                      </a:r>
                      <a:r>
                        <a:rPr lang="zh-TW" altLang="en-US"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酶</a:t>
                      </a:r>
                      <a:r>
                        <a:rPr lang="en-US" altLang="zh-TW"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a:t>
                      </a:r>
                      <a:r>
                        <a:rPr lang="zh-TW" altLang="en-US"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、益生菌，及其他生物活性組織。</a:t>
                      </a:r>
                    </a:p>
                    <a:p>
                      <a:r>
                        <a:rPr lang="zh-TW" altLang="en-US"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２、天然來源包括：動物、礦物及植物原料取得之物質，以萃取物、 分離株、濃縮物、代謝物型態呈現。</a:t>
                      </a:r>
                    </a:p>
                    <a:p>
                      <a:r>
                        <a:rPr lang="zh-TW" altLang="en-US"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３、前述 </a:t>
                      </a:r>
                      <a:r>
                        <a:rPr lang="en-US" altLang="zh-TW"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I.</a:t>
                      </a:r>
                      <a:r>
                        <a:rPr lang="zh-TW" altLang="en-US"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或 </a:t>
                      </a:r>
                      <a:r>
                        <a:rPr lang="en-US" altLang="zh-TW"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II.</a:t>
                      </a:r>
                      <a:r>
                        <a:rPr lang="zh-TW" altLang="en-US" sz="1800" kern="1200" dirty="0">
                          <a:solidFill>
                            <a:schemeClr val="tx1"/>
                          </a:solidFill>
                          <a:effectLst/>
                          <a:highlight>
                            <a:srgbClr val="00FFFF"/>
                          </a:highlight>
                          <a:latin typeface="KaiTi" panose="02010609060101010101" pitchFamily="49" charset="-122"/>
                          <a:ea typeface="KaiTi" panose="02010609060101010101" pitchFamily="49" charset="-122"/>
                          <a:cs typeface="+mn-cs"/>
                        </a:rPr>
                        <a:t>提及之合成物質，倘安全性經證實則可使用。</a:t>
                      </a:r>
                    </a:p>
                  </a:txBody>
                  <a:tcPr>
                    <a:solidFill>
                      <a:schemeClr val="bg1"/>
                    </a:solidFill>
                  </a:tcPr>
                </a:tc>
                <a:extLst>
                  <a:ext uri="{0D108BD9-81ED-4DB2-BD59-A6C34878D82A}">
                    <a16:rowId xmlns:a16="http://schemas.microsoft.com/office/drawing/2014/main" val="1456905658"/>
                  </a:ext>
                </a:extLst>
              </a:tr>
            </a:tbl>
          </a:graphicData>
        </a:graphic>
      </p:graphicFrame>
      <p:sp>
        <p:nvSpPr>
          <p:cNvPr id="4" name="Date Placeholder 3">
            <a:extLst>
              <a:ext uri="{FF2B5EF4-FFF2-40B4-BE49-F238E27FC236}">
                <a16:creationId xmlns:a16="http://schemas.microsoft.com/office/drawing/2014/main" id="{F6DA94BD-A166-3CAC-4ED7-34B574A462AD}"/>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B9C088F0-8361-2CDF-8FDA-BFEF0299846B}"/>
              </a:ext>
            </a:extLst>
          </p:cNvPr>
          <p:cNvSpPr>
            <a:spLocks noGrp="1"/>
          </p:cNvSpPr>
          <p:nvPr>
            <p:ph type="sldNum" sz="quarter" idx="12"/>
          </p:nvPr>
        </p:nvSpPr>
        <p:spPr/>
        <p:txBody>
          <a:bodyPr/>
          <a:lstStyle/>
          <a:p>
            <a:fld id="{F36C87F6-986D-49E6-AF40-1B3A1EE8064D}" type="slidenum">
              <a:rPr lang="en-US" smtClean="0"/>
              <a:pPr/>
              <a:t>9</a:t>
            </a:fld>
            <a:endParaRPr lang="en-US"/>
          </a:p>
        </p:txBody>
      </p:sp>
      <p:sp>
        <p:nvSpPr>
          <p:cNvPr id="8" name="TextBox 7">
            <a:extLst>
              <a:ext uri="{FF2B5EF4-FFF2-40B4-BE49-F238E27FC236}">
                <a16:creationId xmlns:a16="http://schemas.microsoft.com/office/drawing/2014/main" id="{6EC622CC-AFAF-2782-96B1-6547AD6E17CB}"/>
              </a:ext>
            </a:extLst>
          </p:cNvPr>
          <p:cNvSpPr txBox="1"/>
          <p:nvPr/>
        </p:nvSpPr>
        <p:spPr>
          <a:xfrm>
            <a:off x="1131388" y="997626"/>
            <a:ext cx="7344816" cy="461665"/>
          </a:xfrm>
          <a:prstGeom prst="rect">
            <a:avLst/>
          </a:prstGeom>
          <a:noFill/>
        </p:spPr>
        <p:txBody>
          <a:bodyPr wrap="square">
            <a:spAutoFit/>
          </a:bodyPr>
          <a:lstStyle/>
          <a:p>
            <a:r>
              <a:rPr lang="en-US" altLang="zh-TW" sz="2400" dirty="0">
                <a:latin typeface="KaiTi" panose="02010609060101010101" pitchFamily="49" charset="-122"/>
                <a:ea typeface="KaiTi" panose="02010609060101010101" pitchFamily="49" charset="-122"/>
                <a:cs typeface="Times New Roman" panose="02020603050405020304" pitchFamily="18" charset="0"/>
              </a:rPr>
              <a:t>1) </a:t>
            </a:r>
            <a:r>
              <a:rPr lang="zh-TW" altLang="en-US" sz="2400" dirty="0">
                <a:latin typeface="KaiTi" panose="02010609060101010101" pitchFamily="49" charset="-122"/>
                <a:ea typeface="KaiTi" panose="02010609060101010101" pitchFamily="49" charset="-122"/>
                <a:cs typeface="Times New Roman" panose="02020603050405020304" pitchFamily="18" charset="0"/>
              </a:rPr>
              <a:t>馬來西亞</a:t>
            </a:r>
            <a:r>
              <a:rPr lang="zh-TW" altLang="en-US" sz="2400" dirty="0">
                <a:latin typeface="KaiTi" panose="02010609060101010101" pitchFamily="49" charset="-122"/>
                <a:ea typeface="KaiTi" panose="02010609060101010101" pitchFamily="49" charset="-122"/>
              </a:rPr>
              <a:t>保健食品申請上市許可規定與程序</a:t>
            </a:r>
          </a:p>
        </p:txBody>
      </p:sp>
      <p:pic>
        <p:nvPicPr>
          <p:cNvPr id="5" name="Picture 2" descr="Round icon. Download flag icon of Malaysia at PNG format">
            <a:extLst>
              <a:ext uri="{FF2B5EF4-FFF2-40B4-BE49-F238E27FC236}">
                <a16:creationId xmlns:a16="http://schemas.microsoft.com/office/drawing/2014/main" id="{EB887373-6895-7714-964E-1B95E1329DDA}"/>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169580" y="84389"/>
            <a:ext cx="1136175" cy="85213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32DF4CEC-8873-83B5-B6ED-F28A69E537C5}"/>
              </a:ext>
            </a:extLst>
          </p:cNvPr>
          <p:cNvSpPr txBox="1"/>
          <p:nvPr/>
        </p:nvSpPr>
        <p:spPr>
          <a:xfrm>
            <a:off x="673263" y="5992490"/>
            <a:ext cx="5832648" cy="369332"/>
          </a:xfrm>
          <a:prstGeom prst="rect">
            <a:avLst/>
          </a:prstGeom>
          <a:noFill/>
        </p:spPr>
        <p:txBody>
          <a:bodyPr wrap="square">
            <a:spAutoFit/>
          </a:bodyPr>
          <a:lstStyle/>
          <a:p>
            <a:r>
              <a:rPr lang="en-US" dirty="0">
                <a:hlinkClick r:id="rId5"/>
              </a:rPr>
              <a:t>Product Classification Guideline - Drugs or Food Products</a:t>
            </a:r>
            <a:endParaRPr lang="en-US" dirty="0"/>
          </a:p>
        </p:txBody>
      </p:sp>
    </p:spTree>
    <p:extLst>
      <p:ext uri="{BB962C8B-B14F-4D97-AF65-F5344CB8AC3E}">
        <p14:creationId xmlns:p14="http://schemas.microsoft.com/office/powerpoint/2010/main" val="946050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BEB01F5-E1EB-E101-A803-1561A3228C4F}"/>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620E443B-1C86-4E78-A1D1-1BE8412C66A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4563D958-EAEF-EDB3-709B-94E79B8CF416}"/>
              </a:ext>
            </a:extLst>
          </p:cNvPr>
          <p:cNvSpPr/>
          <p:nvPr/>
        </p:nvSpPr>
        <p:spPr>
          <a:xfrm>
            <a:off x="331710" y="164944"/>
            <a:ext cx="9725201" cy="646331"/>
          </a:xfrm>
          <a:prstGeom prst="rect">
            <a:avLst/>
          </a:prstGeom>
        </p:spPr>
        <p:txBody>
          <a:bodyPr wrap="square">
            <a:spAutoFit/>
          </a:bodyPr>
          <a:lstStyle/>
          <a:p>
            <a:pPr marL="45720" marR="0" lvl="0" indent="0" algn="l" defTabSz="457200" rtl="0" eaLnBrk="1" fontAlgn="auto" latinLnBrk="0" hangingPunct="1">
              <a:lnSpc>
                <a:spcPct val="100000"/>
              </a:lnSpc>
              <a:spcBef>
                <a:spcPts val="0"/>
              </a:spcBef>
              <a:spcAft>
                <a:spcPts val="0"/>
              </a:spcAft>
              <a:buClrTx/>
              <a:buSzTx/>
              <a:buFontTx/>
              <a:buNone/>
              <a:tabLst/>
              <a:defRPr/>
            </a:pPr>
            <a:r>
              <a:rPr kumimoji="0" lang="en-US" altLang="zh-TW"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2.</a:t>
            </a:r>
            <a:r>
              <a:rPr kumimoji="0" lang="zh-TW"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東協國家保健品法規</a:t>
            </a:r>
            <a:r>
              <a:rPr kumimoji="0" lang="en-US" altLang="zh-TW"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a:t>
            </a:r>
            <a:r>
              <a:rPr kumimoji="0" lang="zh-TW"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馬來西亞</a:t>
            </a:r>
          </a:p>
        </p:txBody>
      </p:sp>
      <p:graphicFrame>
        <p:nvGraphicFramePr>
          <p:cNvPr id="2" name="Table 1">
            <a:extLst>
              <a:ext uri="{FF2B5EF4-FFF2-40B4-BE49-F238E27FC236}">
                <a16:creationId xmlns:a16="http://schemas.microsoft.com/office/drawing/2014/main" id="{7DD6EA76-EF0E-4626-D44B-8240C61576FE}"/>
              </a:ext>
            </a:extLst>
          </p:cNvPr>
          <p:cNvGraphicFramePr>
            <a:graphicFrameLocks noGrp="1"/>
          </p:cNvGraphicFramePr>
          <p:nvPr>
            <p:extLst>
              <p:ext uri="{D42A27DB-BD31-4B8C-83A1-F6EECF244321}">
                <p14:modId xmlns:p14="http://schemas.microsoft.com/office/powerpoint/2010/main" val="4177715760"/>
              </p:ext>
            </p:extLst>
          </p:nvPr>
        </p:nvGraphicFramePr>
        <p:xfrm>
          <a:off x="284965" y="1360323"/>
          <a:ext cx="11809311" cy="5296240"/>
        </p:xfrm>
        <a:graphic>
          <a:graphicData uri="http://schemas.openxmlformats.org/drawingml/2006/table">
            <a:tbl>
              <a:tblPr firstRow="1" bandRow="1"/>
              <a:tblGrid>
                <a:gridCol w="1728192">
                  <a:extLst>
                    <a:ext uri="{9D8B030D-6E8A-4147-A177-3AD203B41FA5}">
                      <a16:colId xmlns:a16="http://schemas.microsoft.com/office/drawing/2014/main" val="41713030"/>
                    </a:ext>
                  </a:extLst>
                </a:gridCol>
                <a:gridCol w="10081119">
                  <a:extLst>
                    <a:ext uri="{9D8B030D-6E8A-4147-A177-3AD203B41FA5}">
                      <a16:colId xmlns:a16="http://schemas.microsoft.com/office/drawing/2014/main" val="1314048160"/>
                    </a:ext>
                  </a:extLst>
                </a:gridCol>
              </a:tblGrid>
              <a:tr h="5296240">
                <a:tc>
                  <a:txBody>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三、規定內容</a:t>
                      </a:r>
                    </a:p>
                    <a:p>
                      <a:pPr marL="0" marR="0" lvl="0" indent="0" algn="l" defTabSz="914126" rtl="0" eaLnBrk="1" fontAlgn="auto" latinLnBrk="0" hangingPunct="1">
                        <a:lnSpc>
                          <a:spcPct val="100000"/>
                        </a:lnSpc>
                        <a:spcBef>
                          <a:spcPts val="0"/>
                        </a:spcBef>
                        <a:spcAft>
                          <a:spcPts val="0"/>
                        </a:spcAft>
                        <a:buClrTx/>
                        <a:buSzTx/>
                        <a:buFontTx/>
                        <a:buNone/>
                        <a:tabLst/>
                        <a:defRPr/>
                      </a:pPr>
                      <a:endParaRPr lang="en-US" altLang="zh-TW" sz="16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126" rtl="0" eaLnBrk="1" fontAlgn="auto" latinLnBrk="0" hangingPunct="1">
                        <a:lnSpc>
                          <a:spcPct val="100000"/>
                        </a:lnSpc>
                        <a:spcBef>
                          <a:spcPts val="0"/>
                        </a:spcBef>
                        <a:spcAft>
                          <a:spcPts val="0"/>
                        </a:spcAft>
                        <a:buClrTx/>
                        <a:buSzTx/>
                        <a:buFontTx/>
                        <a:buNone/>
                        <a:tabLst/>
                        <a:defRPr/>
                      </a:pPr>
                      <a:endParaRPr lang="en-SG" sz="1600" dirty="0">
                        <a:latin typeface="KaiTi" panose="02010609060101010101" pitchFamily="49" charset="-122"/>
                        <a:ea typeface="KaiTi" panose="02010609060101010101" pitchFamily="49" charset="-122"/>
                      </a:endParaRPr>
                    </a:p>
                  </a:txBody>
                  <a:tcPr>
                    <a:solidFill>
                      <a:schemeClr val="bg1"/>
                    </a:solidFill>
                  </a:tcPr>
                </a:tc>
                <a:tc>
                  <a:txBody>
                    <a:bodyPr/>
                    <a:lstStyle/>
                    <a:p>
                      <a:r>
                        <a:rPr lang="zh-TW" altLang="en-US" sz="2000" kern="1200" dirty="0">
                          <a:solidFill>
                            <a:schemeClr val="tx1"/>
                          </a:solidFill>
                          <a:effectLst/>
                          <a:latin typeface="KaiTi" panose="02010609060101010101" pitchFamily="49" charset="-122"/>
                          <a:ea typeface="KaiTi" panose="02010609060101010101" pitchFamily="49" charset="-122"/>
                          <a:cs typeface="+mn-cs"/>
                        </a:rPr>
                        <a:t>馬國衛生部</a:t>
                      </a:r>
                      <a:r>
                        <a:rPr lang="zh-TW" altLang="en-US" sz="2000" kern="1200" dirty="0">
                          <a:solidFill>
                            <a:schemeClr val="tx1"/>
                          </a:solidFill>
                          <a:effectLst/>
                          <a:latin typeface="+mn-lt"/>
                          <a:ea typeface="KaiTi" panose="02010609060101010101" pitchFamily="49" charset="-122"/>
                          <a:cs typeface="+mn-cs"/>
                        </a:rPr>
                        <a:t> </a:t>
                      </a:r>
                      <a:r>
                        <a:rPr lang="en-SG" altLang="zh-TW" sz="2000" kern="1200" dirty="0">
                          <a:solidFill>
                            <a:schemeClr val="tx1"/>
                          </a:solidFill>
                          <a:effectLst/>
                          <a:latin typeface="+mn-lt"/>
                          <a:ea typeface="KaiTi" panose="02010609060101010101" pitchFamily="49" charset="-122"/>
                          <a:cs typeface="+mn-cs"/>
                        </a:rPr>
                        <a:t>FDI </a:t>
                      </a:r>
                      <a:r>
                        <a:rPr lang="zh-TW" altLang="en-US" sz="2000" kern="1200" dirty="0">
                          <a:solidFill>
                            <a:schemeClr val="tx1"/>
                          </a:solidFill>
                          <a:effectLst/>
                          <a:latin typeface="KaiTi" panose="02010609060101010101" pitchFamily="49" charset="-122"/>
                          <a:ea typeface="KaiTi" panose="02010609060101010101" pitchFamily="49" charset="-122"/>
                          <a:cs typeface="+mn-cs"/>
                        </a:rPr>
                        <a:t>產品委員會界定產品屬食品或藥品</a:t>
                      </a:r>
                      <a:r>
                        <a:rPr lang="en-US" altLang="zh-TW" sz="2000" kern="1200" dirty="0">
                          <a:solidFill>
                            <a:schemeClr val="tx1"/>
                          </a:solidFill>
                          <a:effectLst/>
                          <a:latin typeface="KaiTi" panose="02010609060101010101" pitchFamily="49" charset="-122"/>
                          <a:ea typeface="KaiTi" panose="02010609060101010101" pitchFamily="49" charset="-122"/>
                          <a:cs typeface="+mn-cs"/>
                        </a:rPr>
                        <a:t>,</a:t>
                      </a:r>
                      <a:r>
                        <a:rPr lang="zh-TW" altLang="en-US" sz="2000" kern="1200" dirty="0">
                          <a:solidFill>
                            <a:schemeClr val="tx1"/>
                          </a:solidFill>
                          <a:effectLst/>
                          <a:latin typeface="KaiTi" panose="02010609060101010101" pitchFamily="49" charset="-122"/>
                          <a:ea typeface="KaiTi" panose="02010609060101010101" pitchFamily="49" charset="-122"/>
                          <a:cs typeface="+mn-cs"/>
                        </a:rPr>
                        <a:t>產品分類方法及流程：</a:t>
                      </a:r>
                      <a:endParaRPr lang="en-SG" altLang="zh-TW" sz="20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zh-TW" altLang="en-US"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3848912316"/>
                  </a:ext>
                </a:extLst>
              </a:tr>
            </a:tbl>
          </a:graphicData>
        </a:graphic>
      </p:graphicFrame>
      <p:pic>
        <p:nvPicPr>
          <p:cNvPr id="6146" name="Picture 2" descr="Round icon. Download flag icon of Malaysia at PNG format">
            <a:extLst>
              <a:ext uri="{FF2B5EF4-FFF2-40B4-BE49-F238E27FC236}">
                <a16:creationId xmlns:a16="http://schemas.microsoft.com/office/drawing/2014/main" id="{44454D55-3768-8EDA-7F17-91925F4110D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169580" y="84389"/>
            <a:ext cx="1136175" cy="852132"/>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2D94695C-CD7A-7DC2-D52D-C27BEBF177BA}"/>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2D3234A8-195E-9142-7E49-DD33EDD354F9}"/>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36C87F6-986D-49E6-AF40-1B3A1EE8064D}" type="slidenum">
              <a:rPr kumimoji="0" lang="en-US" sz="1200" b="1" i="0" u="none" strike="noStrike" kern="1200" cap="none" spc="0" normalizeH="0" baseline="0" noProof="0" smtClean="0">
                <a:ln>
                  <a:noFill/>
                </a:ln>
                <a:solidFill>
                  <a:srgbClr val="549E39"/>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a:ln>
                <a:noFill/>
              </a:ln>
              <a:solidFill>
                <a:srgbClr val="549E39"/>
              </a:solidFill>
              <a:effectLst/>
              <a:uLnTx/>
              <a:uFillTx/>
              <a:latin typeface="Corbel" panose="020B0503020204020204"/>
              <a:ea typeface="+mn-ea"/>
              <a:cs typeface="+mn-cs"/>
            </a:endParaRPr>
          </a:p>
        </p:txBody>
      </p:sp>
      <p:pic>
        <p:nvPicPr>
          <p:cNvPr id="9" name="Picture 8">
            <a:extLst>
              <a:ext uri="{FF2B5EF4-FFF2-40B4-BE49-F238E27FC236}">
                <a16:creationId xmlns:a16="http://schemas.microsoft.com/office/drawing/2014/main" id="{F17D23FD-7E69-978A-D4B4-16BDA2F9C814}"/>
              </a:ext>
            </a:extLst>
          </p:cNvPr>
          <p:cNvPicPr>
            <a:picLocks noChangeAspect="1"/>
          </p:cNvPicPr>
          <p:nvPr/>
        </p:nvPicPr>
        <p:blipFill>
          <a:blip r:embed="rId5" cstate="screen">
            <a:extLst>
              <a:ext uri="{28A0092B-C50C-407E-A947-70E740481C1C}">
                <a14:useLocalDpi xmlns:a14="http://schemas.microsoft.com/office/drawing/2010/main"/>
              </a:ext>
            </a:extLst>
          </a:blip>
          <a:srcRect b="-3162"/>
          <a:stretch>
            <a:fillRect/>
          </a:stretch>
        </p:blipFill>
        <p:spPr>
          <a:xfrm>
            <a:off x="479182" y="2021463"/>
            <a:ext cx="6192688" cy="4204989"/>
          </a:xfrm>
          <a:prstGeom prst="rect">
            <a:avLst/>
          </a:prstGeom>
          <a:ln>
            <a:noFill/>
          </a:ln>
          <a:effectLst>
            <a:outerShdw blurRad="292100" dist="139700" dir="2700000" algn="tl" rotWithShape="0">
              <a:srgbClr val="333333">
                <a:alpha val="65000"/>
              </a:srgbClr>
            </a:outerShdw>
          </a:effectLst>
        </p:spPr>
      </p:pic>
      <p:sp>
        <p:nvSpPr>
          <p:cNvPr id="13" name="TextBox 12">
            <a:extLst>
              <a:ext uri="{FF2B5EF4-FFF2-40B4-BE49-F238E27FC236}">
                <a16:creationId xmlns:a16="http://schemas.microsoft.com/office/drawing/2014/main" id="{4F64DE02-25DC-BC17-C0D9-D0997338EB7F}"/>
              </a:ext>
            </a:extLst>
          </p:cNvPr>
          <p:cNvSpPr txBox="1"/>
          <p:nvPr/>
        </p:nvSpPr>
        <p:spPr>
          <a:xfrm>
            <a:off x="6866087" y="1749362"/>
            <a:ext cx="3918075" cy="1015663"/>
          </a:xfrm>
          <a:prstGeom prst="rect">
            <a:avLst/>
          </a:prstGeom>
          <a:noFill/>
        </p:spPr>
        <p:txBody>
          <a:bodyPr wrap="square" rtlCol="0">
            <a:spAutoFit/>
          </a:bodyPr>
          <a:lstStyle/>
          <a:p>
            <a:r>
              <a:rPr lang="zh-TW" altLang="en-US" sz="2000" dirty="0">
                <a:highlight>
                  <a:srgbClr val="FFFF00"/>
                </a:highlight>
                <a:latin typeface="KaiTi" panose="02010609060101010101" pitchFamily="49" charset="-122"/>
                <a:ea typeface="KaiTi" panose="02010609060101010101" pitchFamily="49" charset="-122"/>
              </a:rPr>
              <a:t>（</a:t>
            </a:r>
            <a:r>
              <a:rPr lang="en-US" altLang="zh-TW" sz="2000" dirty="0">
                <a:highlight>
                  <a:srgbClr val="FFFF00"/>
                </a:highlight>
                <a:latin typeface="KaiTi" panose="02010609060101010101" pitchFamily="49" charset="-122"/>
                <a:ea typeface="KaiTi" panose="02010609060101010101" pitchFamily="49" charset="-122"/>
              </a:rPr>
              <a:t>1</a:t>
            </a:r>
            <a:r>
              <a:rPr lang="zh-TW" altLang="en-US" sz="2000" dirty="0">
                <a:highlight>
                  <a:srgbClr val="FFFF00"/>
                </a:highlight>
                <a:latin typeface="KaiTi" panose="02010609060101010101" pitchFamily="49" charset="-122"/>
                <a:ea typeface="KaiTi" panose="02010609060101010101" pitchFamily="49" charset="-122"/>
              </a:rPr>
              <a:t>）檢查成份負面清單
（</a:t>
            </a:r>
            <a:r>
              <a:rPr lang="en-US" altLang="zh-TW" sz="2000" dirty="0">
                <a:highlight>
                  <a:srgbClr val="FFFF00"/>
                </a:highlight>
                <a:latin typeface="KaiTi" panose="02010609060101010101" pitchFamily="49" charset="-122"/>
                <a:ea typeface="KaiTi" panose="02010609060101010101" pitchFamily="49" charset="-122"/>
              </a:rPr>
              <a:t>2</a:t>
            </a:r>
            <a:r>
              <a:rPr lang="zh-TW" altLang="en-US" sz="2000" dirty="0">
                <a:highlight>
                  <a:srgbClr val="FFFF00"/>
                </a:highlight>
                <a:latin typeface="KaiTi" panose="02010609060101010101" pitchFamily="49" charset="-122"/>
                <a:ea typeface="KaiTi" panose="02010609060101010101" pitchFamily="49" charset="-122"/>
              </a:rPr>
              <a:t>）是否具有藥效</a:t>
            </a:r>
            <a:r>
              <a:rPr lang="en-US" altLang="zh-TW" sz="2000" dirty="0">
                <a:highlight>
                  <a:srgbClr val="FFFF00"/>
                </a:highlight>
                <a:latin typeface="KaiTi" panose="02010609060101010101" pitchFamily="49" charset="-122"/>
                <a:ea typeface="KaiTi" panose="02010609060101010101" pitchFamily="49" charset="-122"/>
              </a:rPr>
              <a:t>/</a:t>
            </a:r>
            <a:r>
              <a:rPr lang="zh-TW" altLang="en-US" sz="2000" dirty="0">
                <a:highlight>
                  <a:srgbClr val="FFFF00"/>
                </a:highlight>
                <a:latin typeface="KaiTi" panose="02010609060101010101" pitchFamily="49" charset="-122"/>
                <a:ea typeface="KaiTi" panose="02010609060101010101" pitchFamily="49" charset="-122"/>
              </a:rPr>
              <a:t>保健宣稱？
（</a:t>
            </a:r>
            <a:r>
              <a:rPr lang="en-US" altLang="zh-TW" sz="2000" dirty="0">
                <a:highlight>
                  <a:srgbClr val="FFFF00"/>
                </a:highlight>
                <a:latin typeface="KaiTi" panose="02010609060101010101" pitchFamily="49" charset="-122"/>
                <a:ea typeface="KaiTi" panose="02010609060101010101" pitchFamily="49" charset="-122"/>
              </a:rPr>
              <a:t>3</a:t>
            </a:r>
            <a:r>
              <a:rPr lang="zh-TW" altLang="en-US" sz="2000" dirty="0">
                <a:highlight>
                  <a:srgbClr val="FFFF00"/>
                </a:highlight>
                <a:latin typeface="KaiTi" panose="02010609060101010101" pitchFamily="49" charset="-122"/>
                <a:ea typeface="KaiTi" panose="02010609060101010101" pitchFamily="49" charset="-122"/>
              </a:rPr>
              <a:t>）產品整體的用途及形態</a:t>
            </a:r>
            <a:r>
              <a:rPr lang="zh-TW" altLang="en-US" sz="2000" dirty="0">
                <a:latin typeface="KaiTi" panose="02010609060101010101" pitchFamily="49" charset="-122"/>
                <a:ea typeface="KaiTi" panose="02010609060101010101" pitchFamily="49" charset="-122"/>
              </a:rPr>
              <a:t>？</a:t>
            </a:r>
            <a:endParaRPr lang="en-US" sz="2000" dirty="0">
              <a:highlight>
                <a:srgbClr val="FFFF00"/>
              </a:highlight>
              <a:latin typeface="KaiTi" panose="02010609060101010101" pitchFamily="49" charset="-122"/>
              <a:ea typeface="KaiTi" panose="02010609060101010101" pitchFamily="49" charset="-122"/>
            </a:endParaRPr>
          </a:p>
        </p:txBody>
      </p:sp>
      <p:pic>
        <p:nvPicPr>
          <p:cNvPr id="16" name="Picture 15">
            <a:extLst>
              <a:ext uri="{FF2B5EF4-FFF2-40B4-BE49-F238E27FC236}">
                <a16:creationId xmlns:a16="http://schemas.microsoft.com/office/drawing/2014/main" id="{E954986D-CBE0-8D1C-31C9-E291FA26810F}"/>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380652" y="3315212"/>
            <a:ext cx="7523208" cy="3261171"/>
          </a:xfrm>
          <a:prstGeom prst="rect">
            <a:avLst/>
          </a:prstGeom>
        </p:spPr>
      </p:pic>
      <p:sp>
        <p:nvSpPr>
          <p:cNvPr id="5" name="TextBox 4">
            <a:extLst>
              <a:ext uri="{FF2B5EF4-FFF2-40B4-BE49-F238E27FC236}">
                <a16:creationId xmlns:a16="http://schemas.microsoft.com/office/drawing/2014/main" id="{B926CD23-004C-6E49-E57C-0D9325E0B6F4}"/>
              </a:ext>
            </a:extLst>
          </p:cNvPr>
          <p:cNvSpPr txBox="1"/>
          <p:nvPr/>
        </p:nvSpPr>
        <p:spPr>
          <a:xfrm>
            <a:off x="837828" y="811275"/>
            <a:ext cx="7344816" cy="461665"/>
          </a:xfrm>
          <a:prstGeom prst="rect">
            <a:avLst/>
          </a:prstGeom>
          <a:noFill/>
        </p:spPr>
        <p:txBody>
          <a:bodyPr wrap="square">
            <a:spAutoFit/>
          </a:bodyPr>
          <a:lstStyle/>
          <a:p>
            <a:r>
              <a:rPr lang="en-US" altLang="zh-TW" sz="2400" dirty="0">
                <a:latin typeface="KaiTi" panose="02010609060101010101" pitchFamily="49" charset="-122"/>
                <a:ea typeface="KaiTi" panose="02010609060101010101" pitchFamily="49" charset="-122"/>
                <a:cs typeface="Times New Roman" panose="02020603050405020304" pitchFamily="18" charset="0"/>
              </a:rPr>
              <a:t>1) </a:t>
            </a:r>
            <a:r>
              <a:rPr lang="zh-TW" altLang="en-US" sz="2400" dirty="0">
                <a:latin typeface="KaiTi" panose="02010609060101010101" pitchFamily="49" charset="-122"/>
                <a:ea typeface="KaiTi" panose="02010609060101010101" pitchFamily="49" charset="-122"/>
                <a:cs typeface="Times New Roman" panose="02020603050405020304" pitchFamily="18" charset="0"/>
              </a:rPr>
              <a:t>馬來西亞</a:t>
            </a:r>
            <a:r>
              <a:rPr lang="zh-TW" altLang="en-US" sz="2400" dirty="0">
                <a:latin typeface="KaiTi" panose="02010609060101010101" pitchFamily="49" charset="-122"/>
                <a:ea typeface="KaiTi" panose="02010609060101010101" pitchFamily="49" charset="-122"/>
              </a:rPr>
              <a:t>保健食品申請上市許可規定與程序</a:t>
            </a:r>
          </a:p>
        </p:txBody>
      </p:sp>
      <p:sp>
        <p:nvSpPr>
          <p:cNvPr id="8" name="TextBox 7">
            <a:extLst>
              <a:ext uri="{FF2B5EF4-FFF2-40B4-BE49-F238E27FC236}">
                <a16:creationId xmlns:a16="http://schemas.microsoft.com/office/drawing/2014/main" id="{3CD66A7E-F72F-AEB4-C38B-0A30B7DCA226}"/>
              </a:ext>
            </a:extLst>
          </p:cNvPr>
          <p:cNvSpPr txBox="1"/>
          <p:nvPr/>
        </p:nvSpPr>
        <p:spPr>
          <a:xfrm>
            <a:off x="6696370" y="2776162"/>
            <a:ext cx="5832648" cy="369332"/>
          </a:xfrm>
          <a:prstGeom prst="rect">
            <a:avLst/>
          </a:prstGeom>
          <a:noFill/>
        </p:spPr>
        <p:txBody>
          <a:bodyPr wrap="square">
            <a:spAutoFit/>
          </a:bodyPr>
          <a:lstStyle/>
          <a:p>
            <a:r>
              <a:rPr lang="en-US" dirty="0">
                <a:hlinkClick r:id="rId7"/>
              </a:rPr>
              <a:t>Product Classification Guideline - Drugs or Food Products</a:t>
            </a:r>
            <a:endParaRPr lang="en-US" dirty="0"/>
          </a:p>
        </p:txBody>
      </p:sp>
    </p:spTree>
    <p:extLst>
      <p:ext uri="{BB962C8B-B14F-4D97-AF65-F5344CB8AC3E}">
        <p14:creationId xmlns:p14="http://schemas.microsoft.com/office/powerpoint/2010/main" val="735768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5FCC08EA-0101-01BF-42CD-E58E2C4D15E1}"/>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02FD5876-14B1-BD90-8ABC-4E36284AF52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85E98410-DA50-15A3-01BD-29F7007B9738}"/>
              </a:ext>
            </a:extLst>
          </p:cNvPr>
          <p:cNvSpPr/>
          <p:nvPr/>
        </p:nvSpPr>
        <p:spPr>
          <a:xfrm>
            <a:off x="331710" y="164944"/>
            <a:ext cx="9725201" cy="646331"/>
          </a:xfrm>
          <a:prstGeom prst="rect">
            <a:avLst/>
          </a:prstGeom>
        </p:spPr>
        <p:txBody>
          <a:bodyPr wrap="square">
            <a:spAutoFit/>
          </a:bodyPr>
          <a:lstStyle/>
          <a:p>
            <a:pPr marL="45720" marR="0" lvl="0" indent="0" algn="l" defTabSz="457200" rtl="0" eaLnBrk="1" fontAlgn="auto" latinLnBrk="0" hangingPunct="1">
              <a:lnSpc>
                <a:spcPct val="100000"/>
              </a:lnSpc>
              <a:spcBef>
                <a:spcPts val="0"/>
              </a:spcBef>
              <a:spcAft>
                <a:spcPts val="0"/>
              </a:spcAft>
              <a:buClrTx/>
              <a:buSzTx/>
              <a:buFontTx/>
              <a:buNone/>
              <a:tabLst/>
              <a:defRPr/>
            </a:pPr>
            <a:r>
              <a:rPr kumimoji="0" lang="en-US" altLang="zh-TW"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2.</a:t>
            </a:r>
            <a:r>
              <a:rPr kumimoji="0" lang="zh-TW"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東協國家保健品法規</a:t>
            </a:r>
            <a:r>
              <a:rPr kumimoji="0" lang="en-US" altLang="zh-TW"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a:t>
            </a:r>
            <a:r>
              <a:rPr kumimoji="0" lang="zh-TW"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馬來西亞</a:t>
            </a:r>
          </a:p>
        </p:txBody>
      </p:sp>
      <p:graphicFrame>
        <p:nvGraphicFramePr>
          <p:cNvPr id="2" name="Table 1">
            <a:extLst>
              <a:ext uri="{FF2B5EF4-FFF2-40B4-BE49-F238E27FC236}">
                <a16:creationId xmlns:a16="http://schemas.microsoft.com/office/drawing/2014/main" id="{37770A7C-5597-8C4F-149F-252D494649CA}"/>
              </a:ext>
            </a:extLst>
          </p:cNvPr>
          <p:cNvGraphicFramePr>
            <a:graphicFrameLocks noGrp="1"/>
          </p:cNvGraphicFramePr>
          <p:nvPr>
            <p:extLst>
              <p:ext uri="{D42A27DB-BD31-4B8C-83A1-F6EECF244321}">
                <p14:modId xmlns:p14="http://schemas.microsoft.com/office/powerpoint/2010/main" val="305338001"/>
              </p:ext>
            </p:extLst>
          </p:nvPr>
        </p:nvGraphicFramePr>
        <p:xfrm>
          <a:off x="189756" y="1211371"/>
          <a:ext cx="11809311" cy="5562240"/>
        </p:xfrm>
        <a:graphic>
          <a:graphicData uri="http://schemas.openxmlformats.org/drawingml/2006/table">
            <a:tbl>
              <a:tblPr firstRow="1" bandRow="1"/>
              <a:tblGrid>
                <a:gridCol w="1656184">
                  <a:extLst>
                    <a:ext uri="{9D8B030D-6E8A-4147-A177-3AD203B41FA5}">
                      <a16:colId xmlns:a16="http://schemas.microsoft.com/office/drawing/2014/main" val="41713030"/>
                    </a:ext>
                  </a:extLst>
                </a:gridCol>
                <a:gridCol w="10153127">
                  <a:extLst>
                    <a:ext uri="{9D8B030D-6E8A-4147-A177-3AD203B41FA5}">
                      <a16:colId xmlns:a16="http://schemas.microsoft.com/office/drawing/2014/main" val="1314048160"/>
                    </a:ext>
                  </a:extLst>
                </a:gridCol>
              </a:tblGrid>
              <a:tr h="5562240">
                <a:tc>
                  <a:txBody>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三、規定內容</a:t>
                      </a:r>
                    </a:p>
                    <a:p>
                      <a:pPr marL="0" marR="0" lvl="0" indent="0" algn="l" defTabSz="914126" rtl="0" eaLnBrk="1" fontAlgn="auto" latinLnBrk="0" hangingPunct="1">
                        <a:lnSpc>
                          <a:spcPct val="100000"/>
                        </a:lnSpc>
                        <a:spcBef>
                          <a:spcPts val="0"/>
                        </a:spcBef>
                        <a:spcAft>
                          <a:spcPts val="0"/>
                        </a:spcAft>
                        <a:buClrTx/>
                        <a:buSzTx/>
                        <a:buFontTx/>
                        <a:buNone/>
                        <a:tabLst/>
                        <a:defRPr/>
                      </a:pPr>
                      <a:endParaRPr lang="en-SG" sz="1600" dirty="0">
                        <a:latin typeface="KaiTi" panose="02010609060101010101" pitchFamily="49" charset="-122"/>
                        <a:ea typeface="KaiTi" panose="02010609060101010101" pitchFamily="49" charset="-122"/>
                      </a:endParaRPr>
                    </a:p>
                  </a:txBody>
                  <a:tcPr>
                    <a:solidFill>
                      <a:schemeClr val="bg1"/>
                    </a:solidFill>
                  </a:tcPr>
                </a:tc>
                <a:tc>
                  <a:txBody>
                    <a:bodyPr/>
                    <a:lstStyle/>
                    <a:p>
                      <a:r>
                        <a:rPr lang="zh-TW" altLang="en-US" sz="1800" kern="1200" dirty="0">
                          <a:solidFill>
                            <a:schemeClr val="tx1"/>
                          </a:solidFill>
                          <a:effectLst/>
                          <a:latin typeface="KaiTi" panose="02010609060101010101" pitchFamily="49" charset="-122"/>
                          <a:ea typeface="KaiTi" panose="02010609060101010101" pitchFamily="49" charset="-122"/>
                          <a:cs typeface="+mn-cs"/>
                        </a:rPr>
                        <a:t>產品分類方法及流程可參考如下列 </a:t>
                      </a:r>
                      <a:r>
                        <a:rPr lang="en-US" altLang="zh-TW" sz="1800" kern="1200" dirty="0">
                          <a:solidFill>
                            <a:schemeClr val="tx1"/>
                          </a:solidFill>
                          <a:effectLst/>
                          <a:latin typeface="KaiTi" panose="02010609060101010101" pitchFamily="49" charset="-122"/>
                          <a:ea typeface="KaiTi" panose="02010609060101010101" pitchFamily="49" charset="-122"/>
                          <a:cs typeface="+mn-cs"/>
                        </a:rPr>
                        <a:t>2 </a:t>
                      </a:r>
                      <a:r>
                        <a:rPr lang="zh-TW" altLang="en-US" sz="1800" kern="1200" dirty="0">
                          <a:solidFill>
                            <a:schemeClr val="tx1"/>
                          </a:solidFill>
                          <a:effectLst/>
                          <a:latin typeface="KaiTi" panose="02010609060101010101" pitchFamily="49" charset="-122"/>
                          <a:ea typeface="KaiTi" panose="02010609060101010101" pitchFamily="49" charset="-122"/>
                          <a:cs typeface="+mn-cs"/>
                        </a:rPr>
                        <a:t>圖：</a:t>
                      </a:r>
                      <a:endParaRPr lang="en-SG" altLang="zh-TW" sz="18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zh-TW" altLang="en-US"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p>
                      <a:endParaRPr lang="en-SG" altLang="zh-TW" sz="1400" kern="1200" dirty="0">
                        <a:solidFill>
                          <a:schemeClr val="tx1"/>
                        </a:solidFill>
                        <a:effectLst/>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3848912316"/>
                  </a:ext>
                </a:extLst>
              </a:tr>
            </a:tbl>
          </a:graphicData>
        </a:graphic>
      </p:graphicFrame>
      <p:pic>
        <p:nvPicPr>
          <p:cNvPr id="6146" name="Picture 2" descr="Round icon. Download flag icon of Malaysia at PNG format">
            <a:extLst>
              <a:ext uri="{FF2B5EF4-FFF2-40B4-BE49-F238E27FC236}">
                <a16:creationId xmlns:a16="http://schemas.microsoft.com/office/drawing/2014/main" id="{6276A7F6-C122-5B77-29CF-FACD9FD4A06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169580" y="84389"/>
            <a:ext cx="1136175" cy="852132"/>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3AC4C51C-4774-0F2D-5105-5F1035A5B645}"/>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0AF7B5AD-737F-18C7-96FC-FF76FAEF9AF2}"/>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36C87F6-986D-49E6-AF40-1B3A1EE8064D}" type="slidenum">
              <a:rPr kumimoji="0" lang="en-US" sz="1200" b="1" i="0" u="none" strike="noStrike" kern="1200" cap="none" spc="0" normalizeH="0" baseline="0" noProof="0" smtClean="0">
                <a:ln>
                  <a:noFill/>
                </a:ln>
                <a:solidFill>
                  <a:srgbClr val="549E39"/>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a:ln>
                <a:noFill/>
              </a:ln>
              <a:solidFill>
                <a:srgbClr val="549E39"/>
              </a:solidFill>
              <a:effectLst/>
              <a:uLnTx/>
              <a:uFillTx/>
              <a:latin typeface="Corbel" panose="020B0503020204020204"/>
              <a:ea typeface="+mn-ea"/>
              <a:cs typeface="+mn-cs"/>
            </a:endParaRPr>
          </a:p>
        </p:txBody>
      </p:sp>
      <p:sp>
        <p:nvSpPr>
          <p:cNvPr id="5" name="TextBox 4">
            <a:extLst>
              <a:ext uri="{FF2B5EF4-FFF2-40B4-BE49-F238E27FC236}">
                <a16:creationId xmlns:a16="http://schemas.microsoft.com/office/drawing/2014/main" id="{7459A595-C514-5470-03B3-A878C65C168A}"/>
              </a:ext>
            </a:extLst>
          </p:cNvPr>
          <p:cNvSpPr txBox="1"/>
          <p:nvPr/>
        </p:nvSpPr>
        <p:spPr>
          <a:xfrm>
            <a:off x="837828" y="749706"/>
            <a:ext cx="7344816" cy="461665"/>
          </a:xfrm>
          <a:prstGeom prst="rect">
            <a:avLst/>
          </a:prstGeom>
          <a:noFill/>
        </p:spPr>
        <p:txBody>
          <a:bodyPr wrap="square">
            <a:spAutoFit/>
          </a:bodyPr>
          <a:lstStyle/>
          <a:p>
            <a:r>
              <a:rPr lang="en-US" altLang="zh-TW" sz="2400" dirty="0">
                <a:latin typeface="KaiTi" panose="02010609060101010101" pitchFamily="49" charset="-122"/>
                <a:ea typeface="KaiTi" panose="02010609060101010101" pitchFamily="49" charset="-122"/>
                <a:cs typeface="Times New Roman" panose="02020603050405020304" pitchFamily="18" charset="0"/>
              </a:rPr>
              <a:t>1) </a:t>
            </a:r>
            <a:r>
              <a:rPr lang="zh-TW" altLang="en-US" sz="2400" dirty="0">
                <a:latin typeface="KaiTi" panose="02010609060101010101" pitchFamily="49" charset="-122"/>
                <a:ea typeface="KaiTi" panose="02010609060101010101" pitchFamily="49" charset="-122"/>
                <a:cs typeface="Times New Roman" panose="02020603050405020304" pitchFamily="18" charset="0"/>
              </a:rPr>
              <a:t>馬來西亞</a:t>
            </a:r>
            <a:r>
              <a:rPr lang="zh-TW" altLang="en-US" sz="2400" dirty="0">
                <a:latin typeface="KaiTi" panose="02010609060101010101" pitchFamily="49" charset="-122"/>
                <a:ea typeface="KaiTi" panose="02010609060101010101" pitchFamily="49" charset="-122"/>
              </a:rPr>
              <a:t>保健食品申請上市許可規定與程序</a:t>
            </a:r>
          </a:p>
        </p:txBody>
      </p:sp>
      <p:sp>
        <p:nvSpPr>
          <p:cNvPr id="8" name="TextBox 7">
            <a:extLst>
              <a:ext uri="{FF2B5EF4-FFF2-40B4-BE49-F238E27FC236}">
                <a16:creationId xmlns:a16="http://schemas.microsoft.com/office/drawing/2014/main" id="{C02D1B97-5461-B31E-0E63-0FE1DF62BE29}"/>
              </a:ext>
            </a:extLst>
          </p:cNvPr>
          <p:cNvSpPr txBox="1"/>
          <p:nvPr/>
        </p:nvSpPr>
        <p:spPr>
          <a:xfrm>
            <a:off x="6178117" y="1318162"/>
            <a:ext cx="5832648" cy="369332"/>
          </a:xfrm>
          <a:prstGeom prst="rect">
            <a:avLst/>
          </a:prstGeom>
          <a:noFill/>
        </p:spPr>
        <p:txBody>
          <a:bodyPr wrap="square">
            <a:spAutoFit/>
          </a:bodyPr>
          <a:lstStyle/>
          <a:p>
            <a:r>
              <a:rPr lang="en-US" dirty="0">
                <a:hlinkClick r:id="rId5"/>
              </a:rPr>
              <a:t>Product Classification Guideline - Drugs or Food Products</a:t>
            </a:r>
            <a:endParaRPr lang="en-US" dirty="0"/>
          </a:p>
        </p:txBody>
      </p:sp>
      <p:pic>
        <p:nvPicPr>
          <p:cNvPr id="11" name="Picture 10">
            <a:extLst>
              <a:ext uri="{FF2B5EF4-FFF2-40B4-BE49-F238E27FC236}">
                <a16:creationId xmlns:a16="http://schemas.microsoft.com/office/drawing/2014/main" id="{6091BA6F-6D04-4D15-8A0F-5F111605AB86}"/>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022571" y="2245590"/>
            <a:ext cx="5764162" cy="4217243"/>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1D3CACA2-C818-32CA-C326-EC8FDAB02E39}"/>
              </a:ext>
            </a:extLst>
          </p:cNvPr>
          <p:cNvPicPr>
            <a:picLocks noChangeAspect="1"/>
          </p:cNvPicPr>
          <p:nvPr/>
        </p:nvPicPr>
        <p:blipFill>
          <a:blip r:embed="rId7" cstate="screen">
            <a:extLst>
              <a:ext uri="{28A0092B-C50C-407E-A947-70E740481C1C}">
                <a14:useLocalDpi xmlns:a14="http://schemas.microsoft.com/office/drawing/2010/main"/>
              </a:ext>
            </a:extLst>
          </a:blip>
          <a:srcRect l="20462" t="20018" r="23416" b="1107"/>
          <a:stretch>
            <a:fillRect/>
          </a:stretch>
        </p:blipFill>
        <p:spPr>
          <a:xfrm>
            <a:off x="303616" y="1705259"/>
            <a:ext cx="5644377" cy="421724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01174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5AD95AA0-D03C-5D4B-6DBC-FE365092FF9B}"/>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8B6F91FF-94AB-581E-C639-FE10EA3718C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9818DB63-E762-164E-8C1C-40248049C457}"/>
              </a:ext>
            </a:extLst>
          </p:cNvPr>
          <p:cNvSpPr/>
          <p:nvPr/>
        </p:nvSpPr>
        <p:spPr>
          <a:xfrm>
            <a:off x="405780" y="251418"/>
            <a:ext cx="8763800" cy="646331"/>
          </a:xfrm>
          <a:prstGeom prst="rect">
            <a:avLst/>
          </a:prstGeom>
        </p:spPr>
        <p:txBody>
          <a:bodyPr wrap="square">
            <a:spAutoFit/>
          </a:bodyPr>
          <a:lstStyle/>
          <a:p>
            <a:pPr marL="45720" lvl="0">
              <a:defRPr/>
            </a:pPr>
            <a:r>
              <a:rPr kumimoji="0" lang="en-US" altLang="zh-TW"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2.</a:t>
            </a:r>
            <a:r>
              <a:rPr kumimoji="0" lang="zh-TW"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東協國家保健品法規</a:t>
            </a:r>
            <a:r>
              <a:rPr kumimoji="0" lang="en-US" altLang="zh-TW"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馬來西亞</a:t>
            </a:r>
            <a:endParaRPr kumimoji="0" lang="zh-TW"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endParaRPr>
          </a:p>
        </p:txBody>
      </p:sp>
      <p:graphicFrame>
        <p:nvGraphicFramePr>
          <p:cNvPr id="2" name="Table 1">
            <a:extLst>
              <a:ext uri="{FF2B5EF4-FFF2-40B4-BE49-F238E27FC236}">
                <a16:creationId xmlns:a16="http://schemas.microsoft.com/office/drawing/2014/main" id="{4A5C1F75-C2C9-0BDC-32A6-6518B75A2D02}"/>
              </a:ext>
            </a:extLst>
          </p:cNvPr>
          <p:cNvGraphicFramePr>
            <a:graphicFrameLocks noGrp="1"/>
          </p:cNvGraphicFramePr>
          <p:nvPr>
            <p:extLst>
              <p:ext uri="{D42A27DB-BD31-4B8C-83A1-F6EECF244321}">
                <p14:modId xmlns:p14="http://schemas.microsoft.com/office/powerpoint/2010/main" val="2536233096"/>
              </p:ext>
            </p:extLst>
          </p:nvPr>
        </p:nvGraphicFramePr>
        <p:xfrm>
          <a:off x="548932" y="1458122"/>
          <a:ext cx="11378128" cy="5300678"/>
        </p:xfrm>
        <a:graphic>
          <a:graphicData uri="http://schemas.openxmlformats.org/drawingml/2006/table">
            <a:tbl>
              <a:tblPr firstRow="1" bandRow="1"/>
              <a:tblGrid>
                <a:gridCol w="1711196">
                  <a:extLst>
                    <a:ext uri="{9D8B030D-6E8A-4147-A177-3AD203B41FA5}">
                      <a16:colId xmlns:a16="http://schemas.microsoft.com/office/drawing/2014/main" val="41713030"/>
                    </a:ext>
                  </a:extLst>
                </a:gridCol>
                <a:gridCol w="9666932">
                  <a:extLst>
                    <a:ext uri="{9D8B030D-6E8A-4147-A177-3AD203B41FA5}">
                      <a16:colId xmlns:a16="http://schemas.microsoft.com/office/drawing/2014/main" val="1314048160"/>
                    </a:ext>
                  </a:extLst>
                </a:gridCol>
              </a:tblGrid>
              <a:tr h="530067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800" kern="1200" dirty="0">
                          <a:solidFill>
                            <a:schemeClr val="tx1"/>
                          </a:solidFill>
                          <a:effectLst/>
                          <a:latin typeface="KaiTi" panose="02010609060101010101" pitchFamily="49" charset="-122"/>
                          <a:ea typeface="KaiTi" panose="02010609060101010101" pitchFamily="49" charset="-122"/>
                          <a:cs typeface="+mn-cs"/>
                        </a:rPr>
                        <a:t>四</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r>
                        <a:rPr lang="zh-CN" altLang="en-US" sz="1800" kern="1200" dirty="0">
                          <a:solidFill>
                            <a:schemeClr val="tx1"/>
                          </a:solidFill>
                          <a:effectLst/>
                          <a:latin typeface="KaiTi" panose="02010609060101010101" pitchFamily="49" charset="-122"/>
                          <a:ea typeface="KaiTi" panose="02010609060101010101" pitchFamily="49" charset="-122"/>
                          <a:cs typeface="+mn-cs"/>
                        </a:rPr>
                        <a:t>申請</a:t>
                      </a:r>
                      <a:r>
                        <a:rPr lang="zh-TW" altLang="en-US" sz="1800" kern="1200" dirty="0">
                          <a:solidFill>
                            <a:schemeClr val="tx1"/>
                          </a:solidFill>
                          <a:effectLst/>
                          <a:latin typeface="KaiTi" panose="02010609060101010101" pitchFamily="49" charset="-122"/>
                          <a:ea typeface="KaiTi" panose="02010609060101010101" pitchFamily="49" charset="-122"/>
                          <a:cs typeface="+mn-cs"/>
                        </a:rPr>
                        <a:t>程序</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800" kern="1200" dirty="0">
                          <a:solidFill>
                            <a:schemeClr val="tx1"/>
                          </a:solidFill>
                          <a:effectLst/>
                          <a:latin typeface="KaiTi" panose="02010609060101010101" pitchFamily="49" charset="-122"/>
                          <a:ea typeface="KaiTi" panose="02010609060101010101" pitchFamily="49" charset="-122"/>
                          <a:cs typeface="+mn-cs"/>
                        </a:rPr>
                        <a:t>必备文件：</a:t>
                      </a:r>
                      <a:endParaRPr lang="en-US" altLang="zh-CN"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800" kern="1200" dirty="0">
                          <a:solidFill>
                            <a:schemeClr val="tx1"/>
                          </a:solidFill>
                          <a:effectLst/>
                          <a:latin typeface="KaiTi" panose="02010609060101010101" pitchFamily="49" charset="-122"/>
                          <a:ea typeface="KaiTi" panose="02010609060101010101" pitchFamily="49" charset="-122"/>
                          <a:cs typeface="+mn-cs"/>
                        </a:rPr>
                        <a:t> </a:t>
                      </a:r>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800" kern="1200" dirty="0">
                          <a:solidFill>
                            <a:srgbClr val="FF0000"/>
                          </a:solidFill>
                          <a:effectLst/>
                          <a:latin typeface="KaiTi" panose="02010609060101010101" pitchFamily="49" charset="-122"/>
                          <a:ea typeface="KaiTi" panose="02010609060101010101" pitchFamily="49" charset="-122"/>
                          <a:cs typeface="+mn-cs"/>
                        </a:rPr>
                        <a:t>公司注册证书及进口</a:t>
                      </a:r>
                      <a:r>
                        <a:rPr lang="en-US" altLang="zh-CN" sz="1800" kern="1200" dirty="0">
                          <a:solidFill>
                            <a:srgbClr val="FF0000"/>
                          </a:solidFill>
                          <a:effectLst/>
                          <a:latin typeface="KaiTi" panose="02010609060101010101" pitchFamily="49" charset="-122"/>
                          <a:ea typeface="KaiTi" panose="02010609060101010101" pitchFamily="49" charset="-122"/>
                          <a:cs typeface="+mn-cs"/>
                        </a:rPr>
                        <a:t>/</a:t>
                      </a:r>
                      <a:r>
                        <a:rPr lang="zh-CN" altLang="en-US" sz="1800" kern="1200" dirty="0">
                          <a:solidFill>
                            <a:srgbClr val="FF0000"/>
                          </a:solidFill>
                          <a:effectLst/>
                          <a:latin typeface="KaiTi" panose="02010609060101010101" pitchFamily="49" charset="-122"/>
                          <a:ea typeface="KaiTi" panose="02010609060101010101" pitchFamily="49" charset="-122"/>
                          <a:cs typeface="+mn-cs"/>
                        </a:rPr>
                        <a:t>批发许可证</a:t>
                      </a:r>
                      <a:endParaRPr lang="en-SG" sz="1800" dirty="0">
                        <a:latin typeface="KaiTi" panose="02010609060101010101" pitchFamily="49" charset="-122"/>
                        <a:ea typeface="KaiTi" panose="02010609060101010101" pitchFamily="49" charset="-122"/>
                      </a:endParaRPr>
                    </a:p>
                    <a:p>
                      <a:endParaRPr lang="en-SG" sz="1800" dirty="0">
                        <a:latin typeface="KaiTi" panose="02010609060101010101" pitchFamily="49" charset="-122"/>
                        <a:ea typeface="KaiTi" panose="02010609060101010101" pitchFamily="49" charset="-122"/>
                      </a:endParaRPr>
                    </a:p>
                    <a:p>
                      <a:r>
                        <a:rPr lang="en-US" altLang="zh-CN" sz="1800" kern="1200" dirty="0">
                          <a:solidFill>
                            <a:srgbClr val="FF0000"/>
                          </a:solidFill>
                          <a:effectLst/>
                          <a:latin typeface="KaiTi" panose="02010609060101010101" pitchFamily="49" charset="-122"/>
                          <a:ea typeface="KaiTi" panose="02010609060101010101" pitchFamily="49" charset="-122"/>
                          <a:cs typeface="+mn-cs"/>
                        </a:rPr>
                        <a:t>GMP </a:t>
                      </a:r>
                      <a:r>
                        <a:rPr lang="zh-TW" altLang="en-US" sz="1800" kern="1200" dirty="0">
                          <a:solidFill>
                            <a:srgbClr val="FF0000"/>
                          </a:solidFill>
                          <a:effectLst/>
                          <a:latin typeface="KaiTi" panose="02010609060101010101" pitchFamily="49" charset="-122"/>
                          <a:ea typeface="KaiTi" panose="02010609060101010101" pitchFamily="49" charset="-122"/>
                          <a:cs typeface="+mn-cs"/>
                        </a:rPr>
                        <a:t>證書</a:t>
                      </a:r>
                    </a:p>
                    <a:p>
                      <a:endParaRPr lang="en-US" altLang="zh-TW" sz="1800" kern="1200" dirty="0">
                        <a:solidFill>
                          <a:srgbClr val="FF0000"/>
                        </a:solidFill>
                        <a:effectLst/>
                        <a:latin typeface="KaiTi" panose="02010609060101010101" pitchFamily="49" charset="-122"/>
                        <a:ea typeface="KaiTi" panose="02010609060101010101" pitchFamily="49" charset="-122"/>
                        <a:cs typeface="+mn-cs"/>
                      </a:endParaRPr>
                    </a:p>
                    <a:p>
                      <a:r>
                        <a:rPr lang="zh-TW" altLang="en-US" sz="1800" kern="1200" dirty="0">
                          <a:solidFill>
                            <a:srgbClr val="FF0000"/>
                          </a:solidFill>
                          <a:effectLst/>
                          <a:latin typeface="KaiTi" panose="02010609060101010101" pitchFamily="49" charset="-122"/>
                          <a:ea typeface="KaiTi" panose="02010609060101010101" pitchFamily="49" charset="-122"/>
                          <a:cs typeface="+mn-cs"/>
                        </a:rPr>
                        <a:t>自由銷售證書</a:t>
                      </a:r>
                    </a:p>
                    <a:p>
                      <a:endParaRPr lang="en-US" altLang="zh-TW" sz="1800" kern="1200" dirty="0">
                        <a:solidFill>
                          <a:srgbClr val="FF0000"/>
                        </a:solidFill>
                        <a:effectLst/>
                        <a:latin typeface="KaiTi" panose="02010609060101010101" pitchFamily="49" charset="-122"/>
                        <a:ea typeface="KaiTi" panose="02010609060101010101" pitchFamily="49" charset="-122"/>
                        <a:cs typeface="+mn-cs"/>
                      </a:endParaRPr>
                    </a:p>
                    <a:p>
                      <a:r>
                        <a:rPr lang="en-US" altLang="zh-TW" sz="1800" kern="1200" dirty="0">
                          <a:solidFill>
                            <a:srgbClr val="FF0000"/>
                          </a:solidFill>
                          <a:effectLst/>
                          <a:latin typeface="KaiTi" panose="02010609060101010101" pitchFamily="49" charset="-122"/>
                          <a:ea typeface="KaiTi" panose="02010609060101010101" pitchFamily="49" charset="-122"/>
                          <a:cs typeface="+mn-cs"/>
                        </a:rPr>
                        <a:t>CPP</a:t>
                      </a:r>
                      <a:r>
                        <a:rPr lang="zh-TW" altLang="en-US" sz="1800" kern="1200" dirty="0">
                          <a:solidFill>
                            <a:srgbClr val="FF0000"/>
                          </a:solidFill>
                          <a:effectLst/>
                          <a:latin typeface="KaiTi" panose="02010609060101010101" pitchFamily="49" charset="-122"/>
                          <a:ea typeface="KaiTi" panose="02010609060101010101" pitchFamily="49" charset="-122"/>
                          <a:cs typeface="+mn-cs"/>
                        </a:rPr>
                        <a:t>證書</a:t>
                      </a:r>
                    </a:p>
                    <a:p>
                      <a:endParaRPr lang="en-US" altLang="zh-CN" sz="1800" kern="1200" dirty="0">
                        <a:solidFill>
                          <a:srgbClr val="FF0000"/>
                        </a:solidFill>
                        <a:effectLst/>
                        <a:latin typeface="KaiTi" panose="02010609060101010101" pitchFamily="49" charset="-122"/>
                        <a:ea typeface="KaiTi" panose="02010609060101010101" pitchFamily="49" charset="-122"/>
                        <a:cs typeface="+mn-cs"/>
                      </a:endParaRPr>
                    </a:p>
                  </a:txBody>
                  <a:tcPr>
                    <a:solidFill>
                      <a:schemeClr val="bg1"/>
                    </a:solidFill>
                  </a:tcPr>
                </a:tc>
                <a:tc>
                  <a:txBody>
                    <a:bodyPr/>
                    <a:lstStyle/>
                    <a:p>
                      <a:r>
                        <a:rPr lang="zh-TW" altLang="en-US" sz="1800" kern="1200" dirty="0">
                          <a:solidFill>
                            <a:schemeClr val="tx1"/>
                          </a:solidFill>
                          <a:effectLst/>
                          <a:latin typeface="KaiTi" panose="02010609060101010101" pitchFamily="49" charset="-122"/>
                          <a:ea typeface="KaiTi" panose="02010609060101010101" pitchFamily="49" charset="-122"/>
                          <a:cs typeface="+mn-cs"/>
                        </a:rPr>
                        <a:t>由申請人或代理人</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CN" altLang="en-US" sz="1800" kern="1200" dirty="0">
                          <a:solidFill>
                            <a:schemeClr val="tx1"/>
                          </a:solidFill>
                          <a:effectLst/>
                          <a:latin typeface="KaiTi" panose="02010609060101010101" pitchFamily="49" charset="-122"/>
                          <a:ea typeface="KaiTi" panose="02010609060101010101" pitchFamily="49" charset="-122"/>
                          <a:cs typeface="+mn-cs"/>
                        </a:rPr>
                        <a:t>必须为当地注册公司，拥有营业管理保健品执照）</a:t>
                      </a:r>
                      <a:r>
                        <a:rPr lang="zh-TW" altLang="en-US" sz="1800" kern="1200" dirty="0">
                          <a:solidFill>
                            <a:schemeClr val="tx1"/>
                          </a:solidFill>
                          <a:effectLst/>
                          <a:latin typeface="KaiTi" panose="02010609060101010101" pitchFamily="49" charset="-122"/>
                          <a:ea typeface="KaiTi" panose="02010609060101010101" pitchFamily="49" charset="-122"/>
                          <a:cs typeface="+mn-cs"/>
                        </a:rPr>
                        <a:t>向 </a:t>
                      </a:r>
                      <a:r>
                        <a:rPr lang="en-US" altLang="zh-TW" sz="1800" kern="1200" dirty="0">
                          <a:solidFill>
                            <a:schemeClr val="tx1"/>
                          </a:solidFill>
                          <a:effectLst/>
                          <a:latin typeface="+mn-lt"/>
                          <a:ea typeface="KaiTi" panose="02010609060101010101" pitchFamily="49" charset="-122"/>
                          <a:cs typeface="+mn-cs"/>
                        </a:rPr>
                        <a:t>NPRA</a:t>
                      </a:r>
                      <a:r>
                        <a:rPr lang="en-US" altLang="zh-TW"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chemeClr val="tx1"/>
                          </a:solidFill>
                          <a:effectLst/>
                          <a:latin typeface="KaiTi" panose="02010609060101010101" pitchFamily="49" charset="-122"/>
                          <a:ea typeface="KaiTi" panose="02010609060101010101" pitchFamily="49" charset="-122"/>
                          <a:cs typeface="+mn-cs"/>
                        </a:rPr>
                        <a:t>提送文件申請查驗登記</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由該局經過審查篩選 </a:t>
                      </a:r>
                      <a:r>
                        <a:rPr lang="en-US" altLang="zh-TW" sz="1800" kern="1200" dirty="0">
                          <a:solidFill>
                            <a:schemeClr val="tx1"/>
                          </a:solidFill>
                          <a:effectLst/>
                          <a:latin typeface="+mn-lt"/>
                          <a:ea typeface="KaiTi" panose="02010609060101010101" pitchFamily="49" charset="-122"/>
                          <a:cs typeface="+mn-cs"/>
                        </a:rPr>
                        <a:t>(Screening) </a:t>
                      </a:r>
                      <a:r>
                        <a:rPr lang="zh-TW" altLang="en-US" sz="1800" kern="1200" dirty="0">
                          <a:solidFill>
                            <a:schemeClr val="tx1"/>
                          </a:solidFill>
                          <a:effectLst/>
                          <a:latin typeface="KaiTi" panose="02010609060101010101" pitchFamily="49" charset="-122"/>
                          <a:ea typeface="KaiTi" panose="02010609060101010101" pitchFamily="49" charset="-122"/>
                          <a:cs typeface="+mn-cs"/>
                        </a:rPr>
                        <a:t>、評估</a:t>
                      </a:r>
                      <a:r>
                        <a:rPr lang="en-US" altLang="zh-TW" sz="1800" kern="1200" dirty="0">
                          <a:solidFill>
                            <a:schemeClr val="tx1"/>
                          </a:solidFill>
                          <a:effectLst/>
                          <a:latin typeface="+mn-lt"/>
                          <a:ea typeface="KaiTi" panose="02010609060101010101" pitchFamily="49" charset="-122"/>
                          <a:cs typeface="+mn-cs"/>
                        </a:rPr>
                        <a:t>(Evaluation)</a:t>
                      </a:r>
                      <a:r>
                        <a:rPr lang="zh-TW" altLang="en-US" sz="1800" kern="1200" dirty="0">
                          <a:solidFill>
                            <a:schemeClr val="tx1"/>
                          </a:solidFill>
                          <a:effectLst/>
                          <a:latin typeface="KaiTi" panose="02010609060101010101" pitchFamily="49" charset="-122"/>
                          <a:ea typeface="KaiTi" panose="02010609060101010101" pitchFamily="49" charset="-122"/>
                          <a:cs typeface="+mn-cs"/>
                        </a:rPr>
                        <a:t>程序後由該局公布結果。申請查驗登記產品為 </a:t>
                      </a:r>
                      <a:r>
                        <a:rPr lang="en-US" altLang="zh-TW" sz="1800" kern="1200" dirty="0">
                          <a:solidFill>
                            <a:schemeClr val="tx1"/>
                          </a:solidFill>
                          <a:effectLst/>
                          <a:latin typeface="+mn-lt"/>
                          <a:ea typeface="KaiTi" panose="02010609060101010101" pitchFamily="49" charset="-122"/>
                          <a:cs typeface="+mn-cs"/>
                        </a:rPr>
                        <a:t>Health Supplements</a:t>
                      </a:r>
                      <a:r>
                        <a:rPr lang="zh-TW" altLang="en-US" sz="1800" kern="1200" dirty="0">
                          <a:solidFill>
                            <a:schemeClr val="tx1"/>
                          </a:solidFill>
                          <a:effectLst/>
                          <a:latin typeface="KaiTi" panose="02010609060101010101" pitchFamily="49" charset="-122"/>
                          <a:ea typeface="KaiTi" panose="02010609060101010101" pitchFamily="49" charset="-122"/>
                          <a:cs typeface="+mn-cs"/>
                        </a:rPr>
                        <a:t>，其嚴謹程度可依功能類別作為區分</a:t>
                      </a:r>
                      <a:r>
                        <a:rPr lang="zh-CN" altLang="en-US" sz="1800" kern="1200" dirty="0">
                          <a:solidFill>
                            <a:schemeClr val="tx1"/>
                          </a:solidFill>
                          <a:effectLst/>
                          <a:latin typeface="KaiTi" panose="02010609060101010101" pitchFamily="49" charset="-122"/>
                          <a:ea typeface="KaiTi" panose="02010609060101010101" pitchFamily="49" charset="-122"/>
                          <a:cs typeface="+mn-cs"/>
                        </a:rPr>
                        <a:t>：</a:t>
                      </a:r>
                      <a:endParaRPr lang="en-US" altLang="zh-CN" sz="1800" kern="1200" dirty="0">
                        <a:solidFill>
                          <a:schemeClr val="tx1"/>
                        </a:solidFill>
                        <a:effectLst/>
                        <a:latin typeface="KaiTi" panose="02010609060101010101" pitchFamily="49" charset="-122"/>
                        <a:ea typeface="KaiTi" panose="02010609060101010101" pitchFamily="49" charset="-122"/>
                        <a:cs typeface="+mn-cs"/>
                      </a:endParaRPr>
                    </a:p>
                    <a:p>
                      <a:r>
                        <a:rPr lang="en-US" altLang="zh-TW" sz="1800" kern="1200" dirty="0">
                          <a:solidFill>
                            <a:srgbClr val="B06D00"/>
                          </a:solidFill>
                          <a:effectLst/>
                          <a:latin typeface="KaiTi" panose="02010609060101010101" pitchFamily="49" charset="-122"/>
                          <a:ea typeface="KaiTi" panose="02010609060101010101" pitchFamily="49" charset="-122"/>
                          <a:cs typeface="+mn-cs"/>
                        </a:rPr>
                        <a:t>(a)</a:t>
                      </a:r>
                      <a:r>
                        <a:rPr lang="zh-TW" altLang="en-US" sz="1800" kern="1200" dirty="0">
                          <a:solidFill>
                            <a:srgbClr val="B06D00"/>
                          </a:solidFill>
                          <a:effectLst/>
                          <a:latin typeface="KaiTi" panose="02010609060101010101" pitchFamily="49" charset="-122"/>
                          <a:ea typeface="KaiTi" panose="02010609060101010101" pitchFamily="49" charset="-122"/>
                          <a:cs typeface="+mn-cs"/>
                        </a:rPr>
                        <a:t>一般或營養類或</a:t>
                      </a:r>
                      <a:r>
                        <a:rPr lang="en-US" altLang="zh-TW" sz="1800" kern="1200" dirty="0">
                          <a:solidFill>
                            <a:srgbClr val="B06D00"/>
                          </a:solidFill>
                          <a:effectLst/>
                          <a:latin typeface="KaiTi" panose="02010609060101010101" pitchFamily="49" charset="-122"/>
                          <a:ea typeface="KaiTi" panose="02010609060101010101" pitchFamily="49" charset="-122"/>
                          <a:cs typeface="+mn-cs"/>
                        </a:rPr>
                        <a:t>(b)</a:t>
                      </a:r>
                      <a:r>
                        <a:rPr lang="zh-TW" altLang="en-US" sz="1800" kern="1200" dirty="0">
                          <a:solidFill>
                            <a:srgbClr val="B06D00"/>
                          </a:solidFill>
                          <a:effectLst/>
                          <a:latin typeface="KaiTi" panose="02010609060101010101" pitchFamily="49" charset="-122"/>
                          <a:ea typeface="KaiTi" panose="02010609060101010101" pitchFamily="49" charset="-122"/>
                          <a:cs typeface="+mn-cs"/>
                        </a:rPr>
                        <a:t>功能類</a:t>
                      </a:r>
                      <a:r>
                        <a:rPr lang="en-US" altLang="zh-TW" sz="1800" kern="1200" dirty="0">
                          <a:solidFill>
                            <a:srgbClr val="B06D00"/>
                          </a:solidFill>
                          <a:effectLst/>
                          <a:latin typeface="KaiTi" panose="02010609060101010101" pitchFamily="49" charset="-122"/>
                          <a:ea typeface="KaiTi" panose="02010609060101010101" pitchFamily="49" charset="-122"/>
                          <a:cs typeface="+mn-cs"/>
                        </a:rPr>
                        <a:t>(</a:t>
                      </a:r>
                      <a:r>
                        <a:rPr lang="zh-TW" altLang="en-US" sz="1800" kern="1200" dirty="0">
                          <a:solidFill>
                            <a:srgbClr val="B06D00"/>
                          </a:solidFill>
                          <a:effectLst/>
                          <a:latin typeface="KaiTi" panose="02010609060101010101" pitchFamily="49" charset="-122"/>
                          <a:ea typeface="KaiTi" panose="02010609060101010101" pitchFamily="49" charset="-122"/>
                          <a:cs typeface="+mn-cs"/>
                        </a:rPr>
                        <a:t>中度</a:t>
                      </a:r>
                      <a:r>
                        <a:rPr lang="en-US" altLang="zh-TW" sz="1800" kern="1200" dirty="0">
                          <a:solidFill>
                            <a:srgbClr val="B06D00"/>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，則在審查評估程序適用</a:t>
                      </a:r>
                      <a:r>
                        <a:rPr lang="zh-TW" altLang="en-US" sz="1800" kern="1200" dirty="0">
                          <a:solidFill>
                            <a:srgbClr val="B06D00"/>
                          </a:solidFill>
                          <a:effectLst/>
                          <a:latin typeface="KaiTi" panose="02010609060101010101" pitchFamily="49" charset="-122"/>
                          <a:ea typeface="KaiTi" panose="02010609060101010101" pitchFamily="49" charset="-122"/>
                          <a:cs typeface="+mn-cs"/>
                        </a:rPr>
                        <a:t>簡要評估</a:t>
                      </a:r>
                      <a:r>
                        <a:rPr lang="en-US" altLang="zh-TW" sz="1800" kern="1200" dirty="0">
                          <a:solidFill>
                            <a:srgbClr val="B06D00"/>
                          </a:solidFill>
                          <a:effectLst/>
                          <a:latin typeface="+mn-lt"/>
                          <a:ea typeface="KaiTi" panose="02010609060101010101" pitchFamily="49" charset="-122"/>
                          <a:cs typeface="+mn-cs"/>
                        </a:rPr>
                        <a:t>(Abridged Evaluation)</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r>
                        <a:rPr lang="en-US" altLang="zh-TW" sz="1800" kern="1200" dirty="0">
                          <a:solidFill>
                            <a:srgbClr val="FF0000"/>
                          </a:solidFill>
                          <a:effectLst/>
                          <a:latin typeface="KaiTi" panose="02010609060101010101" pitchFamily="49" charset="-122"/>
                          <a:ea typeface="KaiTi" panose="02010609060101010101" pitchFamily="49" charset="-122"/>
                          <a:cs typeface="+mn-cs"/>
                        </a:rPr>
                        <a:t>(c)</a:t>
                      </a:r>
                      <a:r>
                        <a:rPr lang="zh-TW" altLang="en-US" sz="1800" kern="1200" dirty="0">
                          <a:solidFill>
                            <a:srgbClr val="FF0000"/>
                          </a:solidFill>
                          <a:effectLst/>
                          <a:latin typeface="KaiTi" panose="02010609060101010101" pitchFamily="49" charset="-122"/>
                          <a:ea typeface="KaiTi" panose="02010609060101010101" pitchFamily="49" charset="-122"/>
                          <a:cs typeface="+mn-cs"/>
                        </a:rPr>
                        <a:t>降低疾病風險類</a:t>
                      </a:r>
                      <a:r>
                        <a:rPr lang="en-US" altLang="zh-TW" sz="1800" kern="1200" dirty="0">
                          <a:solidFill>
                            <a:srgbClr val="FF0000"/>
                          </a:solidFill>
                          <a:effectLst/>
                          <a:latin typeface="KaiTi" panose="02010609060101010101" pitchFamily="49" charset="-122"/>
                          <a:ea typeface="KaiTi" panose="02010609060101010101" pitchFamily="49" charset="-122"/>
                          <a:cs typeface="+mn-cs"/>
                        </a:rPr>
                        <a:t>(</a:t>
                      </a:r>
                      <a:r>
                        <a:rPr lang="zh-TW" altLang="en-US" sz="1800" kern="1200" dirty="0">
                          <a:solidFill>
                            <a:srgbClr val="FF0000"/>
                          </a:solidFill>
                          <a:effectLst/>
                          <a:latin typeface="KaiTi" panose="02010609060101010101" pitchFamily="49" charset="-122"/>
                          <a:ea typeface="KaiTi" panose="02010609060101010101" pitchFamily="49" charset="-122"/>
                          <a:cs typeface="+mn-cs"/>
                        </a:rPr>
                        <a:t>高度</a:t>
                      </a:r>
                      <a:r>
                        <a:rPr lang="en-US" altLang="zh-TW" sz="1800" kern="1200" dirty="0">
                          <a:solidFill>
                            <a:srgbClr val="FF0000"/>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則在審查評估程序適用</a:t>
                      </a:r>
                      <a:r>
                        <a:rPr lang="zh-TW" altLang="en-US" sz="1800" kern="1200" dirty="0">
                          <a:solidFill>
                            <a:srgbClr val="FF0000"/>
                          </a:solidFill>
                          <a:effectLst/>
                          <a:latin typeface="KaiTi" panose="02010609060101010101" pitchFamily="49" charset="-122"/>
                          <a:ea typeface="KaiTi" panose="02010609060101010101" pitchFamily="49" charset="-122"/>
                          <a:cs typeface="+mn-cs"/>
                        </a:rPr>
                        <a:t>完全評估</a:t>
                      </a:r>
                      <a:r>
                        <a:rPr lang="en-US" altLang="zh-TW" sz="1800" kern="1200" dirty="0">
                          <a:solidFill>
                            <a:srgbClr val="FF0000"/>
                          </a:solidFill>
                          <a:effectLst/>
                          <a:latin typeface="+mn-lt"/>
                          <a:ea typeface="KaiTi" panose="02010609060101010101" pitchFamily="49" charset="-122"/>
                          <a:cs typeface="+mn-cs"/>
                        </a:rPr>
                        <a:t>(Full Evaluation)</a:t>
                      </a:r>
                      <a:r>
                        <a:rPr lang="zh-TW" altLang="en-US" sz="1800" kern="1200" dirty="0">
                          <a:solidFill>
                            <a:srgbClr val="FF0000"/>
                          </a:solidFill>
                          <a:effectLst/>
                          <a:latin typeface="+mn-lt"/>
                          <a:ea typeface="KaiTi" panose="02010609060101010101" pitchFamily="49" charset="-122"/>
                          <a:cs typeface="+mn-cs"/>
                        </a:rPr>
                        <a:t>。</a:t>
                      </a:r>
                      <a:endParaRPr lang="en-US" altLang="zh-TW" sz="1800" kern="1200" dirty="0">
                        <a:solidFill>
                          <a:srgbClr val="FF0000"/>
                        </a:solidFill>
                        <a:effectLst/>
                        <a:latin typeface="+mn-lt"/>
                        <a:ea typeface="KaiTi" panose="02010609060101010101" pitchFamily="49" charset="-122"/>
                        <a:cs typeface="+mn-cs"/>
                      </a:endParaRPr>
                    </a:p>
                    <a:p>
                      <a:pPr marL="0" marR="0" lvl="0" indent="0" algn="l" defTabSz="914126" rtl="0" eaLnBrk="1" fontAlgn="auto" latinLnBrk="0" hangingPunct="1">
                        <a:lnSpc>
                          <a:spcPct val="100000"/>
                        </a:lnSpc>
                        <a:spcBef>
                          <a:spcPts val="0"/>
                        </a:spcBef>
                        <a:spcAft>
                          <a:spcPts val="0"/>
                        </a:spcAft>
                        <a:buClrTx/>
                        <a:buSzTx/>
                        <a:buFontTx/>
                        <a:buNone/>
                        <a:tabLst/>
                        <a:defRPr/>
                      </a:pP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b="1" kern="1200" dirty="0">
                          <a:solidFill>
                            <a:schemeClr val="tx1"/>
                          </a:solidFill>
                          <a:effectLst/>
                          <a:latin typeface="KaiTi" panose="02010609060101010101" pitchFamily="49" charset="-122"/>
                          <a:ea typeface="KaiTi" panose="02010609060101010101" pitchFamily="49" charset="-122"/>
                          <a:cs typeface="+mn-cs"/>
                        </a:rPr>
                        <a:t>步驟</a:t>
                      </a:r>
                      <a:r>
                        <a:rPr lang="en-US" altLang="zh-TW" sz="1800" b="1" kern="1200" dirty="0">
                          <a:solidFill>
                            <a:schemeClr val="tx1"/>
                          </a:solidFill>
                          <a:effectLst/>
                          <a:latin typeface="KaiTi" panose="02010609060101010101" pitchFamily="49" charset="-122"/>
                          <a:ea typeface="KaiTi" panose="02010609060101010101" pitchFamily="49" charset="-122"/>
                          <a:cs typeface="+mn-cs"/>
                        </a:rPr>
                        <a:t>1,</a:t>
                      </a:r>
                      <a:r>
                        <a:rPr lang="zh-TW" altLang="en-US" sz="1800" b="1" kern="1200" dirty="0">
                          <a:solidFill>
                            <a:schemeClr val="tx1"/>
                          </a:solidFill>
                          <a:effectLst/>
                          <a:latin typeface="KaiTi" panose="02010609060101010101" pitchFamily="49" charset="-122"/>
                          <a:ea typeface="KaiTi" panose="02010609060101010101" pitchFamily="49" charset="-122"/>
                          <a:cs typeface="+mn-cs"/>
                        </a:rPr>
                        <a:t>預申請</a:t>
                      </a:r>
                      <a:r>
                        <a:rPr lang="en-US" altLang="zh-TW" sz="1800" b="1" kern="1200" dirty="0">
                          <a:solidFill>
                            <a:schemeClr val="tx1"/>
                          </a:solidFill>
                          <a:effectLst/>
                          <a:latin typeface="KaiTi" panose="02010609060101010101" pitchFamily="49" charset="-122"/>
                          <a:ea typeface="KaiTi" panose="02010609060101010101" pitchFamily="49" charset="-122"/>
                          <a:cs typeface="+mn-cs"/>
                        </a:rPr>
                        <a:t>(</a:t>
                      </a:r>
                      <a:r>
                        <a:rPr lang="zh-TW" altLang="en-US" sz="1800" b="1" kern="1200" dirty="0">
                          <a:solidFill>
                            <a:schemeClr val="tx1"/>
                          </a:solidFill>
                          <a:effectLst/>
                          <a:latin typeface="KaiTi" panose="02010609060101010101" pitchFamily="49" charset="-122"/>
                          <a:ea typeface="KaiTi" panose="02010609060101010101" pitchFamily="49" charset="-122"/>
                          <a:cs typeface="+mn-cs"/>
                        </a:rPr>
                        <a:t>準備</a:t>
                      </a:r>
                      <a:r>
                        <a:rPr lang="zh-CN" altLang="en-US" sz="1800" b="1" kern="1200" dirty="0">
                          <a:solidFill>
                            <a:schemeClr val="tx1"/>
                          </a:solidFill>
                          <a:effectLst/>
                          <a:latin typeface="KaiTi" panose="02010609060101010101" pitchFamily="49" charset="-122"/>
                          <a:ea typeface="KaiTi" panose="02010609060101010101" pitchFamily="49" charset="-122"/>
                          <a:cs typeface="+mn-cs"/>
                        </a:rPr>
                        <a:t>工作</a:t>
                      </a:r>
                      <a:r>
                        <a:rPr lang="en-US" altLang="zh-CN" sz="1800" b="1" kern="1200" dirty="0">
                          <a:solidFill>
                            <a:schemeClr val="tx1"/>
                          </a:solidFill>
                          <a:effectLst/>
                          <a:latin typeface="KaiTi" panose="02010609060101010101" pitchFamily="49" charset="-122"/>
                          <a:ea typeface="KaiTi" panose="02010609060101010101" pitchFamily="49" charset="-122"/>
                          <a:cs typeface="+mn-cs"/>
                        </a:rPr>
                        <a:t>,</a:t>
                      </a:r>
                      <a:r>
                        <a:rPr lang="zh-TW" altLang="en-US" sz="1800" b="1" kern="1200" dirty="0">
                          <a:solidFill>
                            <a:schemeClr val="tx1"/>
                          </a:solidFill>
                          <a:effectLst/>
                          <a:latin typeface="KaiTi" panose="02010609060101010101" pitchFamily="49" charset="-122"/>
                          <a:ea typeface="KaiTi" panose="02010609060101010101" pitchFamily="49" charset="-122"/>
                          <a:cs typeface="+mn-cs"/>
                        </a:rPr>
                        <a:t>共</a:t>
                      </a:r>
                      <a:r>
                        <a:rPr lang="en-US" altLang="zh-TW" sz="1800" b="1" kern="1200" dirty="0">
                          <a:solidFill>
                            <a:schemeClr val="tx1"/>
                          </a:solidFill>
                          <a:effectLst/>
                          <a:latin typeface="KaiTi" panose="02010609060101010101" pitchFamily="49" charset="-122"/>
                          <a:ea typeface="KaiTi" panose="02010609060101010101" pitchFamily="49" charset="-122"/>
                          <a:cs typeface="+mn-cs"/>
                        </a:rPr>
                        <a:t>4</a:t>
                      </a:r>
                      <a:r>
                        <a:rPr lang="zh-TW" altLang="en-US" sz="1800" b="1" kern="1200" dirty="0">
                          <a:solidFill>
                            <a:schemeClr val="tx1"/>
                          </a:solidFill>
                          <a:effectLst/>
                          <a:latin typeface="KaiTi" panose="02010609060101010101" pitchFamily="49" charset="-122"/>
                          <a:ea typeface="KaiTi" panose="02010609060101010101" pitchFamily="49" charset="-122"/>
                          <a:cs typeface="+mn-cs"/>
                        </a:rPr>
                        <a:t>步）</a:t>
                      </a:r>
                      <a:r>
                        <a:rPr lang="en-US" altLang="zh-TW" sz="1800" b="1" kern="1200" dirty="0">
                          <a:solidFill>
                            <a:schemeClr val="tx1"/>
                          </a:solidFill>
                          <a:effectLst/>
                          <a:latin typeface="KaiTi" panose="02010609060101010101" pitchFamily="49" charset="-122"/>
                          <a:ea typeface="KaiTi" panose="02010609060101010101" pitchFamily="49" charset="-122"/>
                          <a:cs typeface="+mn-cs"/>
                        </a:rPr>
                        <a:t>:</a:t>
                      </a:r>
                      <a:r>
                        <a:rPr lang="zh-CN" altLang="en-US" sz="1800" b="1" kern="1200" dirty="0">
                          <a:solidFill>
                            <a:schemeClr val="tx1"/>
                          </a:solidFill>
                          <a:effectLst/>
                          <a:latin typeface="KaiTi" panose="02010609060101010101" pitchFamily="49" charset="-122"/>
                          <a:ea typeface="KaiTi" panose="02010609060101010101" pitchFamily="49" charset="-122"/>
                          <a:cs typeface="+mn-cs"/>
                        </a:rPr>
                        <a:t> </a:t>
                      </a:r>
                      <a:endParaRPr lang="zh-TW" altLang="en-US" sz="1800" b="1" kern="1200" dirty="0">
                        <a:solidFill>
                          <a:srgbClr val="FF0000"/>
                        </a:solidFill>
                        <a:effectLst/>
                        <a:latin typeface="+mn-lt"/>
                        <a:ea typeface="KaiTi" panose="02010609060101010101" pitchFamily="49" charset="-122"/>
                        <a:cs typeface="+mn-cs"/>
                      </a:endParaRPr>
                    </a:p>
                    <a:p>
                      <a:r>
                        <a:rPr lang="en-US" altLang="zh-TW" sz="1800" b="0" i="0" kern="1200" dirty="0">
                          <a:solidFill>
                            <a:schemeClr val="tx1"/>
                          </a:solidFill>
                          <a:effectLst/>
                          <a:latin typeface="KaiTi" panose="02010609060101010101" pitchFamily="49" charset="-122"/>
                          <a:ea typeface="KaiTi" panose="02010609060101010101" pitchFamily="49" charset="-122"/>
                          <a:cs typeface="+mn-cs"/>
                        </a:rPr>
                        <a:t>1.1. </a:t>
                      </a:r>
                      <a:r>
                        <a:rPr lang="zh-TW" altLang="en-US" sz="1800" b="0" i="0" kern="1200" dirty="0">
                          <a:solidFill>
                            <a:schemeClr val="tx1"/>
                          </a:solidFill>
                          <a:effectLst/>
                          <a:latin typeface="KaiTi" panose="02010609060101010101" pitchFamily="49" charset="-122"/>
                          <a:ea typeface="KaiTi" panose="02010609060101010101" pitchFamily="49" charset="-122"/>
                          <a:cs typeface="+mn-cs"/>
                        </a:rPr>
                        <a:t>申請 </a:t>
                      </a:r>
                      <a:r>
                        <a:rPr lang="en-US" sz="1800" b="0" i="0" kern="1200" dirty="0">
                          <a:solidFill>
                            <a:schemeClr val="tx1"/>
                          </a:solidFill>
                          <a:effectLst/>
                          <a:latin typeface="KaiTi" panose="02010609060101010101" pitchFamily="49" charset="-122"/>
                          <a:ea typeface="KaiTi" panose="02010609060101010101" pitchFamily="49" charset="-122"/>
                          <a:cs typeface="+mn-cs"/>
                        </a:rPr>
                        <a:t>QUEST 3+ </a:t>
                      </a:r>
                      <a:r>
                        <a:rPr lang="zh-TW" altLang="en-US" sz="1800" b="0" i="0" kern="1200" dirty="0">
                          <a:solidFill>
                            <a:schemeClr val="tx1"/>
                          </a:solidFill>
                          <a:effectLst/>
                          <a:latin typeface="KaiTi" panose="02010609060101010101" pitchFamily="49" charset="-122"/>
                          <a:ea typeface="KaiTi" panose="02010609060101010101" pitchFamily="49" charset="-122"/>
                          <a:cs typeface="+mn-cs"/>
                        </a:rPr>
                        <a:t>系统，取得</a:t>
                      </a:r>
                      <a:r>
                        <a:rPr lang="en-US" sz="1800" b="0" i="0" kern="1200" dirty="0">
                          <a:solidFill>
                            <a:schemeClr val="tx1"/>
                          </a:solidFill>
                          <a:effectLst/>
                          <a:latin typeface="KaiTi" panose="02010609060101010101" pitchFamily="49" charset="-122"/>
                          <a:ea typeface="KaiTi" panose="02010609060101010101" pitchFamily="49" charset="-122"/>
                          <a:cs typeface="+mn-cs"/>
                        </a:rPr>
                        <a:t>Token </a:t>
                      </a:r>
                      <a:r>
                        <a:rPr lang="zh-CN" altLang="en-US" sz="1800" b="0" i="0" kern="1200" dirty="0">
                          <a:solidFill>
                            <a:schemeClr val="tx1"/>
                          </a:solidFill>
                          <a:effectLst/>
                          <a:latin typeface="KaiTi" panose="02010609060101010101" pitchFamily="49" charset="-122"/>
                          <a:ea typeface="KaiTi" panose="02010609060101010101" pitchFamily="49" charset="-122"/>
                          <a:cs typeface="+mn-cs"/>
                        </a:rPr>
                        <a:t>安装好才能线上申请，交易。 </a:t>
                      </a:r>
                      <a:endParaRPr lang="zh-TW" altLang="en-US" sz="1800" b="0" i="0" kern="1200" dirty="0">
                        <a:solidFill>
                          <a:schemeClr val="tx1"/>
                        </a:solidFill>
                        <a:effectLst/>
                        <a:latin typeface="KaiTi" panose="02010609060101010101" pitchFamily="49" charset="-122"/>
                        <a:ea typeface="KaiTi" panose="02010609060101010101" pitchFamily="49" charset="-122"/>
                        <a:cs typeface="+mn-cs"/>
                      </a:endParaRPr>
                    </a:p>
                    <a:p>
                      <a:r>
                        <a:rPr lang="en-US" sz="1800" b="0" i="0" kern="1200" dirty="0">
                          <a:solidFill>
                            <a:schemeClr val="tx1"/>
                          </a:solidFill>
                          <a:effectLst/>
                          <a:latin typeface="KaiTi" panose="02010609060101010101" pitchFamily="49" charset="-122"/>
                          <a:ea typeface="KaiTi" panose="02010609060101010101" pitchFamily="49" charset="-122"/>
                          <a:cs typeface="+mn-cs"/>
                        </a:rPr>
                        <a:t>1.2. </a:t>
                      </a:r>
                      <a:r>
                        <a:rPr lang="zh-TW" altLang="en-US" sz="1800" b="0" i="0" kern="1200" dirty="0">
                          <a:solidFill>
                            <a:schemeClr val="tx1"/>
                          </a:solidFill>
                          <a:effectLst/>
                          <a:latin typeface="KaiTi" panose="02010609060101010101" pitchFamily="49" charset="-122"/>
                          <a:ea typeface="KaiTi" panose="02010609060101010101" pitchFamily="49" charset="-122"/>
                          <a:cs typeface="+mn-cs"/>
                        </a:rPr>
                        <a:t>產品分類</a:t>
                      </a:r>
                      <a:r>
                        <a:rPr lang="zh-CN" altLang="en-US" sz="1800" b="0" i="0" kern="1200" dirty="0">
                          <a:solidFill>
                            <a:schemeClr val="tx1"/>
                          </a:solidFill>
                          <a:effectLst/>
                          <a:latin typeface="KaiTi" panose="02010609060101010101" pitchFamily="49" charset="-122"/>
                          <a:ea typeface="KaiTi" panose="02010609060101010101" pitchFamily="49" charset="-122"/>
                          <a:cs typeface="+mn-cs"/>
                        </a:rPr>
                        <a:t>：</a:t>
                      </a:r>
                      <a:r>
                        <a:rPr lang="zh-TW" altLang="en-US" sz="1800" b="0" i="0" kern="1200" dirty="0">
                          <a:solidFill>
                            <a:schemeClr val="tx1"/>
                          </a:solidFill>
                          <a:effectLst/>
                          <a:latin typeface="KaiTi" panose="02010609060101010101" pitchFamily="49" charset="-122"/>
                          <a:ea typeface="KaiTi" panose="02010609060101010101" pitchFamily="49" charset="-122"/>
                          <a:cs typeface="+mn-cs"/>
                        </a:rPr>
                        <a:t>申請人在提交產品註冊申請前，如不確定產品類別，可提交產品分類申請。</a:t>
                      </a:r>
                    </a:p>
                    <a:p>
                      <a:r>
                        <a:rPr lang="en-US" sz="1800" b="0" i="0" kern="1200" dirty="0">
                          <a:solidFill>
                            <a:schemeClr val="tx1"/>
                          </a:solidFill>
                          <a:effectLst/>
                          <a:latin typeface="KaiTi" panose="02010609060101010101" pitchFamily="49" charset="-122"/>
                          <a:ea typeface="KaiTi" panose="02010609060101010101" pitchFamily="49" charset="-122"/>
                          <a:cs typeface="+mn-cs"/>
                        </a:rPr>
                        <a:t>1.3. </a:t>
                      </a:r>
                      <a:r>
                        <a:rPr lang="zh-TW" altLang="en-US" sz="1800" b="0" i="0" kern="1200" dirty="0">
                          <a:solidFill>
                            <a:schemeClr val="tx1"/>
                          </a:solidFill>
                          <a:effectLst/>
                          <a:latin typeface="KaiTi" panose="02010609060101010101" pitchFamily="49" charset="-122"/>
                          <a:ea typeface="KaiTi" panose="02010609060101010101" pitchFamily="49" charset="-122"/>
                          <a:cs typeface="+mn-cs"/>
                        </a:rPr>
                        <a:t>付款方式</a:t>
                      </a:r>
                      <a:r>
                        <a:rPr lang="zh-CN" altLang="en-US" sz="1800" b="0" i="0" kern="1200" dirty="0">
                          <a:solidFill>
                            <a:schemeClr val="tx1"/>
                          </a:solidFill>
                          <a:effectLst/>
                          <a:latin typeface="KaiTi" panose="02010609060101010101" pitchFamily="49" charset="-122"/>
                          <a:ea typeface="KaiTi" panose="02010609060101010101" pitchFamily="49" charset="-122"/>
                          <a:cs typeface="+mn-cs"/>
                        </a:rPr>
                        <a:t>：</a:t>
                      </a:r>
                      <a:r>
                        <a:rPr lang="zh-TW" altLang="en-US" sz="1800" b="0" i="0" kern="1200" dirty="0">
                          <a:solidFill>
                            <a:schemeClr val="tx1"/>
                          </a:solidFill>
                          <a:effectLst/>
                          <a:latin typeface="KaiTi" panose="02010609060101010101" pitchFamily="49" charset="-122"/>
                          <a:ea typeface="KaiTi" panose="02010609060101010101" pitchFamily="49" charset="-122"/>
                          <a:cs typeface="+mn-cs"/>
                        </a:rPr>
                        <a:t>申請人可選擇線上付款：</a:t>
                      </a:r>
                    </a:p>
                    <a:p>
                      <a:r>
                        <a:rPr lang="en-US" sz="1800" b="0" i="0" kern="1200" dirty="0">
                          <a:solidFill>
                            <a:schemeClr val="tx1"/>
                          </a:solidFill>
                          <a:effectLst/>
                          <a:latin typeface="KaiTi" panose="02010609060101010101" pitchFamily="49" charset="-122"/>
                          <a:ea typeface="KaiTi" panose="02010609060101010101" pitchFamily="49" charset="-122"/>
                          <a:cs typeface="+mn-cs"/>
                        </a:rPr>
                        <a:t>1.4. </a:t>
                      </a:r>
                      <a:r>
                        <a:rPr lang="zh-TW" altLang="en-US" sz="1800" b="0" i="0" kern="1200" dirty="0">
                          <a:solidFill>
                            <a:schemeClr val="tx1"/>
                          </a:solidFill>
                          <a:effectLst/>
                          <a:latin typeface="KaiTi" panose="02010609060101010101" pitchFamily="49" charset="-122"/>
                          <a:ea typeface="KaiTi" panose="02010609060101010101" pitchFamily="49" charset="-122"/>
                          <a:cs typeface="+mn-cs"/>
                        </a:rPr>
                        <a:t>產品類別：保健品</a:t>
                      </a:r>
                    </a:p>
                    <a:p>
                      <a:r>
                        <a:rPr lang="en-US" altLang="zh-TW" sz="1800" b="0" i="0" kern="1200" dirty="0">
                          <a:solidFill>
                            <a:schemeClr val="tx1"/>
                          </a:solidFill>
                          <a:effectLst/>
                          <a:latin typeface="KaiTi" panose="02010609060101010101" pitchFamily="49" charset="-122"/>
                          <a:ea typeface="KaiTi" panose="02010609060101010101" pitchFamily="49" charset="-122"/>
                          <a:cs typeface="+mn-cs"/>
                        </a:rPr>
                        <a:t>     1.4.1 </a:t>
                      </a:r>
                      <a:r>
                        <a:rPr lang="zh-CN" altLang="en-US" sz="1800" b="0" i="0" kern="1200" dirty="0">
                          <a:solidFill>
                            <a:schemeClr val="tx1"/>
                          </a:solidFill>
                          <a:effectLst/>
                          <a:latin typeface="KaiTi" panose="02010609060101010101" pitchFamily="49" charset="-122"/>
                          <a:ea typeface="KaiTi" panose="02010609060101010101" pitchFamily="49" charset="-122"/>
                          <a:cs typeface="+mn-cs"/>
                        </a:rPr>
                        <a:t>基本</a:t>
                      </a:r>
                      <a:r>
                        <a:rPr lang="zh-TW" altLang="en-US" sz="1800" b="0" i="0" kern="1200" dirty="0">
                          <a:solidFill>
                            <a:schemeClr val="tx1"/>
                          </a:solidFill>
                          <a:effectLst/>
                          <a:latin typeface="KaiTi" panose="02010609060101010101" pitchFamily="49" charset="-122"/>
                          <a:ea typeface="KaiTi" panose="02010609060101010101" pitchFamily="49" charset="-122"/>
                          <a:cs typeface="+mn-cs"/>
                        </a:rPr>
                        <a:t>资料</a:t>
                      </a:r>
                    </a:p>
                    <a:p>
                      <a:r>
                        <a:rPr lang="en-US" altLang="zh-TW" sz="1800" b="0" i="0" kern="1200" dirty="0">
                          <a:solidFill>
                            <a:schemeClr val="tx1"/>
                          </a:solidFill>
                          <a:effectLst/>
                          <a:latin typeface="KaiTi" panose="02010609060101010101" pitchFamily="49" charset="-122"/>
                          <a:ea typeface="KaiTi" panose="02010609060101010101" pitchFamily="49" charset="-122"/>
                          <a:cs typeface="+mn-cs"/>
                        </a:rPr>
                        <a:t>       1.4.1.1 </a:t>
                      </a:r>
                      <a:r>
                        <a:rPr lang="en-US" sz="1800" b="0" i="0" kern="1200" dirty="0">
                          <a:solidFill>
                            <a:schemeClr val="tx1"/>
                          </a:solidFill>
                          <a:effectLst/>
                          <a:latin typeface="KaiTi" panose="02010609060101010101" pitchFamily="49" charset="-122"/>
                          <a:ea typeface="KaiTi" panose="02010609060101010101" pitchFamily="49" charset="-122"/>
                          <a:cs typeface="+mn-cs"/>
                        </a:rPr>
                        <a:t>GMP</a:t>
                      </a:r>
                      <a:r>
                        <a:rPr lang="zh-TW" altLang="en-US" sz="1800" b="0" i="0" kern="1200" dirty="0">
                          <a:solidFill>
                            <a:schemeClr val="tx1"/>
                          </a:solidFill>
                          <a:effectLst/>
                          <a:latin typeface="KaiTi" panose="02010609060101010101" pitchFamily="49" charset="-122"/>
                          <a:ea typeface="KaiTi" panose="02010609060101010101" pitchFamily="49" charset="-122"/>
                          <a:cs typeface="+mn-cs"/>
                        </a:rPr>
                        <a:t>證書</a:t>
                      </a:r>
                    </a:p>
                    <a:p>
                      <a:r>
                        <a:rPr lang="en-US" altLang="zh-TW" sz="1800" b="0" i="0" kern="1200" dirty="0">
                          <a:solidFill>
                            <a:schemeClr val="tx1"/>
                          </a:solidFill>
                          <a:effectLst/>
                          <a:latin typeface="KaiTi" panose="02010609060101010101" pitchFamily="49" charset="-122"/>
                          <a:ea typeface="KaiTi" panose="02010609060101010101" pitchFamily="49" charset="-122"/>
                          <a:cs typeface="+mn-cs"/>
                        </a:rPr>
                        <a:t>       1.4.1.2 </a:t>
                      </a:r>
                      <a:r>
                        <a:rPr lang="zh-TW" altLang="en-US" sz="1800" b="0" i="0" kern="1200" dirty="0">
                          <a:solidFill>
                            <a:schemeClr val="tx1"/>
                          </a:solidFill>
                          <a:effectLst/>
                          <a:latin typeface="KaiTi" panose="02010609060101010101" pitchFamily="49" charset="-122"/>
                          <a:ea typeface="KaiTi" panose="02010609060101010101" pitchFamily="49" charset="-122"/>
                          <a:cs typeface="+mn-cs"/>
                        </a:rPr>
                        <a:t>自由銷售證書</a:t>
                      </a:r>
                    </a:p>
                    <a:p>
                      <a:r>
                        <a:rPr lang="en-US" altLang="zh-TW" sz="1800" b="0" i="0" kern="1200" dirty="0">
                          <a:solidFill>
                            <a:schemeClr val="tx1"/>
                          </a:solidFill>
                          <a:effectLst/>
                          <a:latin typeface="KaiTi" panose="02010609060101010101" pitchFamily="49" charset="-122"/>
                          <a:ea typeface="KaiTi" panose="02010609060101010101" pitchFamily="49" charset="-122"/>
                          <a:cs typeface="+mn-cs"/>
                        </a:rPr>
                        <a:t>       1.4.1.3 </a:t>
                      </a:r>
                      <a:r>
                        <a:rPr lang="en-US" sz="1800" b="0" i="0" kern="1200" dirty="0">
                          <a:solidFill>
                            <a:schemeClr val="tx1"/>
                          </a:solidFill>
                          <a:effectLst/>
                          <a:latin typeface="KaiTi" panose="02010609060101010101" pitchFamily="49" charset="-122"/>
                          <a:ea typeface="KaiTi" panose="02010609060101010101" pitchFamily="49" charset="-122"/>
                          <a:cs typeface="+mn-cs"/>
                        </a:rPr>
                        <a:t>WHO </a:t>
                      </a:r>
                      <a:r>
                        <a:rPr lang="zh-TW" altLang="en-US" sz="1800" b="0" i="0" kern="1200" dirty="0">
                          <a:solidFill>
                            <a:schemeClr val="tx1"/>
                          </a:solidFill>
                          <a:effectLst/>
                          <a:latin typeface="KaiTi" panose="02010609060101010101" pitchFamily="49" charset="-122"/>
                          <a:ea typeface="KaiTi" panose="02010609060101010101" pitchFamily="49" charset="-122"/>
                          <a:cs typeface="+mn-cs"/>
                        </a:rPr>
                        <a:t>格式的</a:t>
                      </a:r>
                      <a:r>
                        <a:rPr lang="en-US" sz="1800" b="0" i="0" kern="1200" dirty="0">
                          <a:solidFill>
                            <a:schemeClr val="tx1"/>
                          </a:solidFill>
                          <a:effectLst/>
                          <a:latin typeface="KaiTi" panose="02010609060101010101" pitchFamily="49" charset="-122"/>
                          <a:ea typeface="KaiTi" panose="02010609060101010101" pitchFamily="49" charset="-122"/>
                          <a:cs typeface="+mn-cs"/>
                        </a:rPr>
                        <a:t>CPP</a:t>
                      </a:r>
                      <a:r>
                        <a:rPr lang="zh-TW" altLang="en-US" sz="1800" b="0" i="0" kern="1200" dirty="0">
                          <a:solidFill>
                            <a:schemeClr val="tx1"/>
                          </a:solidFill>
                          <a:effectLst/>
                          <a:latin typeface="KaiTi" panose="02010609060101010101" pitchFamily="49" charset="-122"/>
                          <a:ea typeface="KaiTi" panose="02010609060101010101" pitchFamily="49" charset="-122"/>
                          <a:cs typeface="+mn-cs"/>
                        </a:rPr>
                        <a:t>證書</a:t>
                      </a:r>
                      <a:endParaRPr lang="en-US" altLang="zh-TW" sz="1800" b="0" i="0" kern="1200" dirty="0">
                        <a:solidFill>
                          <a:schemeClr val="tx1"/>
                        </a:solidFill>
                        <a:effectLst/>
                        <a:latin typeface="KaiTi" panose="02010609060101010101" pitchFamily="49" charset="-122"/>
                        <a:ea typeface="KaiTi" panose="02010609060101010101" pitchFamily="49" charset="-122"/>
                        <a:cs typeface="+mn-cs"/>
                      </a:endParaRPr>
                    </a:p>
                    <a:p>
                      <a:endParaRPr lang="en-US" sz="1799" b="0" i="0" kern="1200" dirty="0">
                        <a:solidFill>
                          <a:schemeClr val="tx1"/>
                        </a:solidFill>
                        <a:effectLst/>
                        <a:latin typeface="+mn-lt"/>
                        <a:ea typeface="+mn-ea"/>
                        <a:cs typeface="+mn-cs"/>
                      </a:endParaRPr>
                    </a:p>
                    <a:p>
                      <a:r>
                        <a:rPr lang="en-US" dirty="0">
                          <a:hlinkClick r:id="rId4"/>
                        </a:rPr>
                        <a:t>Step 1: Pre-submission of Application </a:t>
                      </a:r>
                    </a:p>
                    <a:p>
                      <a:r>
                        <a:rPr lang="en-US" dirty="0">
                          <a:hlinkClick r:id="rId4"/>
                        </a:rPr>
                        <a:t>(Preparation) for Health Supplements</a:t>
                      </a:r>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1456905658"/>
                  </a:ext>
                </a:extLst>
              </a:tr>
            </a:tbl>
          </a:graphicData>
        </a:graphic>
      </p:graphicFrame>
      <p:sp>
        <p:nvSpPr>
          <p:cNvPr id="4" name="Date Placeholder 3">
            <a:extLst>
              <a:ext uri="{FF2B5EF4-FFF2-40B4-BE49-F238E27FC236}">
                <a16:creationId xmlns:a16="http://schemas.microsoft.com/office/drawing/2014/main" id="{48C08397-0C5B-D2EC-DCA7-2414210E4796}"/>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0040E4BA-32F7-24BD-547D-B68462AD4B60}"/>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36C87F6-986D-49E6-AF40-1B3A1EE8064D}" type="slidenum">
              <a:rPr kumimoji="0" lang="en-US" sz="1200" b="1" i="0" u="none" strike="noStrike" kern="1200" cap="none" spc="0" normalizeH="0" baseline="0" noProof="0" smtClean="0">
                <a:ln>
                  <a:noFill/>
                </a:ln>
                <a:solidFill>
                  <a:srgbClr val="549E39"/>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a:ln>
                <a:noFill/>
              </a:ln>
              <a:solidFill>
                <a:srgbClr val="549E39"/>
              </a:solidFill>
              <a:effectLst/>
              <a:uLnTx/>
              <a:uFillTx/>
              <a:latin typeface="Corbel" panose="020B0503020204020204"/>
              <a:ea typeface="+mn-ea"/>
              <a:cs typeface="+mn-cs"/>
            </a:endParaRPr>
          </a:p>
        </p:txBody>
      </p:sp>
      <p:pic>
        <p:nvPicPr>
          <p:cNvPr id="5" name="Picture 2" descr="Round icon. Download flag icon of Malaysia at PNG format">
            <a:extLst>
              <a:ext uri="{FF2B5EF4-FFF2-40B4-BE49-F238E27FC236}">
                <a16:creationId xmlns:a16="http://schemas.microsoft.com/office/drawing/2014/main" id="{627119E1-8EFA-FF4A-FE6A-2F50556FA968}"/>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169580" y="84389"/>
            <a:ext cx="1136175" cy="85213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94F6A6E-2087-AFA7-ED77-D37099D5708D}"/>
              </a:ext>
            </a:extLst>
          </p:cNvPr>
          <p:cNvSpPr txBox="1"/>
          <p:nvPr/>
        </p:nvSpPr>
        <p:spPr>
          <a:xfrm>
            <a:off x="1053852" y="892082"/>
            <a:ext cx="7344816" cy="461665"/>
          </a:xfrm>
          <a:prstGeom prst="rect">
            <a:avLst/>
          </a:prstGeom>
          <a:noFill/>
        </p:spPr>
        <p:txBody>
          <a:bodyPr wrap="square">
            <a:spAutoFit/>
          </a:bodyPr>
          <a:lstStyle/>
          <a:p>
            <a:r>
              <a:rPr lang="en-US" altLang="zh-TW" sz="2400" dirty="0">
                <a:latin typeface="KaiTi" panose="02010609060101010101" pitchFamily="49" charset="-122"/>
                <a:ea typeface="KaiTi" panose="02010609060101010101" pitchFamily="49" charset="-122"/>
                <a:cs typeface="Times New Roman" panose="02020603050405020304" pitchFamily="18" charset="0"/>
              </a:rPr>
              <a:t>1) </a:t>
            </a:r>
            <a:r>
              <a:rPr lang="zh-TW" altLang="en-US" sz="2400" dirty="0">
                <a:latin typeface="KaiTi" panose="02010609060101010101" pitchFamily="49" charset="-122"/>
                <a:ea typeface="KaiTi" panose="02010609060101010101" pitchFamily="49" charset="-122"/>
                <a:cs typeface="Times New Roman" panose="02020603050405020304" pitchFamily="18" charset="0"/>
              </a:rPr>
              <a:t>馬來西亞</a:t>
            </a:r>
            <a:r>
              <a:rPr lang="zh-TW" altLang="en-US" sz="2400" dirty="0">
                <a:latin typeface="KaiTi" panose="02010609060101010101" pitchFamily="49" charset="-122"/>
                <a:ea typeface="KaiTi" panose="02010609060101010101" pitchFamily="49" charset="-122"/>
              </a:rPr>
              <a:t>保健食品申請上市許可規定與程序</a:t>
            </a:r>
          </a:p>
        </p:txBody>
      </p:sp>
      <p:pic>
        <p:nvPicPr>
          <p:cNvPr id="12" name="Picture 11">
            <a:extLst>
              <a:ext uri="{FF2B5EF4-FFF2-40B4-BE49-F238E27FC236}">
                <a16:creationId xmlns:a16="http://schemas.microsoft.com/office/drawing/2014/main" id="{D0DFEA90-3CDF-05E0-5C5D-069280A348E3}"/>
              </a:ext>
            </a:extLst>
          </p:cNvPr>
          <p:cNvPicPr>
            <a:picLocks noChangeAspect="1"/>
          </p:cNvPicPr>
          <p:nvPr/>
        </p:nvPicPr>
        <p:blipFill>
          <a:blip r:embed="rId6" cstate="screen">
            <a:extLst>
              <a:ext uri="{28A0092B-C50C-407E-A947-70E740481C1C}">
                <a14:useLocalDpi xmlns:a14="http://schemas.microsoft.com/office/drawing/2010/main"/>
              </a:ext>
            </a:extLst>
          </a:blip>
          <a:srcRect b="-7"/>
          <a:stretch>
            <a:fillRect/>
          </a:stretch>
        </p:blipFill>
        <p:spPr>
          <a:xfrm>
            <a:off x="7534572" y="4149080"/>
            <a:ext cx="3885556" cy="24069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28192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214B3C87-D882-5FD4-5F9A-94AD296D0B89}"/>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DE6AA9D-584E-B776-6669-C616DFF3A26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820D3CB6-B51A-B2C0-E416-F020AEC018F8}"/>
              </a:ext>
            </a:extLst>
          </p:cNvPr>
          <p:cNvSpPr/>
          <p:nvPr/>
        </p:nvSpPr>
        <p:spPr>
          <a:xfrm>
            <a:off x="405780" y="251418"/>
            <a:ext cx="8763800" cy="646331"/>
          </a:xfrm>
          <a:prstGeom prst="rect">
            <a:avLst/>
          </a:prstGeom>
        </p:spPr>
        <p:txBody>
          <a:bodyPr wrap="square">
            <a:spAutoFit/>
          </a:bodyPr>
          <a:lstStyle/>
          <a:p>
            <a:pPr marL="45720" lvl="0">
              <a:defRPr/>
            </a:pPr>
            <a:r>
              <a:rPr kumimoji="0" lang="en-US" altLang="zh-TW"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2.</a:t>
            </a:r>
            <a:r>
              <a:rPr kumimoji="0" lang="zh-TW"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東協國家保健品法規</a:t>
            </a:r>
            <a:r>
              <a:rPr kumimoji="0" lang="en-US" altLang="zh-TW"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馬來西亞</a:t>
            </a:r>
            <a:endParaRPr kumimoji="0" lang="zh-TW"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endParaRPr>
          </a:p>
        </p:txBody>
      </p:sp>
      <p:graphicFrame>
        <p:nvGraphicFramePr>
          <p:cNvPr id="2" name="Table 1">
            <a:extLst>
              <a:ext uri="{FF2B5EF4-FFF2-40B4-BE49-F238E27FC236}">
                <a16:creationId xmlns:a16="http://schemas.microsoft.com/office/drawing/2014/main" id="{DD8EEEBB-7686-F3A4-A0A2-8930603465D2}"/>
              </a:ext>
            </a:extLst>
          </p:cNvPr>
          <p:cNvGraphicFramePr>
            <a:graphicFrameLocks noGrp="1"/>
          </p:cNvGraphicFramePr>
          <p:nvPr>
            <p:extLst>
              <p:ext uri="{D42A27DB-BD31-4B8C-83A1-F6EECF244321}">
                <p14:modId xmlns:p14="http://schemas.microsoft.com/office/powerpoint/2010/main" val="4085192809"/>
              </p:ext>
            </p:extLst>
          </p:nvPr>
        </p:nvGraphicFramePr>
        <p:xfrm>
          <a:off x="548932" y="1458122"/>
          <a:ext cx="11378128" cy="5300678"/>
        </p:xfrm>
        <a:graphic>
          <a:graphicData uri="http://schemas.openxmlformats.org/drawingml/2006/table">
            <a:tbl>
              <a:tblPr firstRow="1" bandRow="1"/>
              <a:tblGrid>
                <a:gridCol w="2089096">
                  <a:extLst>
                    <a:ext uri="{9D8B030D-6E8A-4147-A177-3AD203B41FA5}">
                      <a16:colId xmlns:a16="http://schemas.microsoft.com/office/drawing/2014/main" val="41713030"/>
                    </a:ext>
                  </a:extLst>
                </a:gridCol>
                <a:gridCol w="9289032">
                  <a:extLst>
                    <a:ext uri="{9D8B030D-6E8A-4147-A177-3AD203B41FA5}">
                      <a16:colId xmlns:a16="http://schemas.microsoft.com/office/drawing/2014/main" val="1314048160"/>
                    </a:ext>
                  </a:extLst>
                </a:gridCol>
              </a:tblGrid>
              <a:tr h="5300678">
                <a:tc>
                  <a:txBody>
                    <a:bodyPr/>
                    <a:lstStyle/>
                    <a:p>
                      <a:r>
                        <a:rPr lang="zh-TW" altLang="en-US" sz="1800" dirty="0">
                          <a:latin typeface="KaiTi" panose="02010609060101010101" pitchFamily="49" charset="-122"/>
                          <a:ea typeface="KaiTi" panose="02010609060101010101" pitchFamily="49" charset="-122"/>
                        </a:rPr>
                        <a:t>五、所需相關文件證件 </a:t>
                      </a: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b="1" kern="1200" dirty="0">
                          <a:solidFill>
                            <a:schemeClr val="tx1"/>
                          </a:solidFill>
                          <a:effectLst/>
                          <a:latin typeface="KaiTi" panose="02010609060101010101" pitchFamily="49" charset="-122"/>
                          <a:ea typeface="KaiTi" panose="02010609060101010101" pitchFamily="49" charset="-122"/>
                          <a:cs typeface="+mn-cs"/>
                        </a:rPr>
                        <a:t>步驟</a:t>
                      </a:r>
                      <a:r>
                        <a:rPr lang="en-US" altLang="zh-TW" sz="1800" b="1" kern="1200" dirty="0">
                          <a:solidFill>
                            <a:schemeClr val="tx1"/>
                          </a:solidFill>
                          <a:effectLst/>
                          <a:latin typeface="KaiTi" panose="02010609060101010101" pitchFamily="49" charset="-122"/>
                          <a:ea typeface="KaiTi" panose="02010609060101010101" pitchFamily="49" charset="-122"/>
                          <a:cs typeface="+mn-cs"/>
                        </a:rPr>
                        <a:t>2,</a:t>
                      </a:r>
                      <a:r>
                        <a:rPr lang="zh-TW" altLang="en-US" sz="1800" b="1" kern="1200" dirty="0">
                          <a:solidFill>
                            <a:schemeClr val="tx1"/>
                          </a:solidFill>
                          <a:effectLst/>
                          <a:latin typeface="KaiTi" panose="02010609060101010101" pitchFamily="49" charset="-122"/>
                          <a:ea typeface="KaiTi" panose="02010609060101010101" pitchFamily="49" charset="-122"/>
                          <a:cs typeface="+mn-cs"/>
                        </a:rPr>
                        <a:t>提交新產品註冊</a:t>
                      </a:r>
                      <a:r>
                        <a:rPr lang="en-US" altLang="zh-TW" sz="1800" b="1" kern="1200" dirty="0">
                          <a:solidFill>
                            <a:schemeClr val="tx1"/>
                          </a:solidFill>
                          <a:effectLst/>
                          <a:latin typeface="KaiTi" panose="02010609060101010101" pitchFamily="49" charset="-122"/>
                          <a:ea typeface="KaiTi" panose="02010609060101010101" pitchFamily="49" charset="-122"/>
                          <a:cs typeface="+mn-cs"/>
                        </a:rPr>
                        <a:t>:QUEST</a:t>
                      </a:r>
                      <a:r>
                        <a:rPr lang="zh-TW" altLang="en-US" sz="1800" b="1" kern="1200" dirty="0">
                          <a:solidFill>
                            <a:schemeClr val="tx1"/>
                          </a:solidFill>
                          <a:effectLst/>
                          <a:latin typeface="KaiTi" panose="02010609060101010101" pitchFamily="49" charset="-122"/>
                          <a:ea typeface="KaiTi" panose="02010609060101010101" pitchFamily="49" charset="-122"/>
                          <a:cs typeface="+mn-cs"/>
                        </a:rPr>
                        <a:t>系統的線上申請</a:t>
                      </a:r>
                      <a:endParaRPr lang="en-US" altLang="zh-TW" sz="1800" b="1"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126" rtl="0" eaLnBrk="1" fontAlgn="auto" latinLnBrk="0" hangingPunct="1">
                        <a:lnSpc>
                          <a:spcPct val="100000"/>
                        </a:lnSpc>
                        <a:spcBef>
                          <a:spcPts val="0"/>
                        </a:spcBef>
                        <a:spcAft>
                          <a:spcPts val="0"/>
                        </a:spcAft>
                        <a:buClrTx/>
                        <a:buSzTx/>
                        <a:buFontTx/>
                        <a:buNone/>
                        <a:tabLst/>
                        <a:defRPr/>
                      </a:pPr>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126" rtl="0" eaLnBrk="1" fontAlgn="auto" latinLnBrk="0" hangingPunct="1">
                        <a:lnSpc>
                          <a:spcPct val="100000"/>
                        </a:lnSpc>
                        <a:spcBef>
                          <a:spcPts val="0"/>
                        </a:spcBef>
                        <a:spcAft>
                          <a:spcPts val="0"/>
                        </a:spcAft>
                        <a:buClrTx/>
                        <a:buSzTx/>
                        <a:buFontTx/>
                        <a:buNone/>
                        <a:tabLst/>
                        <a:defRPr/>
                      </a:pP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126" rtl="0" eaLnBrk="1" fontAlgn="auto" latinLnBrk="0" hangingPunct="1">
                        <a:lnSpc>
                          <a:spcPct val="100000"/>
                        </a:lnSpc>
                        <a:spcBef>
                          <a:spcPts val="0"/>
                        </a:spcBef>
                        <a:spcAft>
                          <a:spcPts val="0"/>
                        </a:spcAft>
                        <a:buClrTx/>
                        <a:buSzTx/>
                        <a:buFontTx/>
                        <a:buNone/>
                        <a:tabLst/>
                        <a:defRPr/>
                      </a:pP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126" rtl="0" eaLnBrk="1" fontAlgn="auto" latinLnBrk="0" hangingPunct="1">
                        <a:lnSpc>
                          <a:spcPct val="100000"/>
                        </a:lnSpc>
                        <a:spcBef>
                          <a:spcPts val="0"/>
                        </a:spcBef>
                        <a:spcAft>
                          <a:spcPts val="0"/>
                        </a:spcAft>
                        <a:buClrTx/>
                        <a:buSzTx/>
                        <a:buFontTx/>
                        <a:buNone/>
                        <a:tabLst/>
                        <a:defRPr/>
                      </a:pP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1456905658"/>
                  </a:ext>
                </a:extLst>
              </a:tr>
            </a:tbl>
          </a:graphicData>
        </a:graphic>
      </p:graphicFrame>
      <p:sp>
        <p:nvSpPr>
          <p:cNvPr id="4" name="Date Placeholder 3">
            <a:extLst>
              <a:ext uri="{FF2B5EF4-FFF2-40B4-BE49-F238E27FC236}">
                <a16:creationId xmlns:a16="http://schemas.microsoft.com/office/drawing/2014/main" id="{EBBEDA11-AD50-E6C5-3E93-5524FAB242D7}"/>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D1D841E4-D1DD-EAAF-5569-F9B4EC0F70DD}"/>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36C87F6-986D-49E6-AF40-1B3A1EE8064D}" type="slidenum">
              <a:rPr kumimoji="0" lang="en-US" sz="1200" b="1" i="0" u="none" strike="noStrike" kern="1200" cap="none" spc="0" normalizeH="0" baseline="0" noProof="0" smtClean="0">
                <a:ln>
                  <a:noFill/>
                </a:ln>
                <a:solidFill>
                  <a:srgbClr val="549E39"/>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a:ln>
                <a:noFill/>
              </a:ln>
              <a:solidFill>
                <a:srgbClr val="549E39"/>
              </a:solidFill>
              <a:effectLst/>
              <a:uLnTx/>
              <a:uFillTx/>
              <a:latin typeface="Corbel" panose="020B0503020204020204"/>
              <a:ea typeface="+mn-ea"/>
              <a:cs typeface="+mn-cs"/>
            </a:endParaRPr>
          </a:p>
        </p:txBody>
      </p:sp>
      <p:pic>
        <p:nvPicPr>
          <p:cNvPr id="5" name="Picture 2" descr="Round icon. Download flag icon of Malaysia at PNG format">
            <a:extLst>
              <a:ext uri="{FF2B5EF4-FFF2-40B4-BE49-F238E27FC236}">
                <a16:creationId xmlns:a16="http://schemas.microsoft.com/office/drawing/2014/main" id="{42A5C254-44DE-855C-39CD-1BDF66C83633}"/>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169580" y="84389"/>
            <a:ext cx="1136175" cy="85213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FA50743D-1185-EBF6-9396-058CA9AB32D9}"/>
              </a:ext>
            </a:extLst>
          </p:cNvPr>
          <p:cNvSpPr txBox="1"/>
          <p:nvPr/>
        </p:nvSpPr>
        <p:spPr>
          <a:xfrm>
            <a:off x="1053852" y="892082"/>
            <a:ext cx="7344816" cy="461665"/>
          </a:xfrm>
          <a:prstGeom prst="rect">
            <a:avLst/>
          </a:prstGeom>
          <a:noFill/>
        </p:spPr>
        <p:txBody>
          <a:bodyPr wrap="square">
            <a:spAutoFit/>
          </a:bodyPr>
          <a:lstStyle/>
          <a:p>
            <a:r>
              <a:rPr lang="en-US" altLang="zh-TW" sz="2400" dirty="0">
                <a:latin typeface="KaiTi" panose="02010609060101010101" pitchFamily="49" charset="-122"/>
                <a:ea typeface="KaiTi" panose="02010609060101010101" pitchFamily="49" charset="-122"/>
                <a:cs typeface="Times New Roman" panose="02020603050405020304" pitchFamily="18" charset="0"/>
              </a:rPr>
              <a:t>1) </a:t>
            </a:r>
            <a:r>
              <a:rPr lang="zh-TW" altLang="en-US" sz="2400" dirty="0">
                <a:latin typeface="KaiTi" panose="02010609060101010101" pitchFamily="49" charset="-122"/>
                <a:ea typeface="KaiTi" panose="02010609060101010101" pitchFamily="49" charset="-122"/>
                <a:cs typeface="Times New Roman" panose="02020603050405020304" pitchFamily="18" charset="0"/>
              </a:rPr>
              <a:t>馬來西亞</a:t>
            </a:r>
            <a:r>
              <a:rPr lang="zh-TW" altLang="en-US" sz="2400" dirty="0">
                <a:latin typeface="KaiTi" panose="02010609060101010101" pitchFamily="49" charset="-122"/>
                <a:ea typeface="KaiTi" panose="02010609060101010101" pitchFamily="49" charset="-122"/>
              </a:rPr>
              <a:t>保健食品申請上市許可規定與程序</a:t>
            </a:r>
          </a:p>
        </p:txBody>
      </p:sp>
      <p:grpSp>
        <p:nvGrpSpPr>
          <p:cNvPr id="19" name="Group 18">
            <a:extLst>
              <a:ext uri="{FF2B5EF4-FFF2-40B4-BE49-F238E27FC236}">
                <a16:creationId xmlns:a16="http://schemas.microsoft.com/office/drawing/2014/main" id="{5E915AC0-5CFC-8C24-AC27-F46F978DA1C7}"/>
              </a:ext>
            </a:extLst>
          </p:cNvPr>
          <p:cNvGrpSpPr/>
          <p:nvPr/>
        </p:nvGrpSpPr>
        <p:grpSpPr>
          <a:xfrm>
            <a:off x="2648968" y="1942492"/>
            <a:ext cx="9134076" cy="4699856"/>
            <a:chOff x="2277988" y="1906726"/>
            <a:chExt cx="9317258" cy="4699856"/>
          </a:xfrm>
        </p:grpSpPr>
        <p:pic>
          <p:nvPicPr>
            <p:cNvPr id="10" name="Picture 9">
              <a:extLst>
                <a:ext uri="{FF2B5EF4-FFF2-40B4-BE49-F238E27FC236}">
                  <a16:creationId xmlns:a16="http://schemas.microsoft.com/office/drawing/2014/main" id="{4FAFB739-0DB3-575D-AEE7-FDD639ABFDC5}"/>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277988" y="1906726"/>
              <a:ext cx="9317258" cy="4699856"/>
            </a:xfrm>
            <a:prstGeom prst="rect">
              <a:avLst/>
            </a:prstGeom>
          </p:spPr>
        </p:pic>
        <p:sp>
          <p:nvSpPr>
            <p:cNvPr id="11" name="TextBox 10">
              <a:extLst>
                <a:ext uri="{FF2B5EF4-FFF2-40B4-BE49-F238E27FC236}">
                  <a16:creationId xmlns:a16="http://schemas.microsoft.com/office/drawing/2014/main" id="{F058CAE1-8964-7CC2-2C2C-645B67BB0247}"/>
                </a:ext>
              </a:extLst>
            </p:cNvPr>
            <p:cNvSpPr txBox="1"/>
            <p:nvPr/>
          </p:nvSpPr>
          <p:spPr>
            <a:xfrm>
              <a:off x="5513267" y="2949169"/>
              <a:ext cx="2905561" cy="1159292"/>
            </a:xfrm>
            <a:prstGeom prst="rect">
              <a:avLst/>
            </a:prstGeom>
            <a:solidFill>
              <a:schemeClr val="accent6">
                <a:lumMod val="40000"/>
                <a:lumOff val="60000"/>
              </a:schemeClr>
            </a:solidFill>
          </p:spPr>
          <p:txBody>
            <a:bodyPr wrap="square">
              <a:spAutoFit/>
            </a:bodyPr>
            <a:lstStyle/>
            <a:p>
              <a:pPr marL="0" marR="0">
                <a:spcAft>
                  <a:spcPts val="800"/>
                </a:spcAft>
                <a:buNone/>
              </a:pPr>
              <a:r>
                <a:rPr lang="zh-TW"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第一部分</a:t>
              </a:r>
              <a:endParaRPr lang="en-US" sz="1400" kern="100" dirty="0">
                <a:effectLst/>
                <a:latin typeface="KaiTi" panose="02010609060101010101" pitchFamily="49" charset="-122"/>
                <a:ea typeface="KaiTi" panose="02010609060101010101" pitchFamily="49" charset="-122"/>
                <a:cs typeface="Times New Roman" panose="02020603050405020304" pitchFamily="18" charset="0"/>
              </a:endParaRPr>
            </a:p>
            <a:p>
              <a:pPr marL="0" marR="0">
                <a:spcAft>
                  <a:spcPts val="800"/>
                </a:spcAft>
                <a:buNone/>
              </a:pPr>
              <a:r>
                <a:rPr lang="en-US"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A -</a:t>
              </a:r>
              <a:r>
                <a:rPr lang="zh-TW"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產品詳情</a:t>
              </a:r>
              <a:r>
                <a:rPr lang="zh-CN" altLang="en-US"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a:t>
              </a:r>
              <a:r>
                <a:rPr lang="en-US"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B -</a:t>
              </a:r>
              <a:r>
                <a:rPr lang="zh-TW"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產品配方</a:t>
              </a:r>
              <a:endParaRPr lang="en-US" sz="1400" kern="100" dirty="0">
                <a:effectLst/>
                <a:latin typeface="KaiTi" panose="02010609060101010101" pitchFamily="49" charset="-122"/>
                <a:ea typeface="KaiTi" panose="02010609060101010101" pitchFamily="49" charset="-122"/>
                <a:cs typeface="Times New Roman" panose="02020603050405020304" pitchFamily="18" charset="0"/>
              </a:endParaRPr>
            </a:p>
            <a:p>
              <a:pPr marL="0" marR="0">
                <a:spcAft>
                  <a:spcPts val="800"/>
                </a:spcAft>
                <a:buNone/>
              </a:pPr>
              <a:r>
                <a:rPr lang="en-US"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C -</a:t>
              </a:r>
              <a:r>
                <a:rPr lang="zh-TW"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包裝細節</a:t>
              </a:r>
              <a:r>
                <a:rPr lang="zh-CN" altLang="en-US"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a:t>
              </a:r>
              <a:r>
                <a:rPr lang="en-US"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D -</a:t>
              </a:r>
              <a:r>
                <a:rPr lang="zh-TW"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標籤包裝說明書</a:t>
              </a:r>
              <a:r>
                <a:rPr lang="zh-CN" altLang="en-US"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 </a:t>
              </a:r>
              <a:r>
                <a:rPr lang="en-US" altLang="zh-CN" sz="1400" kern="100" dirty="0">
                  <a:latin typeface="KaiTi" panose="02010609060101010101" pitchFamily="49" charset="-122"/>
                  <a:ea typeface="KaiTi" panose="02010609060101010101" pitchFamily="49" charset="-122"/>
                  <a:cs typeface="Times New Roman" panose="02020603050405020304" pitchFamily="18" charset="0"/>
                </a:rPr>
                <a:t>         </a:t>
              </a:r>
              <a:r>
                <a:rPr lang="en-US"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E -</a:t>
              </a:r>
              <a:r>
                <a:rPr lang="zh-TW"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補充文件</a:t>
              </a:r>
              <a:endParaRPr lang="en-US" sz="1400" kern="100" dirty="0">
                <a:effectLst/>
                <a:latin typeface="KaiTi" panose="02010609060101010101" pitchFamily="49" charset="-122"/>
                <a:ea typeface="KaiTi" panose="02010609060101010101" pitchFamily="49" charset="-122"/>
                <a:cs typeface="Times New Roman" panose="02020603050405020304" pitchFamily="18" charset="0"/>
              </a:endParaRPr>
            </a:p>
          </p:txBody>
        </p:sp>
        <p:sp>
          <p:nvSpPr>
            <p:cNvPr id="13" name="TextBox 12">
              <a:extLst>
                <a:ext uri="{FF2B5EF4-FFF2-40B4-BE49-F238E27FC236}">
                  <a16:creationId xmlns:a16="http://schemas.microsoft.com/office/drawing/2014/main" id="{E8C4C62E-60D2-1508-C52E-E95507AA6C99}"/>
                </a:ext>
              </a:extLst>
            </p:cNvPr>
            <p:cNvSpPr txBox="1"/>
            <p:nvPr/>
          </p:nvSpPr>
          <p:spPr>
            <a:xfrm>
              <a:off x="2658623" y="3175031"/>
              <a:ext cx="2583788" cy="933589"/>
            </a:xfrm>
            <a:prstGeom prst="rect">
              <a:avLst/>
            </a:prstGeom>
            <a:solidFill>
              <a:schemeClr val="accent6">
                <a:lumMod val="40000"/>
                <a:lumOff val="60000"/>
              </a:schemeClr>
            </a:solidFill>
          </p:spPr>
          <p:txBody>
            <a:bodyPr wrap="square">
              <a:spAutoFit/>
            </a:bodyPr>
            <a:lstStyle/>
            <a:p>
              <a:pPr marL="0" marR="0">
                <a:spcAft>
                  <a:spcPts val="800"/>
                </a:spcAft>
                <a:buNone/>
              </a:pPr>
              <a:r>
                <a:rPr lang="zh-TW" sz="16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產品驗證</a:t>
              </a:r>
              <a:endParaRPr lang="en-US" sz="1600" kern="100" dirty="0">
                <a:effectLst/>
                <a:latin typeface="KaiTi" panose="02010609060101010101" pitchFamily="49" charset="-122"/>
                <a:ea typeface="KaiTi" panose="02010609060101010101" pitchFamily="49" charset="-122"/>
                <a:cs typeface="Times New Roman" panose="02020603050405020304" pitchFamily="18" charset="0"/>
              </a:endParaRPr>
            </a:p>
            <a:p>
              <a:pPr marL="0" marR="0">
                <a:spcAft>
                  <a:spcPts val="800"/>
                </a:spcAft>
                <a:buNone/>
              </a:pPr>
              <a:r>
                <a:rPr lang="zh-TW" sz="16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產品名稱、劑型、有效成分、賦形劑等信息</a:t>
              </a:r>
              <a:endParaRPr lang="en-US" sz="1600" kern="100" dirty="0">
                <a:effectLst/>
                <a:latin typeface="KaiTi" panose="02010609060101010101" pitchFamily="49" charset="-122"/>
                <a:ea typeface="KaiTi" panose="02010609060101010101" pitchFamily="49" charset="-122"/>
                <a:cs typeface="Times New Roman" panose="02020603050405020304" pitchFamily="18" charset="0"/>
              </a:endParaRPr>
            </a:p>
          </p:txBody>
        </p:sp>
        <p:sp>
          <p:nvSpPr>
            <p:cNvPr id="14" name="TextBox 13">
              <a:extLst>
                <a:ext uri="{FF2B5EF4-FFF2-40B4-BE49-F238E27FC236}">
                  <a16:creationId xmlns:a16="http://schemas.microsoft.com/office/drawing/2014/main" id="{CF6F6346-3109-E505-3E7E-A7F814128FD3}"/>
                </a:ext>
              </a:extLst>
            </p:cNvPr>
            <p:cNvSpPr txBox="1"/>
            <p:nvPr/>
          </p:nvSpPr>
          <p:spPr>
            <a:xfrm>
              <a:off x="8977315" y="3192794"/>
              <a:ext cx="2232248" cy="830997"/>
            </a:xfrm>
            <a:prstGeom prst="rect">
              <a:avLst/>
            </a:prstGeom>
            <a:solidFill>
              <a:schemeClr val="accent6">
                <a:lumMod val="40000"/>
                <a:lumOff val="60000"/>
              </a:schemeClr>
            </a:solidFill>
          </p:spPr>
          <p:txBody>
            <a:bodyPr wrap="square">
              <a:spAutoFit/>
            </a:bodyPr>
            <a:lstStyle/>
            <a:p>
              <a:r>
                <a:rPr lang="zh-TW" altLang="en-US" sz="1600" dirty="0">
                  <a:latin typeface="KaiTi" panose="02010609060101010101" pitchFamily="49" charset="-122"/>
                  <a:ea typeface="KaiTi" panose="02010609060101010101" pitchFamily="49" charset="-122"/>
                </a:rPr>
                <a:t>第二部分</a:t>
              </a:r>
              <a:endParaRPr lang="en-US" sz="1600" dirty="0">
                <a:latin typeface="KaiTi" panose="02010609060101010101" pitchFamily="49" charset="-122"/>
                <a:ea typeface="KaiTi" panose="02010609060101010101" pitchFamily="49" charset="-122"/>
              </a:endParaRPr>
            </a:p>
            <a:p>
              <a:r>
                <a:rPr lang="en-US" sz="1600" dirty="0">
                  <a:latin typeface="KaiTi" panose="02010609060101010101" pitchFamily="49" charset="-122"/>
                  <a:ea typeface="KaiTi" panose="02010609060101010101" pitchFamily="49" charset="-122"/>
                </a:rPr>
                <a:t>P -</a:t>
              </a:r>
              <a:r>
                <a:rPr lang="zh-TW" altLang="en-US" sz="1600" dirty="0">
                  <a:latin typeface="KaiTi" panose="02010609060101010101" pitchFamily="49" charset="-122"/>
                  <a:ea typeface="KaiTi" panose="02010609060101010101" pitchFamily="49" charset="-122"/>
                </a:rPr>
                <a:t>產品</a:t>
              </a:r>
              <a:endParaRPr lang="en-US" sz="1600" dirty="0">
                <a:latin typeface="KaiTi" panose="02010609060101010101" pitchFamily="49" charset="-122"/>
                <a:ea typeface="KaiTi" panose="02010609060101010101" pitchFamily="49" charset="-122"/>
              </a:endParaRPr>
            </a:p>
            <a:p>
              <a:r>
                <a:rPr lang="en-US" sz="1600" dirty="0">
                  <a:latin typeface="KaiTi" panose="02010609060101010101" pitchFamily="49" charset="-122"/>
                  <a:ea typeface="KaiTi" panose="02010609060101010101" pitchFamily="49" charset="-122"/>
                </a:rPr>
                <a:t>S -</a:t>
              </a:r>
              <a:r>
                <a:rPr lang="zh-CN" altLang="en-US" sz="1600" dirty="0">
                  <a:latin typeface="KaiTi" panose="02010609060101010101" pitchFamily="49" charset="-122"/>
                  <a:ea typeface="KaiTi" panose="02010609060101010101" pitchFamily="49" charset="-122"/>
                </a:rPr>
                <a:t>原料</a:t>
              </a:r>
              <a:endParaRPr lang="en-US" sz="1600" dirty="0">
                <a:latin typeface="KaiTi" panose="02010609060101010101" pitchFamily="49" charset="-122"/>
                <a:ea typeface="KaiTi" panose="02010609060101010101" pitchFamily="49" charset="-122"/>
              </a:endParaRPr>
            </a:p>
          </p:txBody>
        </p:sp>
        <p:sp>
          <p:nvSpPr>
            <p:cNvPr id="15" name="TextBox 14">
              <a:extLst>
                <a:ext uri="{FF2B5EF4-FFF2-40B4-BE49-F238E27FC236}">
                  <a16:creationId xmlns:a16="http://schemas.microsoft.com/office/drawing/2014/main" id="{EF27FFA9-7735-4224-2868-42FAE520CC2F}"/>
                </a:ext>
              </a:extLst>
            </p:cNvPr>
            <p:cNvSpPr txBox="1"/>
            <p:nvPr/>
          </p:nvSpPr>
          <p:spPr>
            <a:xfrm>
              <a:off x="2764846" y="5545290"/>
              <a:ext cx="3922827" cy="841256"/>
            </a:xfrm>
            <a:prstGeom prst="rect">
              <a:avLst/>
            </a:prstGeom>
            <a:solidFill>
              <a:schemeClr val="accent6">
                <a:lumMod val="40000"/>
                <a:lumOff val="60000"/>
              </a:schemeClr>
            </a:solidFill>
          </p:spPr>
          <p:txBody>
            <a:bodyPr wrap="square">
              <a:spAutoFit/>
            </a:bodyPr>
            <a:lstStyle/>
            <a:p>
              <a:pPr marL="0" marR="0">
                <a:spcAft>
                  <a:spcPts val="800"/>
                </a:spcAft>
                <a:buNone/>
              </a:pPr>
              <a:r>
                <a:rPr lang="zh-TW" altLang="en-US"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第三部分</a:t>
              </a:r>
            </a:p>
            <a:p>
              <a:pPr marL="0" marR="0">
                <a:spcAft>
                  <a:spcPts val="800"/>
                </a:spcAft>
                <a:buNone/>
              </a:pPr>
              <a:r>
                <a:rPr lang="zh-TW" altLang="en-US"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非臨床文件、非臨床概述、非臨床書面和表格摘要、非臨床研究報告和關鍵文獻參考列表</a:t>
              </a:r>
            </a:p>
          </p:txBody>
        </p:sp>
        <p:sp>
          <p:nvSpPr>
            <p:cNvPr id="16" name="TextBox 15">
              <a:extLst>
                <a:ext uri="{FF2B5EF4-FFF2-40B4-BE49-F238E27FC236}">
                  <a16:creationId xmlns:a16="http://schemas.microsoft.com/office/drawing/2014/main" id="{26FDEC80-E5AD-1FC2-6B16-DBD49E4A77F6}"/>
                </a:ext>
              </a:extLst>
            </p:cNvPr>
            <p:cNvSpPr txBox="1"/>
            <p:nvPr/>
          </p:nvSpPr>
          <p:spPr>
            <a:xfrm>
              <a:off x="7216507" y="5594867"/>
              <a:ext cx="4082549" cy="841256"/>
            </a:xfrm>
            <a:prstGeom prst="rect">
              <a:avLst/>
            </a:prstGeom>
            <a:solidFill>
              <a:schemeClr val="accent6">
                <a:lumMod val="40000"/>
                <a:lumOff val="60000"/>
              </a:schemeClr>
            </a:solidFill>
          </p:spPr>
          <p:txBody>
            <a:bodyPr wrap="square">
              <a:spAutoFit/>
            </a:bodyPr>
            <a:lstStyle/>
            <a:p>
              <a:pPr marL="0" marR="0">
                <a:spcAft>
                  <a:spcPts val="800"/>
                </a:spcAft>
                <a:buNone/>
              </a:pPr>
              <a:r>
                <a:rPr lang="zh-TW" altLang="en-US"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第四部分</a:t>
              </a:r>
            </a:p>
            <a:p>
              <a:pPr marL="0" marR="0">
                <a:spcAft>
                  <a:spcPts val="800"/>
                </a:spcAft>
                <a:buNone/>
              </a:pPr>
              <a:r>
                <a:rPr lang="zh-TW" altLang="en-US"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臨床文件、臨床概述、臨床摘要、所有臨床研究的表格列表、臨床研究報告和 </a:t>
              </a:r>
              <a:r>
                <a:rPr lang="en-US" altLang="zh-TW"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F </a:t>
              </a:r>
              <a:r>
                <a:rPr lang="zh-TW" altLang="en-US" sz="1400" kern="0" dirty="0">
                  <a:solidFill>
                    <a:srgbClr val="030303"/>
                  </a:solidFill>
                  <a:effectLst/>
                  <a:latin typeface="KaiTi" panose="02010609060101010101" pitchFamily="49" charset="-122"/>
                  <a:ea typeface="KaiTi" panose="02010609060101010101" pitchFamily="49" charset="-122"/>
                  <a:cs typeface="Open Sans" panose="020B0606030504020204" pitchFamily="34" charset="0"/>
                </a:rPr>
                <a:t>部分</a:t>
              </a:r>
            </a:p>
          </p:txBody>
        </p:sp>
      </p:grpSp>
      <p:sp>
        <p:nvSpPr>
          <p:cNvPr id="18" name="TextBox 17">
            <a:extLst>
              <a:ext uri="{FF2B5EF4-FFF2-40B4-BE49-F238E27FC236}">
                <a16:creationId xmlns:a16="http://schemas.microsoft.com/office/drawing/2014/main" id="{0839B457-6520-8F5F-3919-78D9083A032D}"/>
              </a:ext>
            </a:extLst>
          </p:cNvPr>
          <p:cNvSpPr txBox="1"/>
          <p:nvPr/>
        </p:nvSpPr>
        <p:spPr>
          <a:xfrm>
            <a:off x="533715" y="2445760"/>
            <a:ext cx="2045032" cy="4247317"/>
          </a:xfrm>
          <a:prstGeom prst="rect">
            <a:avLst/>
          </a:prstGeom>
          <a:noFill/>
        </p:spPr>
        <p:txBody>
          <a:bodyPr wrap="square">
            <a:spAutoFit/>
          </a:bodyPr>
          <a:lstStyle/>
          <a:p>
            <a:r>
              <a:rPr lang="zh-CN" altLang="en-US" sz="1800" kern="1200" dirty="0">
                <a:solidFill>
                  <a:srgbClr val="0070C0"/>
                </a:solidFill>
                <a:effectLst/>
                <a:latin typeface="KaiTi" panose="02010609060101010101" pitchFamily="49" charset="-122"/>
                <a:ea typeface="KaiTi" panose="02010609060101010101" pitchFamily="49" charset="-122"/>
                <a:cs typeface="+mn-cs"/>
              </a:rPr>
              <a:t>必备文件产品资料包：</a:t>
            </a:r>
            <a:endParaRPr lang="en-US" altLang="zh-CN" dirty="0">
              <a:solidFill>
                <a:srgbClr val="0070C0"/>
              </a:solidFill>
              <a:latin typeface="KaiTi" panose="02010609060101010101" pitchFamily="49" charset="-122"/>
              <a:ea typeface="KaiTi" panose="02010609060101010101" pitchFamily="49" charset="-122"/>
            </a:endParaRPr>
          </a:p>
          <a:p>
            <a:r>
              <a:rPr lang="zh-CN" altLang="en-US" sz="1800" kern="1200" dirty="0">
                <a:solidFill>
                  <a:srgbClr val="0070C0"/>
                </a:solidFill>
                <a:effectLst/>
                <a:latin typeface="KaiTi" panose="02010609060101010101" pitchFamily="49" charset="-122"/>
                <a:ea typeface="KaiTi" panose="02010609060101010101" pitchFamily="49" charset="-122"/>
                <a:cs typeface="+mn-cs"/>
              </a:rPr>
              <a:t>成分配方、标签、说明书、</a:t>
            </a:r>
            <a:r>
              <a:rPr lang="en-US" altLang="zh-CN" sz="1800" kern="1200" dirty="0">
                <a:solidFill>
                  <a:srgbClr val="0070C0"/>
                </a:solidFill>
                <a:effectLst/>
                <a:latin typeface="KaiTi" panose="02010609060101010101" pitchFamily="49" charset="-122"/>
                <a:ea typeface="KaiTi" panose="02010609060101010101" pitchFamily="49" charset="-122"/>
                <a:cs typeface="+mn-cs"/>
              </a:rPr>
              <a:t>COA</a:t>
            </a:r>
            <a:r>
              <a:rPr lang="zh-CN" altLang="en-US" sz="1800" kern="1200" dirty="0">
                <a:solidFill>
                  <a:srgbClr val="0070C0"/>
                </a:solidFill>
                <a:effectLst/>
                <a:latin typeface="KaiTi" panose="02010609060101010101" pitchFamily="49" charset="-122"/>
                <a:ea typeface="KaiTi" panose="02010609060101010101" pitchFamily="49" charset="-122"/>
                <a:cs typeface="+mn-cs"/>
              </a:rPr>
              <a:t>、稳定性报告、质量控制资料</a:t>
            </a:r>
            <a:r>
              <a:rPr lang="en-US" altLang="zh-CN" sz="1800" kern="1200" dirty="0">
                <a:solidFill>
                  <a:srgbClr val="0070C0"/>
                </a:solidFill>
                <a:effectLst/>
                <a:latin typeface="KaiTi" panose="02010609060101010101" pitchFamily="49" charset="-122"/>
                <a:ea typeface="KaiTi" panose="02010609060101010101" pitchFamily="49" charset="-122"/>
                <a:cs typeface="+mn-cs"/>
              </a:rPr>
              <a:t>,</a:t>
            </a:r>
            <a:r>
              <a:rPr lang="zh-CN" altLang="en-US" sz="1800" kern="1200" dirty="0">
                <a:solidFill>
                  <a:srgbClr val="0070C0"/>
                </a:solidFill>
                <a:effectLst/>
                <a:latin typeface="KaiTi" panose="02010609060101010101" pitchFamily="49" charset="-122"/>
                <a:ea typeface="KaiTi" panose="02010609060101010101" pitchFamily="49" charset="-122"/>
                <a:cs typeface="+mn-cs"/>
              </a:rPr>
              <a:t>等等。</a:t>
            </a:r>
            <a:endParaRPr lang="en-US" altLang="zh-CN" sz="1800" kern="1200" dirty="0">
              <a:solidFill>
                <a:srgbClr val="0070C0"/>
              </a:solidFill>
              <a:effectLst/>
              <a:latin typeface="KaiTi" panose="02010609060101010101" pitchFamily="49" charset="-122"/>
              <a:ea typeface="KaiTi" panose="02010609060101010101" pitchFamily="49" charset="-122"/>
              <a:cs typeface="+mn-cs"/>
            </a:endParaRPr>
          </a:p>
          <a:p>
            <a:endParaRPr lang="en-US" altLang="zh-CN" sz="1800" kern="1200" dirty="0">
              <a:solidFill>
                <a:srgbClr val="0070C0"/>
              </a:solidFill>
              <a:effectLst/>
              <a:latin typeface="KaiTi" panose="02010609060101010101" pitchFamily="49" charset="-122"/>
              <a:ea typeface="KaiTi" panose="02010609060101010101" pitchFamily="49" charset="-122"/>
              <a:cs typeface="+mn-cs"/>
            </a:endParaRPr>
          </a:p>
          <a:p>
            <a:r>
              <a:rPr lang="zh-CN" altLang="en-US" sz="1800" kern="1200" dirty="0">
                <a:solidFill>
                  <a:srgbClr val="0070C0"/>
                </a:solidFill>
                <a:effectLst/>
                <a:latin typeface="KaiTi" panose="02010609060101010101" pitchFamily="49" charset="-122"/>
                <a:ea typeface="KaiTi" panose="02010609060101010101" pitchFamily="49" charset="-122"/>
                <a:cs typeface="+mn-cs"/>
              </a:rPr>
              <a:t>功能性或疾病风险声称的科学证据文件（文献、临床），</a:t>
            </a:r>
            <a:r>
              <a:rPr lang="zh-CN" altLang="en-US" dirty="0">
                <a:solidFill>
                  <a:srgbClr val="0070C0"/>
                </a:solidFill>
                <a:latin typeface="KaiTi" panose="02010609060101010101" pitchFamily="49" charset="-122"/>
                <a:ea typeface="KaiTi" panose="02010609060101010101" pitchFamily="49" charset="-122"/>
              </a:rPr>
              <a:t>等等。</a:t>
            </a:r>
            <a:endParaRPr lang="en-US" altLang="zh-CN" dirty="0">
              <a:solidFill>
                <a:srgbClr val="0070C0"/>
              </a:solidFill>
              <a:latin typeface="KaiTi" panose="02010609060101010101" pitchFamily="49" charset="-122"/>
              <a:ea typeface="KaiTi" panose="02010609060101010101" pitchFamily="49" charset="-122"/>
            </a:endParaRPr>
          </a:p>
          <a:p>
            <a:endParaRPr lang="en-US" altLang="zh-CN" sz="1800" kern="1200" dirty="0">
              <a:solidFill>
                <a:srgbClr val="0070C0"/>
              </a:solidFill>
              <a:effectLst/>
              <a:latin typeface="KaiTi" panose="02010609060101010101" pitchFamily="49" charset="-122"/>
              <a:ea typeface="KaiTi" panose="02010609060101010101" pitchFamily="49" charset="-122"/>
              <a:cs typeface="+mn-cs"/>
            </a:endParaRPr>
          </a:p>
          <a:p>
            <a:r>
              <a:rPr lang="zh-TW" altLang="en-US" sz="1800" kern="1200" dirty="0">
                <a:solidFill>
                  <a:srgbClr val="0070C0"/>
                </a:solidFill>
                <a:effectLst/>
                <a:latin typeface="KaiTi" panose="02010609060101010101" pitchFamily="49" charset="-122"/>
                <a:ea typeface="KaiTi" panose="02010609060101010101" pitchFamily="49" charset="-122"/>
                <a:cs typeface="+mn-cs"/>
              </a:rPr>
              <a:t>至少</a:t>
            </a:r>
            <a:r>
              <a:rPr lang="en-US" altLang="zh-TW" sz="1800" kern="1200" dirty="0">
                <a:solidFill>
                  <a:srgbClr val="0070C0"/>
                </a:solidFill>
                <a:effectLst/>
                <a:latin typeface="KaiTi" panose="02010609060101010101" pitchFamily="49" charset="-122"/>
                <a:ea typeface="KaiTi" panose="02010609060101010101" pitchFamily="49" charset="-122"/>
                <a:cs typeface="+mn-cs"/>
              </a:rPr>
              <a:t>17</a:t>
            </a:r>
            <a:r>
              <a:rPr lang="zh-TW" altLang="en-US" sz="1800" kern="1200" dirty="0">
                <a:solidFill>
                  <a:srgbClr val="0070C0"/>
                </a:solidFill>
                <a:effectLst/>
                <a:latin typeface="KaiTi" panose="02010609060101010101" pitchFamily="49" charset="-122"/>
                <a:ea typeface="KaiTi" panose="02010609060101010101" pitchFamily="49" charset="-122"/>
                <a:cs typeface="+mn-cs"/>
              </a:rPr>
              <a:t>份文件、證件，請參閲本簡報２</a:t>
            </a:r>
            <a:r>
              <a:rPr lang="en-US" altLang="zh-TW" sz="1800" kern="1200" dirty="0">
                <a:solidFill>
                  <a:srgbClr val="0070C0"/>
                </a:solidFill>
                <a:effectLst/>
                <a:latin typeface="KaiTi" panose="02010609060101010101" pitchFamily="49" charset="-122"/>
                <a:ea typeface="KaiTi" panose="02010609060101010101" pitchFamily="49" charset="-122"/>
                <a:cs typeface="+mn-cs"/>
              </a:rPr>
              <a:t>7</a:t>
            </a:r>
            <a:r>
              <a:rPr lang="zh-TW" altLang="en-US" sz="1800" kern="1200" dirty="0">
                <a:solidFill>
                  <a:srgbClr val="0070C0"/>
                </a:solidFill>
                <a:effectLst/>
                <a:latin typeface="KaiTi" panose="02010609060101010101" pitchFamily="49" charset="-122"/>
                <a:ea typeface="KaiTi" panose="02010609060101010101" pitchFamily="49" charset="-122"/>
                <a:cs typeface="+mn-cs"/>
              </a:rPr>
              <a:t>－２</a:t>
            </a:r>
            <a:r>
              <a:rPr lang="en-US" altLang="zh-TW" sz="1800" kern="1200" dirty="0">
                <a:solidFill>
                  <a:srgbClr val="0070C0"/>
                </a:solidFill>
                <a:effectLst/>
                <a:latin typeface="KaiTi" panose="02010609060101010101" pitchFamily="49" charset="-122"/>
                <a:ea typeface="KaiTi" panose="02010609060101010101" pitchFamily="49" charset="-122"/>
                <a:cs typeface="+mn-cs"/>
              </a:rPr>
              <a:t>9</a:t>
            </a:r>
            <a:r>
              <a:rPr lang="zh-TW" altLang="en-US" sz="1800" kern="1200" dirty="0">
                <a:solidFill>
                  <a:srgbClr val="0070C0"/>
                </a:solidFill>
                <a:effectLst/>
                <a:latin typeface="KaiTi" panose="02010609060101010101" pitchFamily="49" charset="-122"/>
                <a:ea typeface="KaiTi" panose="02010609060101010101" pitchFamily="49" charset="-122"/>
                <a:cs typeface="+mn-cs"/>
              </a:rPr>
              <a:t>頁。</a:t>
            </a:r>
          </a:p>
        </p:txBody>
      </p:sp>
    </p:spTree>
    <p:extLst>
      <p:ext uri="{BB962C8B-B14F-4D97-AF65-F5344CB8AC3E}">
        <p14:creationId xmlns:p14="http://schemas.microsoft.com/office/powerpoint/2010/main" val="26729474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FD443FD4-4D91-BFA9-DF97-599547E3F3ED}"/>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FB1E9E83-10A1-2F1E-5EA7-4602FDFBB15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F185C637-BCA9-F17E-A273-2963989B35AF}"/>
              </a:ext>
            </a:extLst>
          </p:cNvPr>
          <p:cNvSpPr/>
          <p:nvPr/>
        </p:nvSpPr>
        <p:spPr>
          <a:xfrm>
            <a:off x="405780" y="251418"/>
            <a:ext cx="8763800" cy="646331"/>
          </a:xfrm>
          <a:prstGeom prst="rect">
            <a:avLst/>
          </a:prstGeom>
        </p:spPr>
        <p:txBody>
          <a:bodyPr wrap="square">
            <a:spAutoFit/>
          </a:bodyPr>
          <a:lstStyle/>
          <a:p>
            <a:pPr marL="45720" lvl="0">
              <a:defRPr/>
            </a:pPr>
            <a:r>
              <a:rPr kumimoji="0" lang="en-US" altLang="zh-TW"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2.</a:t>
            </a:r>
            <a:r>
              <a:rPr kumimoji="0" lang="zh-TW"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東協國家保健品法規</a:t>
            </a:r>
            <a:r>
              <a:rPr kumimoji="0" lang="en-US" altLang="zh-TW"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馬來西亞</a:t>
            </a:r>
            <a:endParaRPr kumimoji="0" lang="zh-TW"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endParaRPr>
          </a:p>
        </p:txBody>
      </p:sp>
      <p:graphicFrame>
        <p:nvGraphicFramePr>
          <p:cNvPr id="2" name="Table 1">
            <a:extLst>
              <a:ext uri="{FF2B5EF4-FFF2-40B4-BE49-F238E27FC236}">
                <a16:creationId xmlns:a16="http://schemas.microsoft.com/office/drawing/2014/main" id="{AF4CE553-0A83-C439-E710-18F16585809C}"/>
              </a:ext>
            </a:extLst>
          </p:cNvPr>
          <p:cNvGraphicFramePr>
            <a:graphicFrameLocks noGrp="1"/>
          </p:cNvGraphicFramePr>
          <p:nvPr>
            <p:extLst>
              <p:ext uri="{D42A27DB-BD31-4B8C-83A1-F6EECF244321}">
                <p14:modId xmlns:p14="http://schemas.microsoft.com/office/powerpoint/2010/main" val="3864349304"/>
              </p:ext>
            </p:extLst>
          </p:nvPr>
        </p:nvGraphicFramePr>
        <p:xfrm>
          <a:off x="548932" y="1458122"/>
          <a:ext cx="11378128" cy="4995214"/>
        </p:xfrm>
        <a:graphic>
          <a:graphicData uri="http://schemas.openxmlformats.org/drawingml/2006/table">
            <a:tbl>
              <a:tblPr firstRow="1" bandRow="1"/>
              <a:tblGrid>
                <a:gridCol w="1711196">
                  <a:extLst>
                    <a:ext uri="{9D8B030D-6E8A-4147-A177-3AD203B41FA5}">
                      <a16:colId xmlns:a16="http://schemas.microsoft.com/office/drawing/2014/main" val="41713030"/>
                    </a:ext>
                  </a:extLst>
                </a:gridCol>
                <a:gridCol w="9666932">
                  <a:extLst>
                    <a:ext uri="{9D8B030D-6E8A-4147-A177-3AD203B41FA5}">
                      <a16:colId xmlns:a16="http://schemas.microsoft.com/office/drawing/2014/main" val="1314048160"/>
                    </a:ext>
                  </a:extLst>
                </a:gridCol>
              </a:tblGrid>
              <a:tr h="4995214">
                <a:tc>
                  <a:txBody>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dirty="0">
                          <a:latin typeface="KaiTi" panose="02010609060101010101" pitchFamily="49" charset="-122"/>
                          <a:ea typeface="KaiTi" panose="02010609060101010101" pitchFamily="49" charset="-122"/>
                        </a:rPr>
                        <a:t>五、所需相關文件證件 </a:t>
                      </a: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b="1" kern="1200" dirty="0">
                          <a:solidFill>
                            <a:schemeClr val="tx1"/>
                          </a:solidFill>
                          <a:effectLst/>
                          <a:latin typeface="KaiTi" panose="02010609060101010101" pitchFamily="49" charset="-122"/>
                          <a:ea typeface="KaiTi" panose="02010609060101010101" pitchFamily="49" charset="-122"/>
                          <a:cs typeface="+mn-cs"/>
                        </a:rPr>
                        <a:t>步驟</a:t>
                      </a:r>
                      <a:r>
                        <a:rPr lang="en-US" altLang="zh-TW" sz="1800" b="1" kern="1200" dirty="0">
                          <a:solidFill>
                            <a:schemeClr val="tx1"/>
                          </a:solidFill>
                          <a:effectLst/>
                          <a:latin typeface="KaiTi" panose="02010609060101010101" pitchFamily="49" charset="-122"/>
                          <a:ea typeface="KaiTi" panose="02010609060101010101" pitchFamily="49" charset="-122"/>
                          <a:cs typeface="+mn-cs"/>
                        </a:rPr>
                        <a:t>3</a:t>
                      </a:r>
                      <a:r>
                        <a:rPr lang="zh-CN" altLang="en-US" sz="1800" b="1" kern="1200" dirty="0">
                          <a:solidFill>
                            <a:schemeClr val="tx1"/>
                          </a:solidFill>
                          <a:effectLst/>
                          <a:latin typeface="KaiTi" panose="02010609060101010101" pitchFamily="49" charset="-122"/>
                          <a:ea typeface="KaiTi" panose="02010609060101010101" pitchFamily="49" charset="-122"/>
                          <a:cs typeface="+mn-cs"/>
                        </a:rPr>
                        <a:t>，</a:t>
                      </a:r>
                      <a:r>
                        <a:rPr lang="zh-TW" altLang="en-US" sz="1800" b="1" kern="1200" dirty="0">
                          <a:solidFill>
                            <a:schemeClr val="tx1"/>
                          </a:solidFill>
                          <a:effectLst/>
                          <a:latin typeface="KaiTi" panose="02010609060101010101" pitchFamily="49" charset="-122"/>
                          <a:ea typeface="KaiTi" panose="02010609060101010101" pitchFamily="49" charset="-122"/>
                          <a:cs typeface="+mn-cs"/>
                        </a:rPr>
                        <a:t>結果</a:t>
                      </a:r>
                    </a:p>
                    <a:p>
                      <a:pPr marL="0" marR="0" lvl="0" indent="0" algn="l" defTabSz="914126" rtl="0" eaLnBrk="1" fontAlgn="auto" latinLnBrk="0" hangingPunct="1">
                        <a:lnSpc>
                          <a:spcPct val="100000"/>
                        </a:lnSpc>
                        <a:spcBef>
                          <a:spcPts val="0"/>
                        </a:spcBef>
                        <a:spcAft>
                          <a:spcPts val="0"/>
                        </a:spcAft>
                        <a:buClrTx/>
                        <a:buSzTx/>
                        <a:buFontTx/>
                        <a:buNone/>
                        <a:tabLst/>
                        <a:defRPr/>
                      </a:pPr>
                      <a:r>
                        <a:rPr lang="en-US" altLang="zh-TW" sz="1800" kern="1200" dirty="0">
                          <a:solidFill>
                            <a:schemeClr val="tx1"/>
                          </a:solidFill>
                          <a:effectLst/>
                          <a:latin typeface="KaiTi" panose="02010609060101010101" pitchFamily="49" charset="-122"/>
                          <a:ea typeface="KaiTi" panose="02010609060101010101" pitchFamily="49" charset="-122"/>
                          <a:cs typeface="+mn-cs"/>
                        </a:rPr>
                        <a:t>3.1 </a:t>
                      </a:r>
                      <a:r>
                        <a:rPr lang="zh-TW" altLang="en-US" sz="1800" kern="1200" dirty="0">
                          <a:solidFill>
                            <a:schemeClr val="tx1"/>
                          </a:solidFill>
                          <a:effectLst/>
                          <a:latin typeface="KaiTi" panose="02010609060101010101" pitchFamily="49" charset="-122"/>
                          <a:ea typeface="KaiTi" panose="02010609060101010101" pitchFamily="49" charset="-122"/>
                          <a:cs typeface="+mn-cs"/>
                        </a:rPr>
                        <a:t>管理局的決定</a:t>
                      </a:r>
                    </a:p>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根據對提交的文件和樣品的評估結果可能會批准或拒絕申請</a:t>
                      </a:r>
                      <a:r>
                        <a:rPr lang="zh-CN" altLang="en-US"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根據</a:t>
                      </a:r>
                      <a:r>
                        <a:rPr lang="en-US" altLang="zh-TW" sz="1800" kern="1200" dirty="0">
                          <a:solidFill>
                            <a:schemeClr val="tx1"/>
                          </a:solidFill>
                          <a:effectLst/>
                          <a:latin typeface="KaiTi" panose="02010609060101010101" pitchFamily="49" charset="-122"/>
                          <a:ea typeface="KaiTi" panose="02010609060101010101" pitchFamily="49" charset="-122"/>
                          <a:cs typeface="+mn-cs"/>
                        </a:rPr>
                        <a:t>《1984</a:t>
                      </a:r>
                      <a:r>
                        <a:rPr lang="zh-TW" altLang="en-US" sz="1800" kern="1200" dirty="0">
                          <a:solidFill>
                            <a:schemeClr val="tx1"/>
                          </a:solidFill>
                          <a:effectLst/>
                          <a:latin typeface="KaiTi" panose="02010609060101010101" pitchFamily="49" charset="-122"/>
                          <a:ea typeface="KaiTi" panose="02010609060101010101" pitchFamily="49" charset="-122"/>
                          <a:cs typeface="+mn-cs"/>
                        </a:rPr>
                        <a:t>年疾病預防控制及預防措施</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第</a:t>
                      </a:r>
                      <a:r>
                        <a:rPr lang="en-US" altLang="zh-TW" sz="1800" kern="1200" dirty="0">
                          <a:solidFill>
                            <a:schemeClr val="tx1"/>
                          </a:solidFill>
                          <a:effectLst/>
                          <a:latin typeface="KaiTi" panose="02010609060101010101" pitchFamily="49" charset="-122"/>
                          <a:ea typeface="KaiTi" panose="02010609060101010101" pitchFamily="49" charset="-122"/>
                          <a:cs typeface="+mn-cs"/>
                        </a:rPr>
                        <a:t>11</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r>
                        <a:rPr lang="en-US" altLang="zh-TW" sz="1800" kern="1200" dirty="0">
                          <a:solidFill>
                            <a:schemeClr val="tx1"/>
                          </a:solidFill>
                          <a:effectLst/>
                          <a:latin typeface="KaiTi" panose="02010609060101010101" pitchFamily="49" charset="-122"/>
                          <a:ea typeface="KaiTi" panose="02010609060101010101" pitchFamily="49" charset="-122"/>
                          <a:cs typeface="+mn-cs"/>
                        </a:rPr>
                        <a:t>1</a:t>
                      </a:r>
                      <a:r>
                        <a:rPr lang="zh-TW" altLang="en-US" sz="1800" kern="1200" dirty="0">
                          <a:solidFill>
                            <a:schemeClr val="tx1"/>
                          </a:solidFill>
                          <a:effectLst/>
                          <a:latin typeface="KaiTi" panose="02010609060101010101" pitchFamily="49" charset="-122"/>
                          <a:ea typeface="KaiTi" panose="02010609060101010101" pitchFamily="49" charset="-122"/>
                          <a:cs typeface="+mn-cs"/>
                        </a:rPr>
                        <a:t>）條的規定，如產品在安全、品質或效能方面存在缺陷，或未能符合註冊條件，監督可隨時拒絕、取消或暫時吊銷該產品的註冊。</a:t>
                      </a:r>
                    </a:p>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 </a:t>
                      </a:r>
                    </a:p>
                    <a:p>
                      <a:pPr marL="0" marR="0" lvl="0" indent="0" algn="l" defTabSz="914126" rtl="0" eaLnBrk="1" fontAlgn="auto" latinLnBrk="0" hangingPunct="1">
                        <a:lnSpc>
                          <a:spcPct val="100000"/>
                        </a:lnSpc>
                        <a:spcBef>
                          <a:spcPts val="0"/>
                        </a:spcBef>
                        <a:spcAft>
                          <a:spcPts val="0"/>
                        </a:spcAft>
                        <a:buClrTx/>
                        <a:buSzTx/>
                        <a:buFontTx/>
                        <a:buNone/>
                        <a:tabLst/>
                        <a:defRPr/>
                      </a:pPr>
                      <a:r>
                        <a:rPr lang="en-US" altLang="zh-TW" sz="1800" kern="1200" dirty="0">
                          <a:solidFill>
                            <a:schemeClr val="tx1"/>
                          </a:solidFill>
                          <a:effectLst/>
                          <a:latin typeface="KaiTi" panose="02010609060101010101" pitchFamily="49" charset="-122"/>
                          <a:ea typeface="KaiTi" panose="02010609060101010101" pitchFamily="49" charset="-122"/>
                          <a:cs typeface="+mn-cs"/>
                        </a:rPr>
                        <a:t>3.2 </a:t>
                      </a:r>
                      <a:r>
                        <a:rPr lang="zh-TW" altLang="en-US" sz="1800" kern="1200" dirty="0">
                          <a:solidFill>
                            <a:schemeClr val="tx1"/>
                          </a:solidFill>
                          <a:effectLst/>
                          <a:latin typeface="KaiTi" panose="02010609060101010101" pitchFamily="49" charset="-122"/>
                          <a:ea typeface="KaiTi" panose="02010609060101010101" pitchFamily="49" charset="-122"/>
                          <a:cs typeface="+mn-cs"/>
                        </a:rPr>
                        <a:t>產品註冊號</a:t>
                      </a:r>
                    </a:p>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產品註冊持有人應通過系統為註冊產品</a:t>
                      </a:r>
                      <a:r>
                        <a:rPr lang="zh-CN" altLang="en-US" sz="1800" kern="1200" dirty="0">
                          <a:solidFill>
                            <a:schemeClr val="tx1"/>
                          </a:solidFill>
                          <a:effectLst/>
                          <a:latin typeface="KaiTi" panose="02010609060101010101" pitchFamily="49" charset="-122"/>
                          <a:ea typeface="KaiTi" panose="02010609060101010101" pitchFamily="49" charset="-122"/>
                          <a:cs typeface="+mn-cs"/>
                        </a:rPr>
                        <a:t>标签注明</a:t>
                      </a:r>
                      <a:r>
                        <a:rPr lang="zh-TW" altLang="en-US" sz="1800" kern="1200" dirty="0">
                          <a:solidFill>
                            <a:schemeClr val="tx1"/>
                          </a:solidFill>
                          <a:effectLst/>
                          <a:latin typeface="KaiTi" panose="02010609060101010101" pitchFamily="49" charset="-122"/>
                          <a:ea typeface="KaiTi" panose="02010609060101010101" pitchFamily="49" charset="-122"/>
                          <a:cs typeface="+mn-cs"/>
                        </a:rPr>
                        <a:t>產品註冊號碼（</a:t>
                      </a:r>
                      <a:r>
                        <a:rPr lang="zh-TW" altLang="en-US"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即 </a:t>
                      </a:r>
                      <a:r>
                        <a:rPr lang="en-US" altLang="zh-TW"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MAL </a:t>
                      </a:r>
                      <a:r>
                        <a:rPr lang="zh-TW" altLang="en-US"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編號</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p>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 </a:t>
                      </a:r>
                    </a:p>
                    <a:p>
                      <a:pPr marL="0" marR="0" lvl="0" indent="0" algn="l" defTabSz="914126" rtl="0" eaLnBrk="1" fontAlgn="auto" latinLnBrk="0" hangingPunct="1">
                        <a:lnSpc>
                          <a:spcPct val="100000"/>
                        </a:lnSpc>
                        <a:spcBef>
                          <a:spcPts val="0"/>
                        </a:spcBef>
                        <a:spcAft>
                          <a:spcPts val="0"/>
                        </a:spcAft>
                        <a:buClrTx/>
                        <a:buSzTx/>
                        <a:buFontTx/>
                        <a:buNone/>
                        <a:tabLst/>
                        <a:defRPr/>
                      </a:pPr>
                      <a:r>
                        <a:rPr lang="en-US" altLang="zh-TW" sz="1800" kern="1200" dirty="0">
                          <a:solidFill>
                            <a:schemeClr val="tx1"/>
                          </a:solidFill>
                          <a:effectLst/>
                          <a:latin typeface="KaiTi" panose="02010609060101010101" pitchFamily="49" charset="-122"/>
                          <a:ea typeface="KaiTi" panose="02010609060101010101" pitchFamily="49" charset="-122"/>
                          <a:cs typeface="+mn-cs"/>
                        </a:rPr>
                        <a:t>3.3 </a:t>
                      </a:r>
                      <a:r>
                        <a:rPr lang="zh-TW" altLang="en-US" sz="1800" kern="1200" dirty="0">
                          <a:solidFill>
                            <a:schemeClr val="tx1"/>
                          </a:solidFill>
                          <a:effectLst/>
                          <a:latin typeface="KaiTi" panose="02010609060101010101" pitchFamily="49" charset="-122"/>
                          <a:ea typeface="KaiTi" panose="02010609060101010101" pitchFamily="49" charset="-122"/>
                          <a:cs typeface="+mn-cs"/>
                        </a:rPr>
                        <a:t>註冊證書</a:t>
                      </a:r>
                    </a:p>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 </a:t>
                      </a:r>
                    </a:p>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註冊後流程</a:t>
                      </a:r>
                    </a:p>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產品的</a:t>
                      </a:r>
                      <a:r>
                        <a:rPr lang="zh-TW" altLang="en-US"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註冊</a:t>
                      </a:r>
                      <a:r>
                        <a:rPr lang="zh-CN" altLang="en-US"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有效期</a:t>
                      </a:r>
                      <a:r>
                        <a:rPr lang="zh-TW" altLang="en-US"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為五（</a:t>
                      </a:r>
                      <a:r>
                        <a:rPr lang="en-US" altLang="zh-TW"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5</a:t>
                      </a:r>
                      <a:r>
                        <a:rPr lang="zh-TW" altLang="en-US" sz="1800" kern="1200" dirty="0">
                          <a:solidFill>
                            <a:schemeClr val="tx1"/>
                          </a:solidFill>
                          <a:effectLst/>
                          <a:highlight>
                            <a:srgbClr val="FFFF00"/>
                          </a:highlight>
                          <a:latin typeface="KaiTi" panose="02010609060101010101" pitchFamily="49" charset="-122"/>
                          <a:ea typeface="KaiTi" panose="02010609060101010101" pitchFamily="49" charset="-122"/>
                          <a:cs typeface="+mn-cs"/>
                        </a:rPr>
                        <a:t>）年</a:t>
                      </a:r>
                      <a:r>
                        <a:rPr lang="zh-TW" altLang="en-US" sz="1800" kern="1200" dirty="0">
                          <a:solidFill>
                            <a:schemeClr val="tx1"/>
                          </a:solidFill>
                          <a:effectLst/>
                          <a:latin typeface="KaiTi" panose="02010609060101010101" pitchFamily="49" charset="-122"/>
                          <a:ea typeface="KaiTi" panose="02010609060101010101" pitchFamily="49" charset="-122"/>
                          <a:cs typeface="+mn-cs"/>
                        </a:rPr>
                        <a:t>或管理局</a:t>
                      </a:r>
                      <a:r>
                        <a:rPr lang="zh-CN" altLang="en-US" sz="1800" kern="1200" dirty="0">
                          <a:solidFill>
                            <a:schemeClr val="tx1"/>
                          </a:solidFill>
                          <a:effectLst/>
                          <a:latin typeface="KaiTi" panose="02010609060101010101" pitchFamily="49" charset="-122"/>
                          <a:ea typeface="KaiTi" panose="02010609060101010101" pitchFamily="49" charset="-122"/>
                          <a:cs typeface="+mn-cs"/>
                        </a:rPr>
                        <a:t>系统</a:t>
                      </a:r>
                      <a:r>
                        <a:rPr lang="zh-TW" altLang="en-US" sz="1800" kern="1200" dirty="0">
                          <a:solidFill>
                            <a:schemeClr val="tx1"/>
                          </a:solidFill>
                          <a:effectLst/>
                          <a:latin typeface="KaiTi" panose="02010609060101010101" pitchFamily="49" charset="-122"/>
                          <a:ea typeface="KaiTi" panose="02010609060101010101" pitchFamily="49" charset="-122"/>
                          <a:cs typeface="+mn-cs"/>
                        </a:rPr>
                        <a:t>中指定的期限（除非註冊被管理局暫停或取消）。</a:t>
                      </a:r>
                    </a:p>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 </a:t>
                      </a:r>
                    </a:p>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在監督批准產品註冊後，申請人應履行產品註冊批准期間施加的所有承諾和條件，並負責在註冊有效期內在質量、安全和效能方面的維護。否則，產品註冊續期的申請可能會被拒絕。</a:t>
                      </a:r>
                    </a:p>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產品功效、質量和安全性的任何變化應通知管理局</a:t>
                      </a:r>
                      <a:r>
                        <a:rPr lang="zh-CN" altLang="en-US" sz="1800" kern="1200" dirty="0">
                          <a:solidFill>
                            <a:schemeClr val="tx1"/>
                          </a:solidFill>
                          <a:effectLst/>
                          <a:latin typeface="KaiTi" panose="02010609060101010101" pitchFamily="49" charset="-122"/>
                          <a:ea typeface="KaiTi" panose="02010609060101010101" pitchFamily="49" charset="-122"/>
                          <a:cs typeface="+mn-cs"/>
                        </a:rPr>
                        <a:t>。 </a:t>
                      </a:r>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1456905658"/>
                  </a:ext>
                </a:extLst>
              </a:tr>
            </a:tbl>
          </a:graphicData>
        </a:graphic>
      </p:graphicFrame>
      <p:sp>
        <p:nvSpPr>
          <p:cNvPr id="4" name="Date Placeholder 3">
            <a:extLst>
              <a:ext uri="{FF2B5EF4-FFF2-40B4-BE49-F238E27FC236}">
                <a16:creationId xmlns:a16="http://schemas.microsoft.com/office/drawing/2014/main" id="{61D62ECE-CBA8-8C74-63CF-8A6D58AD1300}"/>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B85AC268-E2C6-5E40-1C53-5816A6C8E713}"/>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36C87F6-986D-49E6-AF40-1B3A1EE8064D}" type="slidenum">
              <a:rPr kumimoji="0" lang="en-US" sz="1200" b="1" i="0" u="none" strike="noStrike" kern="1200" cap="none" spc="0" normalizeH="0" baseline="0" noProof="0" smtClean="0">
                <a:ln>
                  <a:noFill/>
                </a:ln>
                <a:solidFill>
                  <a:srgbClr val="549E39"/>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a:ln>
                <a:noFill/>
              </a:ln>
              <a:solidFill>
                <a:srgbClr val="549E39"/>
              </a:solidFill>
              <a:effectLst/>
              <a:uLnTx/>
              <a:uFillTx/>
              <a:latin typeface="Corbel" panose="020B0503020204020204"/>
              <a:ea typeface="+mn-ea"/>
              <a:cs typeface="+mn-cs"/>
            </a:endParaRPr>
          </a:p>
        </p:txBody>
      </p:sp>
      <p:pic>
        <p:nvPicPr>
          <p:cNvPr id="5" name="Picture 2" descr="Round icon. Download flag icon of Malaysia at PNG format">
            <a:extLst>
              <a:ext uri="{FF2B5EF4-FFF2-40B4-BE49-F238E27FC236}">
                <a16:creationId xmlns:a16="http://schemas.microsoft.com/office/drawing/2014/main" id="{F2AB9800-0A25-B0E4-92EE-8505A37EA5E5}"/>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169580" y="84389"/>
            <a:ext cx="1136175" cy="85213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D688EA4A-65C4-A924-6271-12450FCA7C08}"/>
              </a:ext>
            </a:extLst>
          </p:cNvPr>
          <p:cNvSpPr txBox="1"/>
          <p:nvPr/>
        </p:nvSpPr>
        <p:spPr>
          <a:xfrm>
            <a:off x="1053852" y="892082"/>
            <a:ext cx="7344816" cy="461665"/>
          </a:xfrm>
          <a:prstGeom prst="rect">
            <a:avLst/>
          </a:prstGeom>
          <a:noFill/>
        </p:spPr>
        <p:txBody>
          <a:bodyPr wrap="square">
            <a:spAutoFit/>
          </a:bodyPr>
          <a:lstStyle/>
          <a:p>
            <a:r>
              <a:rPr lang="en-US" altLang="zh-TW" sz="2400" dirty="0">
                <a:latin typeface="KaiTi" panose="02010609060101010101" pitchFamily="49" charset="-122"/>
                <a:ea typeface="KaiTi" panose="02010609060101010101" pitchFamily="49" charset="-122"/>
                <a:cs typeface="Times New Roman" panose="02020603050405020304" pitchFamily="18" charset="0"/>
              </a:rPr>
              <a:t>1) </a:t>
            </a:r>
            <a:r>
              <a:rPr lang="zh-TW" altLang="en-US" sz="2400" dirty="0">
                <a:latin typeface="KaiTi" panose="02010609060101010101" pitchFamily="49" charset="-122"/>
                <a:ea typeface="KaiTi" panose="02010609060101010101" pitchFamily="49" charset="-122"/>
                <a:cs typeface="Times New Roman" panose="02020603050405020304" pitchFamily="18" charset="0"/>
              </a:rPr>
              <a:t>馬來西亞</a:t>
            </a:r>
            <a:r>
              <a:rPr lang="zh-TW" altLang="en-US" sz="2400" dirty="0">
                <a:latin typeface="KaiTi" panose="02010609060101010101" pitchFamily="49" charset="-122"/>
                <a:ea typeface="KaiTi" panose="02010609060101010101" pitchFamily="49" charset="-122"/>
              </a:rPr>
              <a:t>保健食品申請上市許可規定與程序</a:t>
            </a:r>
          </a:p>
        </p:txBody>
      </p:sp>
    </p:spTree>
    <p:extLst>
      <p:ext uri="{BB962C8B-B14F-4D97-AF65-F5344CB8AC3E}">
        <p14:creationId xmlns:p14="http://schemas.microsoft.com/office/powerpoint/2010/main" val="277854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p:cNvSpPr/>
          <p:nvPr/>
        </p:nvSpPr>
        <p:spPr>
          <a:xfrm>
            <a:off x="405780" y="251418"/>
            <a:ext cx="8424936" cy="646331"/>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印尼</a:t>
            </a:r>
          </a:p>
        </p:txBody>
      </p:sp>
      <p:graphicFrame>
        <p:nvGraphicFramePr>
          <p:cNvPr id="2" name="Table 1"/>
          <p:cNvGraphicFramePr>
            <a:graphicFrameLocks noGrp="1"/>
          </p:cNvGraphicFramePr>
          <p:nvPr>
            <p:extLst>
              <p:ext uri="{D42A27DB-BD31-4B8C-83A1-F6EECF244321}">
                <p14:modId xmlns:p14="http://schemas.microsoft.com/office/powerpoint/2010/main" val="761108530"/>
              </p:ext>
            </p:extLst>
          </p:nvPr>
        </p:nvGraphicFramePr>
        <p:xfrm>
          <a:off x="189756" y="1363999"/>
          <a:ext cx="11809312" cy="5273173"/>
        </p:xfrm>
        <a:graphic>
          <a:graphicData uri="http://schemas.openxmlformats.org/drawingml/2006/table">
            <a:tbl>
              <a:tblPr firstRow="1" bandRow="1"/>
              <a:tblGrid>
                <a:gridCol w="1584176">
                  <a:extLst>
                    <a:ext uri="{9D8B030D-6E8A-4147-A177-3AD203B41FA5}">
                      <a16:colId xmlns:a16="http://schemas.microsoft.com/office/drawing/2014/main" val="41713030"/>
                    </a:ext>
                  </a:extLst>
                </a:gridCol>
                <a:gridCol w="10225136">
                  <a:extLst>
                    <a:ext uri="{9D8B030D-6E8A-4147-A177-3AD203B41FA5}">
                      <a16:colId xmlns:a16="http://schemas.microsoft.com/office/drawing/2014/main" val="1314048160"/>
                    </a:ext>
                  </a:extLst>
                </a:gridCol>
              </a:tblGrid>
              <a:tr h="345487">
                <a:tc>
                  <a:txBody>
                    <a:bodyPr/>
                    <a:lstStyle/>
                    <a:p>
                      <a:r>
                        <a:rPr lang="zh-TW" altLang="en-US" sz="1800" kern="1200" dirty="0">
                          <a:effectLst/>
                          <a:latin typeface="KaiTi" panose="02010609060101010101" pitchFamily="49" charset="-122"/>
                          <a:ea typeface="KaiTi" panose="02010609060101010101" pitchFamily="49" charset="-122"/>
                        </a:rPr>
                        <a:t>一、主管機關</a:t>
                      </a:r>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r>
                        <a:rPr lang="zh-TW" altLang="en-US" sz="1800" dirty="0">
                          <a:latin typeface="KaiTi" panose="02010609060101010101" pitchFamily="49" charset="-122"/>
                          <a:ea typeface="KaiTi" panose="02010609060101010101" pitchFamily="49" charset="-122"/>
                        </a:rPr>
                        <a:t>印尼食品藥物管理局</a:t>
                      </a:r>
                      <a:r>
                        <a:rPr lang="en-US" altLang="zh-TW" sz="1800" dirty="0">
                          <a:latin typeface="KaiTi" panose="02010609060101010101" pitchFamily="49" charset="-122"/>
                          <a:ea typeface="KaiTi" panose="02010609060101010101" pitchFamily="49" charset="-122"/>
                        </a:rPr>
                        <a:t>(</a:t>
                      </a:r>
                      <a:r>
                        <a:rPr lang="en-SG" sz="1800" dirty="0">
                          <a:latin typeface="KaiTi" panose="02010609060101010101" pitchFamily="49" charset="-122"/>
                          <a:ea typeface="KaiTi" panose="02010609060101010101" pitchFamily="49" charset="-122"/>
                        </a:rPr>
                        <a:t>BPO</a:t>
                      </a:r>
                      <a:r>
                        <a:rPr lang="zh-CN" altLang="en-US" sz="1800" dirty="0">
                          <a:latin typeface="KaiTi" panose="02010609060101010101" pitchFamily="49" charset="-122"/>
                          <a:ea typeface="KaiTi" panose="02010609060101010101" pitchFamily="49" charset="-122"/>
                        </a:rPr>
                        <a:t>Ｍ）</a:t>
                      </a:r>
                      <a:r>
                        <a:rPr lang="en-SG" sz="1800" dirty="0">
                          <a:latin typeface="KaiTi" panose="02010609060101010101" pitchFamily="49" charset="-122"/>
                          <a:ea typeface="KaiTi" panose="02010609060101010101" pitchFamily="49" charset="-122"/>
                        </a:rPr>
                        <a:t> </a:t>
                      </a:r>
                      <a:r>
                        <a:rPr lang="en-SG" sz="1800" dirty="0" err="1">
                          <a:latin typeface="KaiTi" panose="02010609060101010101" pitchFamily="49" charset="-122"/>
                          <a:ea typeface="KaiTi" panose="02010609060101010101" pitchFamily="49" charset="-122"/>
                        </a:rPr>
                        <a:t>NADFC，The</a:t>
                      </a:r>
                      <a:r>
                        <a:rPr lang="en-SG" sz="1800" dirty="0">
                          <a:latin typeface="KaiTi" panose="02010609060101010101" pitchFamily="49" charset="-122"/>
                          <a:ea typeface="KaiTi" panose="02010609060101010101" pitchFamily="49" charset="-122"/>
                        </a:rPr>
                        <a:t> National Agency of Drug &amp; Food Control</a:t>
                      </a:r>
                    </a:p>
                  </a:txBody>
                  <a:tcPr>
                    <a:solidFill>
                      <a:schemeClr val="bg1"/>
                    </a:solidFill>
                  </a:tcPr>
                </a:tc>
                <a:extLst>
                  <a:ext uri="{0D108BD9-81ED-4DB2-BD59-A6C34878D82A}">
                    <a16:rowId xmlns:a16="http://schemas.microsoft.com/office/drawing/2014/main" val="4222100222"/>
                  </a:ext>
                </a:extLst>
              </a:tr>
              <a:tr h="267752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kern="1200" dirty="0">
                          <a:effectLst/>
                          <a:latin typeface="KaiTi" panose="02010609060101010101" pitchFamily="49" charset="-122"/>
                          <a:ea typeface="KaiTi" panose="02010609060101010101" pitchFamily="49" charset="-122"/>
                        </a:rPr>
                        <a:t>二、法源依據</a:t>
                      </a:r>
                      <a:endParaRPr lang="en-SG" sz="1800" dirty="0">
                        <a:latin typeface="KaiTi" panose="02010609060101010101" pitchFamily="49" charset="-122"/>
                        <a:ea typeface="KaiTi" panose="02010609060101010101" pitchFamily="49" charset="-122"/>
                      </a:endParaRP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1. BPOM 2001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年第 </a:t>
                      </a:r>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HK 00.05.4.03960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號令</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保健食品不得含有 </a:t>
                      </a:r>
                      <a:r>
                        <a:rPr lang="en-SG" sz="1800" b="0" i="0" u="none" strike="noStrike" kern="1200" baseline="0" dirty="0" err="1">
                          <a:solidFill>
                            <a:schemeClr val="tx1"/>
                          </a:solidFill>
                          <a:latin typeface="KaiTi" panose="02010609060101010101" pitchFamily="49" charset="-122"/>
                          <a:ea typeface="KaiTi" panose="02010609060101010101" pitchFamily="49" charset="-122"/>
                          <a:cs typeface="+mn-cs"/>
                        </a:rPr>
                        <a:t>Aristolochia</a:t>
                      </a:r>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 SP Plant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成分</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p>
                    <a:p>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2. </a:t>
                      </a:r>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BPOM 2001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年第 </a:t>
                      </a:r>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HK 00.05.4.03961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號令</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保健食品不得含有 </a:t>
                      </a:r>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Ephedra Plant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成分</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p>
                    <a:p>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3. </a:t>
                      </a:r>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BPOM 2005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年第 </a:t>
                      </a:r>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HK.00.05.41.1381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號令</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保健食品的註冊程序</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p>
                    <a:p>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4. </a:t>
                      </a:r>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BPOM 2007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年第 </a:t>
                      </a:r>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HK.00.05.42.6575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號令</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保健食品不得含有 </a:t>
                      </a:r>
                      <a:r>
                        <a:rPr lang="en-SG" sz="1800" b="0" i="0" u="none" strike="noStrike" kern="1200" baseline="0" dirty="0" err="1">
                          <a:solidFill>
                            <a:schemeClr val="tx1"/>
                          </a:solidFill>
                          <a:latin typeface="KaiTi" panose="02010609060101010101" pitchFamily="49" charset="-122"/>
                          <a:ea typeface="KaiTi" panose="02010609060101010101" pitchFamily="49" charset="-122"/>
                          <a:cs typeface="+mn-cs"/>
                        </a:rPr>
                        <a:t>Benzilpiperazin</a:t>
                      </a:r>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成分</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p>
                    <a:p>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5. </a:t>
                      </a:r>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BPOM 2019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年第</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16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號條例</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保健食品的監管</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p>
                    <a:p>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6. </a:t>
                      </a:r>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BPOM 2019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年第</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17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號條例</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保健食品的品質要求</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p>
                    <a:p>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7. </a:t>
                      </a:r>
                      <a:r>
                        <a:rPr lang="en-SG" sz="1800" b="0" i="0" u="none" strike="noStrike" kern="1200" baseline="0" dirty="0">
                          <a:solidFill>
                            <a:schemeClr val="tx1"/>
                          </a:solidFill>
                          <a:latin typeface="KaiTi" panose="02010609060101010101" pitchFamily="49" charset="-122"/>
                          <a:ea typeface="KaiTi" panose="02010609060101010101" pitchFamily="49" charset="-122"/>
                          <a:cs typeface="+mn-cs"/>
                        </a:rPr>
                        <a:t>BPOM 2022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年第</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32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號條例</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保健食品註冊的條件與管理</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a:t>
                      </a:r>
                    </a:p>
                    <a:p>
                      <a:r>
                        <a:rPr lang="en-US" sz="1800" b="0" i="0" u="none" strike="noStrike" kern="1200" baseline="0" dirty="0">
                          <a:solidFill>
                            <a:schemeClr val="tx1"/>
                          </a:solidFill>
                          <a:latin typeface="KaiTi" panose="02010609060101010101" pitchFamily="49" charset="-122"/>
                          <a:ea typeface="KaiTi" panose="02010609060101010101" pitchFamily="49" charset="-122"/>
                          <a:cs typeface="+mn-cs"/>
                        </a:rPr>
                        <a:t>8. BPOM 2024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年第</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10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號條例 </a:t>
                      </a:r>
                      <a:r>
                        <a:rPr lang="en-US" sz="1800" b="0" i="0" u="none" strike="noStrike" kern="1200" baseline="0" dirty="0">
                          <a:solidFill>
                            <a:schemeClr val="tx1"/>
                          </a:solidFill>
                          <a:latin typeface="+mn-lt"/>
                          <a:ea typeface="KaiTi" panose="02010609060101010101" pitchFamily="49" charset="-122"/>
                          <a:cs typeface="+mn-cs"/>
                        </a:rPr>
                        <a:t>Regulation regarding the Labeling of Natural Medicines, Quasi Medicines, and Health Supplements</a:t>
                      </a:r>
                    </a:p>
                    <a:p>
                      <a:r>
                        <a:rPr lang="en-US" sz="1800" b="0" i="0" u="none" strike="noStrike" kern="1200" baseline="0" dirty="0">
                          <a:solidFill>
                            <a:schemeClr val="tx1"/>
                          </a:solidFill>
                          <a:latin typeface="KaiTi" panose="02010609060101010101" pitchFamily="49" charset="-122"/>
                          <a:ea typeface="KaiTi" panose="02010609060101010101" pitchFamily="49" charset="-122"/>
                          <a:cs typeface="+mn-cs"/>
                        </a:rPr>
                        <a:t>9. BPOM 2025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年第</a:t>
                      </a:r>
                      <a:r>
                        <a:rPr lang="en-US" altLang="zh-CN" sz="1800" b="0" i="0" u="none" strike="noStrike" kern="1200" baseline="0" dirty="0">
                          <a:solidFill>
                            <a:schemeClr val="tx1"/>
                          </a:solidFill>
                          <a:latin typeface="KaiTi" panose="02010609060101010101" pitchFamily="49" charset="-122"/>
                          <a:ea typeface="KaiTi" panose="02010609060101010101" pitchFamily="49" charset="-122"/>
                          <a:cs typeface="+mn-cs"/>
                        </a:rPr>
                        <a:t>6 </a:t>
                      </a:r>
                      <a:r>
                        <a:rPr lang="zh-CN" altLang="en-US" sz="1800" b="0" i="0" u="none" strike="noStrike" kern="1200" baseline="0" dirty="0">
                          <a:solidFill>
                            <a:schemeClr val="tx1"/>
                          </a:solidFill>
                          <a:latin typeface="KaiTi" panose="02010609060101010101" pitchFamily="49" charset="-122"/>
                          <a:ea typeface="KaiTi" panose="02010609060101010101" pitchFamily="49" charset="-122"/>
                          <a:cs typeface="+mn-cs"/>
                        </a:rPr>
                        <a:t>號條例 </a:t>
                      </a:r>
                      <a:r>
                        <a:rPr lang="en-US" sz="1800" b="0" i="0" u="none" strike="noStrike" kern="1200" baseline="0" dirty="0">
                          <a:solidFill>
                            <a:schemeClr val="tx1"/>
                          </a:solidFill>
                          <a:latin typeface="+mn-lt"/>
                          <a:ea typeface="KaiTi" panose="02010609060101010101" pitchFamily="49" charset="-122"/>
                          <a:cs typeface="+mn-cs"/>
                        </a:rPr>
                        <a:t>Regulation regarding Stability Guideline for Health Suppleme</a:t>
                      </a:r>
                      <a:r>
                        <a:rPr lang="en-US" altLang="zh-CN" sz="1800" b="0" i="0" u="none" strike="noStrike" kern="1200" baseline="0" dirty="0">
                          <a:solidFill>
                            <a:schemeClr val="tx1"/>
                          </a:solidFill>
                          <a:latin typeface="+mn-lt"/>
                          <a:ea typeface="KaiTi" panose="02010609060101010101" pitchFamily="49" charset="-122"/>
                          <a:cs typeface="+mn-cs"/>
                        </a:rPr>
                        <a:t>nt</a:t>
                      </a:r>
                      <a:r>
                        <a:rPr lang="en-US" sz="1800" b="0" i="0" u="none" strike="noStrike" kern="1200" baseline="0" dirty="0">
                          <a:solidFill>
                            <a:schemeClr val="tx1"/>
                          </a:solidFill>
                          <a:latin typeface="+mn-lt"/>
                          <a:ea typeface="KaiTi" panose="02010609060101010101" pitchFamily="49" charset="-122"/>
                          <a:cs typeface="+mn-cs"/>
                        </a:rPr>
                        <a:t> </a:t>
                      </a:r>
                      <a:endParaRPr lang="en-SG" sz="1800" b="0" i="0" u="none" strike="noStrike" kern="1200" baseline="0" dirty="0">
                        <a:solidFill>
                          <a:schemeClr val="tx1"/>
                        </a:solidFill>
                        <a:latin typeface="+mn-lt"/>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2316177531"/>
                  </a:ext>
                </a:extLst>
              </a:tr>
              <a:tr h="207277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三、規定內容</a:t>
                      </a:r>
                      <a:endParaRPr lang="en-SG" altLang="zh-TW" sz="1800" kern="1200" dirty="0">
                        <a:solidFill>
                          <a:schemeClr val="tx1"/>
                        </a:solidFill>
                        <a:effectLst/>
                        <a:latin typeface="KaiTi" panose="02010609060101010101" pitchFamily="49" charset="-122"/>
                        <a:ea typeface="KaiTi" panose="02010609060101010101" pitchFamily="49" charset="-122"/>
                        <a:cs typeface="+mn-cs"/>
                      </a:endParaRP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r>
                        <a:rPr lang="en-US" altLang="zh-TW" sz="1800" kern="1200" dirty="0">
                          <a:solidFill>
                            <a:schemeClr val="tx1"/>
                          </a:solidFill>
                          <a:effectLst/>
                          <a:latin typeface="KaiTi" panose="02010609060101010101" pitchFamily="49" charset="-122"/>
                          <a:ea typeface="KaiTi" panose="02010609060101010101" pitchFamily="49" charset="-122"/>
                          <a:cs typeface="+mn-cs"/>
                        </a:rPr>
                        <a:t>1. </a:t>
                      </a:r>
                      <a:r>
                        <a:rPr lang="zh-TW" altLang="en-US" sz="1800" kern="1200" dirty="0">
                          <a:solidFill>
                            <a:schemeClr val="tx1"/>
                          </a:solidFill>
                          <a:effectLst/>
                          <a:latin typeface="KaiTi" panose="02010609060101010101" pitchFamily="49" charset="-122"/>
                          <a:ea typeface="KaiTi" panose="02010609060101010101" pitchFamily="49" charset="-122"/>
                          <a:cs typeface="+mn-cs"/>
                        </a:rPr>
                        <a:t>必須先向印尼食品與藥物管理局</a:t>
                      </a:r>
                      <a:r>
                        <a:rPr lang="en-US" altLang="zh-TW" sz="1800" kern="1200" dirty="0">
                          <a:solidFill>
                            <a:schemeClr val="tx1"/>
                          </a:solidFill>
                          <a:effectLst/>
                          <a:latin typeface="KaiTi" panose="02010609060101010101" pitchFamily="49" charset="-122"/>
                          <a:ea typeface="KaiTi" panose="02010609060101010101" pitchFamily="49" charset="-122"/>
                          <a:cs typeface="+mn-cs"/>
                        </a:rPr>
                        <a:t>(BPOM)</a:t>
                      </a:r>
                      <a:r>
                        <a:rPr lang="zh-TW" altLang="en-US" sz="1800" kern="1200" dirty="0">
                          <a:solidFill>
                            <a:schemeClr val="tx1"/>
                          </a:solidFill>
                          <a:effectLst/>
                          <a:latin typeface="KaiTi" panose="02010609060101010101" pitchFamily="49" charset="-122"/>
                          <a:ea typeface="KaiTi" panose="02010609060101010101" pitchFamily="49" charset="-122"/>
                          <a:cs typeface="+mn-cs"/>
                        </a:rPr>
                        <a:t>申請上市許可</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rgbClr val="FF0000"/>
                          </a:solidFill>
                          <a:effectLst/>
                          <a:latin typeface="KaiTi" panose="02010609060101010101" pitchFamily="49" charset="-122"/>
                          <a:ea typeface="KaiTi" panose="02010609060101010101" pitchFamily="49" charset="-122"/>
                          <a:cs typeface="+mn-cs"/>
                        </a:rPr>
                        <a:t>獲得上市許可後才可申請進口許可。</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2. </a:t>
                      </a:r>
                      <a:r>
                        <a:rPr lang="zh-TW" altLang="en-US" sz="1800" kern="1200" dirty="0">
                          <a:solidFill>
                            <a:schemeClr val="tx1"/>
                          </a:solidFill>
                          <a:effectLst/>
                          <a:latin typeface="KaiTi" panose="02010609060101010101" pitchFamily="49" charset="-122"/>
                          <a:ea typeface="KaiTi" panose="02010609060101010101" pitchFamily="49" charset="-122"/>
                          <a:cs typeface="+mn-cs"/>
                        </a:rPr>
                        <a:t>必須</a:t>
                      </a:r>
                      <a:r>
                        <a:rPr lang="zh-TW" altLang="en-US" sz="1800" kern="1200" dirty="0">
                          <a:solidFill>
                            <a:srgbClr val="FF0000"/>
                          </a:solidFill>
                          <a:effectLst/>
                          <a:latin typeface="KaiTi" panose="02010609060101010101" pitchFamily="49" charset="-122"/>
                          <a:ea typeface="KaiTi" panose="02010609060101010101" pitchFamily="49" charset="-122"/>
                          <a:cs typeface="+mn-cs"/>
                        </a:rPr>
                        <a:t>經由印尼本地代理商申請</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3. </a:t>
                      </a:r>
                      <a:r>
                        <a:rPr lang="zh-TW" altLang="en-US" sz="1800" kern="1200" dirty="0">
                          <a:solidFill>
                            <a:schemeClr val="tx1"/>
                          </a:solidFill>
                          <a:effectLst/>
                          <a:latin typeface="KaiTi" panose="02010609060101010101" pitchFamily="49" charset="-122"/>
                          <a:ea typeface="KaiTi" panose="02010609060101010101" pitchFamily="49" charset="-122"/>
                          <a:cs typeface="+mn-cs"/>
                        </a:rPr>
                        <a:t>對進口品申請上市許可，要求</a:t>
                      </a:r>
                      <a:r>
                        <a:rPr lang="zh-TW" altLang="en-US" sz="1800" kern="1200" dirty="0">
                          <a:solidFill>
                            <a:srgbClr val="FF0000"/>
                          </a:solidFill>
                          <a:effectLst/>
                          <a:latin typeface="KaiTi" panose="02010609060101010101" pitchFamily="49" charset="-122"/>
                          <a:ea typeface="KaiTi" panose="02010609060101010101" pitchFamily="49" charset="-122"/>
                          <a:cs typeface="+mn-cs"/>
                        </a:rPr>
                        <a:t>出示該國政府直接核發或政府授權機構核發的 </a:t>
                      </a:r>
                      <a:r>
                        <a:rPr lang="en-US" altLang="zh-TW" sz="1800" kern="1200" dirty="0">
                          <a:solidFill>
                            <a:srgbClr val="FF0000"/>
                          </a:solidFill>
                          <a:effectLst/>
                          <a:latin typeface="KaiTi" panose="02010609060101010101" pitchFamily="49" charset="-122"/>
                          <a:ea typeface="KaiTi" panose="02010609060101010101" pitchFamily="49" charset="-122"/>
                          <a:cs typeface="+mn-cs"/>
                        </a:rPr>
                        <a:t>GMP </a:t>
                      </a:r>
                      <a:r>
                        <a:rPr lang="zh-TW" altLang="en-US" sz="1800" kern="1200" dirty="0">
                          <a:solidFill>
                            <a:srgbClr val="FF0000"/>
                          </a:solidFill>
                          <a:effectLst/>
                          <a:latin typeface="KaiTi" panose="02010609060101010101" pitchFamily="49" charset="-122"/>
                          <a:ea typeface="KaiTi" panose="02010609060101010101" pitchFamily="49" charset="-122"/>
                          <a:cs typeface="+mn-cs"/>
                        </a:rPr>
                        <a:t>證明</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4. </a:t>
                      </a:r>
                      <a:r>
                        <a:rPr lang="zh-TW" altLang="en-US" sz="1800" kern="1200" dirty="0">
                          <a:solidFill>
                            <a:schemeClr val="tx1"/>
                          </a:solidFill>
                          <a:effectLst/>
                          <a:latin typeface="KaiTi" panose="02010609060101010101" pitchFamily="49" charset="-122"/>
                          <a:ea typeface="KaiTi" panose="02010609060101010101" pitchFamily="49" charset="-122"/>
                          <a:cs typeface="+mn-cs"/>
                        </a:rPr>
                        <a:t>印尼食品與藥物管理局</a:t>
                      </a:r>
                      <a:r>
                        <a:rPr lang="en-US" altLang="zh-TW" sz="1800" kern="1200" dirty="0">
                          <a:solidFill>
                            <a:schemeClr val="tx1"/>
                          </a:solidFill>
                          <a:effectLst/>
                          <a:latin typeface="KaiTi" panose="02010609060101010101" pitchFamily="49" charset="-122"/>
                          <a:ea typeface="KaiTi" panose="02010609060101010101" pitchFamily="49" charset="-122"/>
                          <a:cs typeface="+mn-cs"/>
                        </a:rPr>
                        <a:t>(BPOM)</a:t>
                      </a:r>
                      <a:r>
                        <a:rPr lang="zh-TW" altLang="en-US" sz="1800" kern="1200" dirty="0">
                          <a:solidFill>
                            <a:schemeClr val="tx1"/>
                          </a:solidFill>
                          <a:effectLst/>
                          <a:latin typeface="KaiTi" panose="02010609060101010101" pitchFamily="49" charset="-122"/>
                          <a:ea typeface="KaiTi" panose="02010609060101010101" pitchFamily="49" charset="-122"/>
                          <a:cs typeface="+mn-cs"/>
                        </a:rPr>
                        <a:t>負責管理</a:t>
                      </a:r>
                      <a:r>
                        <a:rPr lang="en-US" altLang="zh-TW" sz="1800" kern="1200" dirty="0">
                          <a:solidFill>
                            <a:schemeClr val="tx1"/>
                          </a:solidFill>
                          <a:effectLst/>
                          <a:latin typeface="KaiTi" panose="02010609060101010101" pitchFamily="49" charset="-122"/>
                          <a:ea typeface="KaiTi" panose="02010609060101010101" pitchFamily="49" charset="-122"/>
                          <a:cs typeface="+mn-cs"/>
                        </a:rPr>
                        <a:t>(1)</a:t>
                      </a:r>
                      <a:r>
                        <a:rPr lang="zh-TW" altLang="en-US" sz="1800" kern="1200" dirty="0">
                          <a:solidFill>
                            <a:schemeClr val="tx1"/>
                          </a:solidFill>
                          <a:effectLst/>
                          <a:latin typeface="KaiTi" panose="02010609060101010101" pitchFamily="49" charset="-122"/>
                          <a:ea typeface="KaiTi" panose="02010609060101010101" pitchFamily="49" charset="-122"/>
                          <a:cs typeface="+mn-cs"/>
                        </a:rPr>
                        <a:t>食品</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不含未加工生鮮產品</a:t>
                      </a:r>
                      <a:r>
                        <a:rPr lang="en-US" altLang="zh-TW"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r>
                        <a:rPr lang="en-US" altLang="zh-TW" sz="1800" kern="1200" dirty="0">
                          <a:solidFill>
                            <a:schemeClr val="tx1"/>
                          </a:solidFill>
                          <a:effectLst/>
                          <a:latin typeface="KaiTi" panose="02010609060101010101" pitchFamily="49" charset="-122"/>
                          <a:ea typeface="KaiTi" panose="02010609060101010101" pitchFamily="49" charset="-122"/>
                          <a:cs typeface="+mn-cs"/>
                        </a:rPr>
                        <a:t>(2) </a:t>
                      </a:r>
                      <a:r>
                        <a:rPr lang="zh-TW" altLang="en-US" sz="1800" kern="1200" dirty="0">
                          <a:solidFill>
                            <a:schemeClr val="tx1"/>
                          </a:solidFill>
                          <a:effectLst/>
                          <a:latin typeface="KaiTi" panose="02010609060101010101" pitchFamily="49" charset="-122"/>
                          <a:ea typeface="KaiTi" panose="02010609060101010101" pitchFamily="49" charset="-122"/>
                          <a:cs typeface="+mn-cs"/>
                        </a:rPr>
                        <a:t>藥品 、</a:t>
                      </a:r>
                      <a:r>
                        <a:rPr lang="en-US" altLang="zh-TW" sz="1800" kern="1200" dirty="0">
                          <a:solidFill>
                            <a:schemeClr val="tx1"/>
                          </a:solidFill>
                          <a:effectLst/>
                          <a:latin typeface="KaiTi" panose="02010609060101010101" pitchFamily="49" charset="-122"/>
                          <a:ea typeface="KaiTi" panose="02010609060101010101" pitchFamily="49" charset="-122"/>
                          <a:cs typeface="+mn-cs"/>
                        </a:rPr>
                        <a:t>(3) </a:t>
                      </a:r>
                      <a:r>
                        <a:rPr lang="zh-TW" altLang="en-US" sz="1800" kern="1200" dirty="0">
                          <a:solidFill>
                            <a:schemeClr val="tx1"/>
                          </a:solidFill>
                          <a:effectLst/>
                          <a:latin typeface="KaiTi" panose="02010609060101010101" pitchFamily="49" charset="-122"/>
                          <a:ea typeface="KaiTi" panose="02010609060101010101" pitchFamily="49" charset="-122"/>
                          <a:cs typeface="+mn-cs"/>
                        </a:rPr>
                        <a:t>化妝品 、</a:t>
                      </a:r>
                      <a:r>
                        <a:rPr lang="en-US" altLang="zh-TW" sz="1800" kern="1200" dirty="0">
                          <a:solidFill>
                            <a:schemeClr val="tx1"/>
                          </a:solidFill>
                          <a:effectLst/>
                          <a:latin typeface="KaiTi" panose="02010609060101010101" pitchFamily="49" charset="-122"/>
                          <a:ea typeface="KaiTi" panose="02010609060101010101" pitchFamily="49" charset="-122"/>
                          <a:cs typeface="+mn-cs"/>
                        </a:rPr>
                        <a:t>(4) </a:t>
                      </a:r>
                      <a:r>
                        <a:rPr lang="zh-TW" altLang="en-US" sz="1800" kern="1200" dirty="0">
                          <a:solidFill>
                            <a:schemeClr val="tx1"/>
                          </a:solidFill>
                          <a:effectLst/>
                          <a:latin typeface="KaiTi" panose="02010609060101010101" pitchFamily="49" charset="-122"/>
                          <a:ea typeface="KaiTi" panose="02010609060101010101" pitchFamily="49" charset="-122"/>
                          <a:cs typeface="+mn-cs"/>
                        </a:rPr>
                        <a:t>傳統草藥 </a:t>
                      </a:r>
                      <a:r>
                        <a:rPr lang="en-US" altLang="zh-TW" sz="1800" kern="1200" dirty="0">
                          <a:solidFill>
                            <a:schemeClr val="tx1"/>
                          </a:solidFill>
                          <a:effectLst/>
                          <a:latin typeface="Calibri" panose="020F0502020204030204" pitchFamily="34" charset="0"/>
                          <a:ea typeface="KaiTi" panose="02010609060101010101" pitchFamily="49" charset="-122"/>
                          <a:cs typeface="Calibri" panose="020F0502020204030204" pitchFamily="34" charset="0"/>
                        </a:rPr>
                        <a:t>(traditional medicine) </a:t>
                      </a:r>
                      <a:r>
                        <a:rPr lang="zh-TW" altLang="en-US" sz="1800" kern="1200" dirty="0">
                          <a:solidFill>
                            <a:schemeClr val="tx1"/>
                          </a:solidFill>
                          <a:effectLst/>
                          <a:latin typeface="KaiTi" panose="02010609060101010101" pitchFamily="49" charset="-122"/>
                          <a:ea typeface="KaiTi" panose="02010609060101010101" pitchFamily="49" charset="-122"/>
                          <a:cs typeface="+mn-cs"/>
                        </a:rPr>
                        <a:t>、 </a:t>
                      </a:r>
                      <a:r>
                        <a:rPr lang="en-US" altLang="zh-TW" sz="1800" kern="1200" dirty="0">
                          <a:solidFill>
                            <a:schemeClr val="tx1"/>
                          </a:solidFill>
                          <a:effectLst/>
                          <a:latin typeface="KaiTi" panose="02010609060101010101" pitchFamily="49" charset="-122"/>
                          <a:ea typeface="KaiTi" panose="02010609060101010101" pitchFamily="49" charset="-122"/>
                          <a:cs typeface="+mn-cs"/>
                        </a:rPr>
                        <a:t>(5) </a:t>
                      </a:r>
                      <a:r>
                        <a:rPr lang="zh-TW" altLang="en-US" sz="1800" kern="1200" dirty="0">
                          <a:solidFill>
                            <a:srgbClr val="FF0000"/>
                          </a:solidFill>
                          <a:effectLst/>
                          <a:latin typeface="KaiTi" panose="02010609060101010101" pitchFamily="49" charset="-122"/>
                          <a:ea typeface="KaiTi" panose="02010609060101010101" pitchFamily="49" charset="-122"/>
                          <a:cs typeface="+mn-cs"/>
                        </a:rPr>
                        <a:t>保健品 </a:t>
                      </a:r>
                      <a:r>
                        <a:rPr lang="en-US" altLang="zh-TW" sz="1800" kern="1200" dirty="0">
                          <a:solidFill>
                            <a:srgbClr val="FF0000"/>
                          </a:solidFill>
                          <a:effectLst/>
                          <a:latin typeface="Calibri" panose="020F0502020204030204" pitchFamily="34" charset="0"/>
                          <a:ea typeface="KaiTi" panose="02010609060101010101" pitchFamily="49" charset="-122"/>
                          <a:cs typeface="Calibri" panose="020F0502020204030204" pitchFamily="34" charset="0"/>
                        </a:rPr>
                        <a:t>(Health Supplement)</a:t>
                      </a:r>
                      <a:r>
                        <a:rPr lang="zh-TW" altLang="en-US" sz="1800" kern="1200" dirty="0">
                          <a:solidFill>
                            <a:schemeClr val="tx1"/>
                          </a:solidFill>
                          <a:effectLst/>
                          <a:latin typeface="KaiTi" panose="02010609060101010101" pitchFamily="49" charset="-122"/>
                          <a:ea typeface="KaiTi" panose="02010609060101010101" pitchFamily="49" charset="-122"/>
                          <a:cs typeface="+mn-cs"/>
                        </a:rPr>
                        <a:t>等五類產品</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p>
                      <a:r>
                        <a:rPr lang="en-US" altLang="zh-TW" sz="1800" kern="1200" dirty="0">
                          <a:solidFill>
                            <a:schemeClr val="tx1"/>
                          </a:solidFill>
                          <a:effectLst/>
                          <a:latin typeface="KaiTi" panose="02010609060101010101" pitchFamily="49" charset="-122"/>
                          <a:ea typeface="KaiTi" panose="02010609060101010101" pitchFamily="49" charset="-122"/>
                          <a:cs typeface="+mn-cs"/>
                        </a:rPr>
                        <a:t>5. </a:t>
                      </a:r>
                      <a:r>
                        <a:rPr lang="zh-TW" altLang="en-US" sz="1800" kern="1200" dirty="0">
                          <a:solidFill>
                            <a:schemeClr val="tx1"/>
                          </a:solidFill>
                          <a:effectLst/>
                          <a:latin typeface="KaiTi" panose="02010609060101010101" pitchFamily="49" charset="-122"/>
                          <a:ea typeface="KaiTi" panose="02010609060101010101" pitchFamily="49" charset="-122"/>
                          <a:cs typeface="+mn-cs"/>
                        </a:rPr>
                        <a:t>監控上述五類產品在市場上販售的品質，以確保商品 符合官方要求，且無害於印尼人民健康</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p>
                  </a:txBody>
                  <a:tcPr>
                    <a:solidFill>
                      <a:schemeClr val="bg1"/>
                    </a:solidFill>
                  </a:tcPr>
                </a:tc>
                <a:extLst>
                  <a:ext uri="{0D108BD9-81ED-4DB2-BD59-A6C34878D82A}">
                    <a16:rowId xmlns:a16="http://schemas.microsoft.com/office/drawing/2014/main" val="1456905658"/>
                  </a:ext>
                </a:extLst>
              </a:tr>
            </a:tbl>
          </a:graphicData>
        </a:graphic>
      </p:graphicFrame>
      <p:pic>
        <p:nvPicPr>
          <p:cNvPr id="5122" name="Picture 2" descr="Round icon. Download flag icon of Indonesia at PNG format"/>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974732" y="237873"/>
            <a:ext cx="1114301" cy="835726"/>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2CFB4106-B9D6-FFAA-5DF0-8AA15D8068C0}"/>
              </a:ext>
            </a:extLst>
          </p:cNvPr>
          <p:cNvSpPr>
            <a:spLocks noGrp="1"/>
          </p:cNvSpPr>
          <p:nvPr>
            <p:ph type="dt" sz="half" idx="10"/>
          </p:nvPr>
        </p:nvSpPr>
        <p:spPr/>
        <p:txBody>
          <a:bodyPr/>
          <a:lstStyle/>
          <a:p>
            <a:r>
              <a:rPr lang="en-US"/>
              <a:t>13/11/2025</a:t>
            </a:r>
          </a:p>
        </p:txBody>
      </p:sp>
      <p:sp>
        <p:nvSpPr>
          <p:cNvPr id="7" name="Slide Number Placeholder 6"/>
          <p:cNvSpPr>
            <a:spLocks noGrp="1"/>
          </p:cNvSpPr>
          <p:nvPr>
            <p:ph type="sldNum" sz="quarter" idx="12"/>
          </p:nvPr>
        </p:nvSpPr>
        <p:spPr/>
        <p:txBody>
          <a:bodyPr/>
          <a:lstStyle/>
          <a:p>
            <a:fld id="{F36C87F6-986D-49E6-AF40-1B3A1EE8064D}" type="slidenum">
              <a:rPr lang="en-US" smtClean="0"/>
              <a:pPr/>
              <a:t>15</a:t>
            </a:fld>
            <a:endParaRPr lang="en-US"/>
          </a:p>
        </p:txBody>
      </p:sp>
      <p:sp>
        <p:nvSpPr>
          <p:cNvPr id="8" name="TextBox 7">
            <a:extLst>
              <a:ext uri="{FF2B5EF4-FFF2-40B4-BE49-F238E27FC236}">
                <a16:creationId xmlns:a16="http://schemas.microsoft.com/office/drawing/2014/main" id="{8895B189-86D1-F6B8-FAD9-83F360E71116}"/>
              </a:ext>
            </a:extLst>
          </p:cNvPr>
          <p:cNvSpPr txBox="1"/>
          <p:nvPr/>
        </p:nvSpPr>
        <p:spPr>
          <a:xfrm>
            <a:off x="621804" y="856497"/>
            <a:ext cx="6094476" cy="461665"/>
          </a:xfrm>
          <a:prstGeom prst="rect">
            <a:avLst/>
          </a:prstGeom>
          <a:noFill/>
        </p:spPr>
        <p:txBody>
          <a:bodyPr wrap="square">
            <a:spAutoFit/>
          </a:bodyPr>
          <a:lstStyle/>
          <a:p>
            <a:r>
              <a:rPr lang="en-US" altLang="zh-TW" sz="2400" dirty="0">
                <a:latin typeface="KaiTi" panose="02010609060101010101" pitchFamily="49" charset="-122"/>
                <a:ea typeface="KaiTi" panose="02010609060101010101" pitchFamily="49" charset="-122"/>
              </a:rPr>
              <a:t>2) </a:t>
            </a:r>
            <a:r>
              <a:rPr lang="zh-TW" altLang="en-US" sz="2400" dirty="0">
                <a:latin typeface="KaiTi" panose="02010609060101010101" pitchFamily="49" charset="-122"/>
                <a:ea typeface="KaiTi" panose="02010609060101010101" pitchFamily="49" charset="-122"/>
              </a:rPr>
              <a:t>印尼保健食品申請上市許可規定與程序</a:t>
            </a:r>
          </a:p>
        </p:txBody>
      </p:sp>
    </p:spTree>
    <p:extLst>
      <p:ext uri="{BB962C8B-B14F-4D97-AF65-F5344CB8AC3E}">
        <p14:creationId xmlns:p14="http://schemas.microsoft.com/office/powerpoint/2010/main" val="8588860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DEB79B60-6C8E-DFB8-1368-7C3D2F3D4887}"/>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3C513B6E-7C90-08A4-31B5-AB94FF25F21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31F87C62-996F-4377-257E-4617D40DDBCB}"/>
              </a:ext>
            </a:extLst>
          </p:cNvPr>
          <p:cNvSpPr/>
          <p:nvPr/>
        </p:nvSpPr>
        <p:spPr>
          <a:xfrm>
            <a:off x="405780" y="251418"/>
            <a:ext cx="8424936" cy="646331"/>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印尼</a:t>
            </a:r>
          </a:p>
        </p:txBody>
      </p:sp>
      <p:graphicFrame>
        <p:nvGraphicFramePr>
          <p:cNvPr id="2" name="Table 1">
            <a:extLst>
              <a:ext uri="{FF2B5EF4-FFF2-40B4-BE49-F238E27FC236}">
                <a16:creationId xmlns:a16="http://schemas.microsoft.com/office/drawing/2014/main" id="{265860F7-FCE9-8691-EC3D-6825E8EF7303}"/>
              </a:ext>
            </a:extLst>
          </p:cNvPr>
          <p:cNvGraphicFramePr>
            <a:graphicFrameLocks noGrp="1"/>
          </p:cNvGraphicFramePr>
          <p:nvPr>
            <p:extLst>
              <p:ext uri="{D42A27DB-BD31-4B8C-83A1-F6EECF244321}">
                <p14:modId xmlns:p14="http://schemas.microsoft.com/office/powerpoint/2010/main" val="260815993"/>
              </p:ext>
            </p:extLst>
          </p:nvPr>
        </p:nvGraphicFramePr>
        <p:xfrm>
          <a:off x="405780" y="1506844"/>
          <a:ext cx="11140189" cy="4952942"/>
        </p:xfrm>
        <a:graphic>
          <a:graphicData uri="http://schemas.openxmlformats.org/drawingml/2006/table">
            <a:tbl>
              <a:tblPr firstRow="1" bandRow="1"/>
              <a:tblGrid>
                <a:gridCol w="1533793">
                  <a:extLst>
                    <a:ext uri="{9D8B030D-6E8A-4147-A177-3AD203B41FA5}">
                      <a16:colId xmlns:a16="http://schemas.microsoft.com/office/drawing/2014/main" val="41713030"/>
                    </a:ext>
                  </a:extLst>
                </a:gridCol>
                <a:gridCol w="9606396">
                  <a:extLst>
                    <a:ext uri="{9D8B030D-6E8A-4147-A177-3AD203B41FA5}">
                      <a16:colId xmlns:a16="http://schemas.microsoft.com/office/drawing/2014/main" val="1314048160"/>
                    </a:ext>
                  </a:extLst>
                </a:gridCol>
              </a:tblGrid>
              <a:tr h="49529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三、</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規定內容</a:t>
                      </a:r>
                      <a:endParaRPr lang="en-SG" altLang="zh-TW" sz="1800" kern="1200" dirty="0">
                        <a:solidFill>
                          <a:schemeClr val="tx1"/>
                        </a:solidFill>
                        <a:effectLst/>
                        <a:latin typeface="KaiTi" panose="02010609060101010101" pitchFamily="49" charset="-122"/>
                        <a:ea typeface="KaiTi" panose="02010609060101010101" pitchFamily="49" charset="-122"/>
                        <a:cs typeface="+mn-cs"/>
                      </a:endParaRP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pPr marL="342900" indent="-342900">
                        <a:buAutoNum type="arabicPeriod"/>
                      </a:pPr>
                      <a:r>
                        <a:rPr lang="en-US" altLang="zh-TW" sz="1800" kern="1200" dirty="0">
                          <a:solidFill>
                            <a:schemeClr val="tx1"/>
                          </a:solidFill>
                          <a:effectLst/>
                          <a:latin typeface="KaiTi" panose="02010609060101010101" pitchFamily="49" charset="-122"/>
                          <a:ea typeface="KaiTi" panose="02010609060101010101" pitchFamily="49" charset="-122"/>
                          <a:cs typeface="+mn-cs"/>
                        </a:rPr>
                        <a:t>BPOM </a:t>
                      </a:r>
                      <a:r>
                        <a:rPr lang="zh-TW" altLang="en-US" sz="1800" kern="1200" dirty="0">
                          <a:solidFill>
                            <a:schemeClr val="tx1"/>
                          </a:solidFill>
                          <a:effectLst/>
                          <a:latin typeface="KaiTi" panose="02010609060101010101" pitchFamily="49" charset="-122"/>
                          <a:ea typeface="KaiTi" panose="02010609060101010101" pitchFamily="49" charset="-122"/>
                          <a:cs typeface="+mn-cs"/>
                        </a:rPr>
                        <a:t>申請可以先在線上填寫申請表格，備妥產品相關證明文件後上傳，待</a:t>
                      </a:r>
                      <a:r>
                        <a:rPr lang="en-US" altLang="zh-TW" sz="1800" kern="1200" dirty="0">
                          <a:solidFill>
                            <a:schemeClr val="tx1"/>
                          </a:solidFill>
                          <a:effectLst/>
                          <a:latin typeface="KaiTi" panose="02010609060101010101" pitchFamily="49" charset="-122"/>
                          <a:ea typeface="KaiTi" panose="02010609060101010101" pitchFamily="49" charset="-122"/>
                          <a:cs typeface="+mn-cs"/>
                        </a:rPr>
                        <a:t>BPOM</a:t>
                      </a:r>
                      <a:r>
                        <a:rPr lang="zh-TW" altLang="en-US" sz="1800" kern="1200" dirty="0">
                          <a:solidFill>
                            <a:schemeClr val="tx1"/>
                          </a:solidFill>
                          <a:effectLst/>
                          <a:latin typeface="KaiTi" panose="02010609060101010101" pitchFamily="49" charset="-122"/>
                          <a:ea typeface="KaiTi" panose="02010609060101010101" pitchFamily="49" charset="-122"/>
                          <a:cs typeface="+mn-cs"/>
                        </a:rPr>
                        <a:t>完</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pPr marL="0" indent="0">
                        <a:buNone/>
                      </a:pPr>
                      <a:r>
                        <a:rPr lang="en-US" altLang="zh-TW"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chemeClr val="tx1"/>
                          </a:solidFill>
                          <a:effectLst/>
                          <a:latin typeface="KaiTi" panose="02010609060101010101" pitchFamily="49" charset="-122"/>
                          <a:ea typeface="KaiTi" panose="02010609060101010101" pitchFamily="49" charset="-122"/>
                          <a:cs typeface="+mn-cs"/>
                        </a:rPr>
                        <a:t>成檢驗與確認後即核發上市許可編號。</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2. </a:t>
                      </a:r>
                      <a:r>
                        <a:rPr lang="zh-TW" altLang="en-US" sz="1800" kern="1200" dirty="0">
                          <a:solidFill>
                            <a:schemeClr val="tx1"/>
                          </a:solidFill>
                          <a:effectLst/>
                          <a:latin typeface="KaiTi" panose="02010609060101010101" pitchFamily="49" charset="-122"/>
                          <a:ea typeface="KaiTi" panose="02010609060101010101" pitchFamily="49" charset="-122"/>
                          <a:cs typeface="+mn-cs"/>
                        </a:rPr>
                        <a:t>許可效期：</a:t>
                      </a:r>
                      <a:r>
                        <a:rPr lang="zh-TW" altLang="en-US" sz="1800" kern="1200" dirty="0">
                          <a:solidFill>
                            <a:srgbClr val="FF0000"/>
                          </a:solidFill>
                          <a:effectLst/>
                          <a:latin typeface="KaiTi" panose="02010609060101010101" pitchFamily="49" charset="-122"/>
                          <a:ea typeface="KaiTi" panose="02010609060101010101" pitchFamily="49" charset="-122"/>
                          <a:cs typeface="+mn-cs"/>
                        </a:rPr>
                        <a:t>上市許可效期為</a:t>
                      </a:r>
                      <a:r>
                        <a:rPr lang="en-US" altLang="zh-TW" sz="1800" kern="1200" dirty="0">
                          <a:solidFill>
                            <a:srgbClr val="FF0000"/>
                          </a:solidFill>
                          <a:effectLst/>
                          <a:latin typeface="KaiTi" panose="02010609060101010101" pitchFamily="49" charset="-122"/>
                          <a:ea typeface="KaiTi" panose="02010609060101010101" pitchFamily="49" charset="-122"/>
                          <a:cs typeface="+mn-cs"/>
                        </a:rPr>
                        <a:t>5</a:t>
                      </a:r>
                      <a:r>
                        <a:rPr lang="zh-TW" altLang="en-US" sz="1800" kern="1200" dirty="0">
                          <a:solidFill>
                            <a:srgbClr val="FF0000"/>
                          </a:solidFill>
                          <a:effectLst/>
                          <a:latin typeface="KaiTi" panose="02010609060101010101" pitchFamily="49" charset="-122"/>
                          <a:ea typeface="KaiTi" panose="02010609060101010101" pitchFamily="49" charset="-122"/>
                          <a:cs typeface="+mn-cs"/>
                        </a:rPr>
                        <a:t>年</a:t>
                      </a:r>
                      <a:r>
                        <a:rPr lang="zh-TW" altLang="en-US" sz="1800" kern="1200" dirty="0">
                          <a:solidFill>
                            <a:schemeClr val="tx1"/>
                          </a:solidFill>
                          <a:effectLst/>
                          <a:latin typeface="KaiTi" panose="02010609060101010101" pitchFamily="49" charset="-122"/>
                          <a:ea typeface="KaiTi" panose="02010609060101010101" pitchFamily="49" charset="-122"/>
                          <a:cs typeface="+mn-cs"/>
                        </a:rPr>
                        <a:t>，期效屆滿後可重新申請換發。</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3. </a:t>
                      </a:r>
                      <a:r>
                        <a:rPr lang="zh-TW" altLang="en-US" sz="1800" kern="1200" dirty="0">
                          <a:solidFill>
                            <a:schemeClr val="tx1"/>
                          </a:solidFill>
                          <a:effectLst/>
                          <a:latin typeface="KaiTi" panose="02010609060101010101" pitchFamily="49" charset="-122"/>
                          <a:ea typeface="KaiTi" panose="02010609060101010101" pitchFamily="49" charset="-122"/>
                          <a:cs typeface="+mn-cs"/>
                        </a:rPr>
                        <a:t>申請時間：單一產品申請上市許可常常耗時</a:t>
                      </a:r>
                      <a:r>
                        <a:rPr lang="zh-TW" altLang="en-US" sz="1800" kern="1200" dirty="0">
                          <a:solidFill>
                            <a:srgbClr val="FF0000"/>
                          </a:solidFill>
                          <a:effectLst/>
                          <a:latin typeface="KaiTi" panose="02010609060101010101" pitchFamily="49" charset="-122"/>
                          <a:ea typeface="KaiTi" panose="02010609060101010101" pitchFamily="49" charset="-122"/>
                          <a:cs typeface="+mn-cs"/>
                        </a:rPr>
                        <a:t>半年甚至是</a:t>
                      </a:r>
                      <a:r>
                        <a:rPr lang="en-US" altLang="zh-TW" sz="1800" kern="1200" dirty="0">
                          <a:solidFill>
                            <a:srgbClr val="FF0000"/>
                          </a:solidFill>
                          <a:effectLst/>
                          <a:latin typeface="KaiTi" panose="02010609060101010101" pitchFamily="49" charset="-122"/>
                          <a:ea typeface="KaiTi" panose="02010609060101010101" pitchFamily="49" charset="-122"/>
                          <a:cs typeface="+mn-cs"/>
                        </a:rPr>
                        <a:t>1</a:t>
                      </a:r>
                      <a:r>
                        <a:rPr lang="zh-TW" altLang="en-US" sz="1800" kern="1200" dirty="0">
                          <a:solidFill>
                            <a:srgbClr val="FF0000"/>
                          </a:solidFill>
                          <a:effectLst/>
                          <a:latin typeface="KaiTi" panose="02010609060101010101" pitchFamily="49" charset="-122"/>
                          <a:ea typeface="KaiTi" panose="02010609060101010101" pitchFamily="49" charset="-122"/>
                          <a:cs typeface="+mn-cs"/>
                        </a:rPr>
                        <a:t>年以上</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r>
                        <a:rPr lang="en-US" altLang="zh-TW" sz="1800" kern="1200" dirty="0">
                          <a:solidFill>
                            <a:schemeClr val="tx1"/>
                          </a:solidFill>
                          <a:effectLst/>
                          <a:latin typeface="KaiTi" panose="02010609060101010101" pitchFamily="49" charset="-122"/>
                          <a:ea typeface="KaiTi" panose="02010609060101010101" pitchFamily="49" charset="-122"/>
                          <a:cs typeface="+mn-cs"/>
                        </a:rPr>
                        <a:t>4.</a:t>
                      </a:r>
                      <a:r>
                        <a:rPr lang="zh-TW" altLang="en-US" sz="1800" kern="1200" dirty="0">
                          <a:solidFill>
                            <a:schemeClr val="tx1"/>
                          </a:solidFill>
                          <a:effectLst/>
                          <a:latin typeface="KaiTi" panose="02010609060101010101" pitchFamily="49" charset="-122"/>
                          <a:ea typeface="KaiTi" panose="02010609060101010101" pitchFamily="49" charset="-122"/>
                          <a:cs typeface="+mn-cs"/>
                        </a:rPr>
                        <a:t> 註冊類型</a:t>
                      </a:r>
                      <a:r>
                        <a:rPr lang="zh-CN" altLang="en-US" sz="1800" kern="1200" dirty="0">
                          <a:solidFill>
                            <a:schemeClr val="tx1"/>
                          </a:solidFill>
                          <a:effectLst/>
                          <a:latin typeface="KaiTi" panose="02010609060101010101" pitchFamily="49" charset="-122"/>
                          <a:ea typeface="KaiTi" panose="02010609060101010101" pitchFamily="49" charset="-122"/>
                          <a:cs typeface="+mn-cs"/>
                        </a:rPr>
                        <a:t>：</a:t>
                      </a:r>
                      <a:endParaRPr lang="en-US" altLang="zh-CN" sz="1800" kern="1200" dirty="0">
                        <a:solidFill>
                          <a:schemeClr val="tx1"/>
                        </a:solidFill>
                        <a:effectLst/>
                        <a:latin typeface="KaiTi" panose="02010609060101010101" pitchFamily="49" charset="-122"/>
                        <a:ea typeface="KaiTi" panose="02010609060101010101" pitchFamily="49" charset="-122"/>
                        <a:cs typeface="+mn-cs"/>
                      </a:endParaRPr>
                    </a:p>
                    <a:p>
                      <a:r>
                        <a:rPr lang="en-US" altLang="zh-TW" sz="1800" kern="1200" dirty="0">
                          <a:solidFill>
                            <a:schemeClr val="tx1"/>
                          </a:solidFill>
                          <a:effectLst/>
                          <a:latin typeface="KaiTi" panose="02010609060101010101" pitchFamily="49" charset="-122"/>
                          <a:ea typeface="KaiTi" panose="02010609060101010101" pitchFamily="49" charset="-122"/>
                          <a:cs typeface="+mn-cs"/>
                        </a:rPr>
                        <a:t>   - </a:t>
                      </a:r>
                      <a:r>
                        <a:rPr lang="zh-TW" altLang="en-US" sz="1800" kern="1200" dirty="0">
                          <a:solidFill>
                            <a:schemeClr val="tx1"/>
                          </a:solidFill>
                          <a:effectLst/>
                          <a:latin typeface="KaiTi" panose="02010609060101010101" pitchFamily="49" charset="-122"/>
                          <a:ea typeface="KaiTi" panose="02010609060101010101" pitchFamily="49" charset="-122"/>
                          <a:cs typeface="+mn-cs"/>
                        </a:rPr>
                        <a:t>新註冊：首次在印尼市場登錄保健品。</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r>
                        <a:rPr lang="en-US" altLang="zh-TW" sz="1800" kern="1200" dirty="0">
                          <a:solidFill>
                            <a:schemeClr val="tx1"/>
                          </a:solidFill>
                          <a:effectLst/>
                          <a:latin typeface="KaiTi" panose="02010609060101010101" pitchFamily="49" charset="-122"/>
                          <a:ea typeface="KaiTi" panose="02010609060101010101" pitchFamily="49" charset="-122"/>
                          <a:cs typeface="+mn-cs"/>
                        </a:rPr>
                        <a:t>   - </a:t>
                      </a:r>
                      <a:r>
                        <a:rPr lang="zh-TW" altLang="en-US" sz="1800" kern="1200" dirty="0">
                          <a:solidFill>
                            <a:schemeClr val="tx1"/>
                          </a:solidFill>
                          <a:effectLst/>
                          <a:latin typeface="KaiTi" panose="02010609060101010101" pitchFamily="49" charset="-122"/>
                          <a:ea typeface="KaiTi" panose="02010609060101010101" pitchFamily="49" charset="-122"/>
                          <a:cs typeface="+mn-cs"/>
                        </a:rPr>
                        <a:t>變更註冊：如配方、標籤或包裝變更後的更新申請。</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r>
                        <a:rPr lang="en-US" altLang="zh-TW" sz="1800" kern="1200" dirty="0">
                          <a:solidFill>
                            <a:schemeClr val="tx1"/>
                          </a:solidFill>
                          <a:effectLst/>
                          <a:latin typeface="KaiTi" panose="02010609060101010101" pitchFamily="49" charset="-122"/>
                          <a:ea typeface="KaiTi" panose="02010609060101010101" pitchFamily="49" charset="-122"/>
                          <a:cs typeface="+mn-cs"/>
                        </a:rPr>
                        <a:t>5. GMP </a:t>
                      </a:r>
                      <a:r>
                        <a:rPr lang="zh-TW" altLang="en-US" sz="1800" kern="1200" dirty="0">
                          <a:solidFill>
                            <a:schemeClr val="tx1"/>
                          </a:solidFill>
                          <a:effectLst/>
                          <a:latin typeface="KaiTi" panose="02010609060101010101" pitchFamily="49" charset="-122"/>
                          <a:ea typeface="KaiTi" panose="02010609060101010101" pitchFamily="49" charset="-122"/>
                          <a:cs typeface="+mn-cs"/>
                        </a:rPr>
                        <a:t>證明：印尼保健食品申請上市許可時，要求</a:t>
                      </a:r>
                      <a:r>
                        <a:rPr lang="en-US" altLang="zh-TW" sz="1800" kern="1200" dirty="0">
                          <a:solidFill>
                            <a:schemeClr val="tx1"/>
                          </a:solidFill>
                          <a:effectLst/>
                          <a:latin typeface="KaiTi" panose="02010609060101010101" pitchFamily="49" charset="-122"/>
                          <a:ea typeface="KaiTi" panose="02010609060101010101" pitchFamily="49" charset="-122"/>
                          <a:cs typeface="+mn-cs"/>
                        </a:rPr>
                        <a:t>GMP </a:t>
                      </a:r>
                      <a:r>
                        <a:rPr lang="zh-TW" altLang="en-US" sz="1800" kern="1200" dirty="0">
                          <a:solidFill>
                            <a:schemeClr val="tx1"/>
                          </a:solidFill>
                          <a:effectLst/>
                          <a:latin typeface="KaiTi" panose="02010609060101010101" pitchFamily="49" charset="-122"/>
                          <a:ea typeface="KaiTi" panose="02010609060101010101" pitchFamily="49" charset="-122"/>
                          <a:cs typeface="+mn-cs"/>
                        </a:rPr>
                        <a:t>證明</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由政府核發或政府授權</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r>
                        <a:rPr lang="en-US" altLang="zh-TW"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chemeClr val="tx1"/>
                          </a:solidFill>
                          <a:effectLst/>
                          <a:latin typeface="KaiTi" panose="02010609060101010101" pitchFamily="49" charset="-122"/>
                          <a:ea typeface="KaiTi" panose="02010609060101010101" pitchFamily="49" charset="-122"/>
                          <a:cs typeface="+mn-cs"/>
                        </a:rPr>
                        <a:t>機構核發</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，我衛福部已自 </a:t>
                      </a:r>
                      <a:r>
                        <a:rPr lang="en-US" altLang="zh-TW" sz="1800" kern="1200" dirty="0">
                          <a:solidFill>
                            <a:schemeClr val="tx1"/>
                          </a:solidFill>
                          <a:effectLst/>
                          <a:latin typeface="KaiTi" panose="02010609060101010101" pitchFamily="49" charset="-122"/>
                          <a:ea typeface="KaiTi" panose="02010609060101010101" pitchFamily="49" charset="-122"/>
                          <a:cs typeface="+mn-cs"/>
                        </a:rPr>
                        <a:t>110</a:t>
                      </a:r>
                      <a:r>
                        <a:rPr lang="zh-TW" altLang="en-US" sz="1800" kern="1200" dirty="0">
                          <a:solidFill>
                            <a:schemeClr val="tx1"/>
                          </a:solidFill>
                          <a:effectLst/>
                          <a:latin typeface="KaiTi" panose="02010609060101010101" pitchFamily="49" charset="-122"/>
                          <a:ea typeface="KaiTi" panose="02010609060101010101" pitchFamily="49" charset="-122"/>
                          <a:cs typeface="+mn-cs"/>
                        </a:rPr>
                        <a:t>年</a:t>
                      </a:r>
                      <a:r>
                        <a:rPr lang="en-US" altLang="zh-TW" sz="1800" kern="1200" dirty="0">
                          <a:solidFill>
                            <a:schemeClr val="tx1"/>
                          </a:solidFill>
                          <a:effectLst/>
                          <a:latin typeface="KaiTi" panose="02010609060101010101" pitchFamily="49" charset="-122"/>
                          <a:ea typeface="KaiTi" panose="02010609060101010101" pitchFamily="49" charset="-122"/>
                          <a:cs typeface="+mn-cs"/>
                        </a:rPr>
                        <a:t>3</a:t>
                      </a:r>
                      <a:r>
                        <a:rPr lang="zh-TW" altLang="en-US" sz="1800" kern="1200" dirty="0">
                          <a:solidFill>
                            <a:schemeClr val="tx1"/>
                          </a:solidFill>
                          <a:effectLst/>
                          <a:latin typeface="KaiTi" panose="02010609060101010101" pitchFamily="49" charset="-122"/>
                          <a:ea typeface="KaiTi" panose="02010609060101010101" pitchFamily="49" charset="-122"/>
                          <a:cs typeface="+mn-cs"/>
                        </a:rPr>
                        <a:t>月</a:t>
                      </a:r>
                      <a:r>
                        <a:rPr lang="en-US" altLang="zh-TW" sz="1800" kern="1200" dirty="0">
                          <a:solidFill>
                            <a:schemeClr val="tx1"/>
                          </a:solidFill>
                          <a:effectLst/>
                          <a:latin typeface="KaiTi" panose="02010609060101010101" pitchFamily="49" charset="-122"/>
                          <a:ea typeface="KaiTi" panose="02010609060101010101" pitchFamily="49" charset="-122"/>
                          <a:cs typeface="+mn-cs"/>
                        </a:rPr>
                        <a:t>16</a:t>
                      </a:r>
                      <a:r>
                        <a:rPr lang="zh-TW" altLang="en-US" sz="1800" kern="1200" dirty="0">
                          <a:solidFill>
                            <a:schemeClr val="tx1"/>
                          </a:solidFill>
                          <a:effectLst/>
                          <a:latin typeface="KaiTi" panose="02010609060101010101" pitchFamily="49" charset="-122"/>
                          <a:ea typeface="KaiTi" panose="02010609060101010101" pitchFamily="49" charset="-122"/>
                          <a:cs typeface="+mn-cs"/>
                        </a:rPr>
                        <a:t>日起以「保健營養食品 </a:t>
                      </a:r>
                      <a:r>
                        <a:rPr lang="en-US" altLang="zh-TW" sz="1800" kern="1200" dirty="0">
                          <a:solidFill>
                            <a:schemeClr val="tx1"/>
                          </a:solidFill>
                          <a:effectLst/>
                          <a:latin typeface="KaiTi" panose="02010609060101010101" pitchFamily="49" charset="-122"/>
                          <a:ea typeface="KaiTi" panose="02010609060101010101" pitchFamily="49" charset="-122"/>
                          <a:cs typeface="+mn-cs"/>
                        </a:rPr>
                        <a:t>GMP </a:t>
                      </a:r>
                      <a:r>
                        <a:rPr lang="zh-TW" altLang="en-US" sz="1800" kern="1200" dirty="0">
                          <a:solidFill>
                            <a:schemeClr val="tx1"/>
                          </a:solidFill>
                          <a:effectLst/>
                          <a:latin typeface="KaiTi" panose="02010609060101010101" pitchFamily="49" charset="-122"/>
                          <a:ea typeface="KaiTi" panose="02010609060101010101" pitchFamily="49" charset="-122"/>
                          <a:cs typeface="+mn-cs"/>
                        </a:rPr>
                        <a:t>驗證方案」取</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r>
                        <a:rPr lang="en-US" altLang="zh-TW"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chemeClr val="tx1"/>
                          </a:solidFill>
                          <a:effectLst/>
                          <a:latin typeface="KaiTi" panose="02010609060101010101" pitchFamily="49" charset="-122"/>
                          <a:ea typeface="KaiTi" panose="02010609060101010101" pitchFamily="49" charset="-122"/>
                          <a:cs typeface="+mn-cs"/>
                        </a:rPr>
                        <a:t>代「外銷營養補充食品之擴充驗證方案」，相關規定</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r>
                        <a:rPr lang="en-US" altLang="zh-TW"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chemeClr val="tx1"/>
                          </a:solidFill>
                          <a:effectLst/>
                          <a:latin typeface="KaiTi" panose="02010609060101010101" pitchFamily="49" charset="-122"/>
                          <a:ea typeface="KaiTi" panose="02010609060101010101" pitchFamily="49" charset="-122"/>
                          <a:cs typeface="+mn-cs"/>
                        </a:rPr>
                        <a:t> </a:t>
                      </a:r>
                      <a:r>
                        <a:rPr lang="en-US" altLang="zh-TW" sz="1800" kern="1200" dirty="0">
                          <a:solidFill>
                            <a:schemeClr val="tx1"/>
                          </a:solidFill>
                          <a:effectLst/>
                          <a:latin typeface="+mn-lt"/>
                          <a:ea typeface="KaiTi" panose="02010609060101010101" pitchFamily="49" charset="-122"/>
                          <a:cs typeface="+mn-cs"/>
                          <a:hlinkClick r:id="rId4"/>
                        </a:rPr>
                        <a:t>https://www.fda.gov.tw/TC/site.aspx?sid=11234&amp;r=1298309781</a:t>
                      </a:r>
                      <a:endParaRPr lang="en-US" altLang="zh-TW" sz="1800" kern="1200" dirty="0">
                        <a:solidFill>
                          <a:schemeClr val="tx1"/>
                        </a:solidFill>
                        <a:effectLst/>
                        <a:latin typeface="+mn-lt"/>
                        <a:ea typeface="KaiTi" panose="02010609060101010101" pitchFamily="49" charset="-122"/>
                        <a:cs typeface="+mn-cs"/>
                      </a:endParaRPr>
                    </a:p>
                    <a:p>
                      <a:endParaRPr lang="en-US" altLang="zh-TW" sz="1800" kern="1200" dirty="0">
                        <a:solidFill>
                          <a:schemeClr val="tx1"/>
                        </a:solidFill>
                        <a:effectLst/>
                        <a:latin typeface="+mn-lt"/>
                        <a:ea typeface="KaiTi" panose="02010609060101010101" pitchFamily="49" charset="-122"/>
                        <a:cs typeface="+mn-cs"/>
                      </a:endParaRPr>
                    </a:p>
                    <a:p>
                      <a:r>
                        <a:rPr lang="en-US" altLang="zh-TW" sz="1800" kern="1200" dirty="0">
                          <a:solidFill>
                            <a:schemeClr val="tx1"/>
                          </a:solidFill>
                          <a:effectLst/>
                          <a:latin typeface="KaiTi" panose="02010609060101010101" pitchFamily="49" charset="-122"/>
                          <a:ea typeface="KaiTi" panose="02010609060101010101" pitchFamily="49" charset="-122"/>
                          <a:cs typeface="+mn-cs"/>
                        </a:rPr>
                        <a:t>6. </a:t>
                      </a:r>
                      <a:r>
                        <a:rPr lang="zh-TW" altLang="en-US" sz="1800" kern="1200" dirty="0">
                          <a:solidFill>
                            <a:schemeClr val="tx1"/>
                          </a:solidFill>
                          <a:effectLst/>
                          <a:latin typeface="KaiTi" panose="02010609060101010101" pitchFamily="49" charset="-122"/>
                          <a:ea typeface="KaiTi" panose="02010609060101010101" pitchFamily="49" charset="-122"/>
                          <a:cs typeface="+mn-cs"/>
                        </a:rPr>
                        <a:t>印尼保健食品未被歸類在藥品下，保健品與藥品在監管上係兩種彼此獨立的產品。</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7. </a:t>
                      </a:r>
                      <a:r>
                        <a:rPr lang="zh-TW" altLang="en-US" sz="1800" kern="1200" dirty="0">
                          <a:solidFill>
                            <a:schemeClr val="tx1"/>
                          </a:solidFill>
                          <a:effectLst/>
                          <a:latin typeface="KaiTi" panose="02010609060101010101" pitchFamily="49" charset="-122"/>
                          <a:ea typeface="KaiTi" panose="02010609060101010101" pitchFamily="49" charset="-122"/>
                          <a:cs typeface="+mn-cs"/>
                        </a:rPr>
                        <a:t>印尼食品藥物管理局</a:t>
                      </a:r>
                      <a:r>
                        <a:rPr lang="en-US" altLang="zh-TW" sz="1800" kern="1200" dirty="0">
                          <a:solidFill>
                            <a:schemeClr val="tx1"/>
                          </a:solidFill>
                          <a:effectLst/>
                          <a:latin typeface="KaiTi" panose="02010609060101010101" pitchFamily="49" charset="-122"/>
                          <a:ea typeface="KaiTi" panose="02010609060101010101" pitchFamily="49" charset="-122"/>
                          <a:cs typeface="+mn-cs"/>
                        </a:rPr>
                        <a:t>(BPOM)</a:t>
                      </a:r>
                      <a:r>
                        <a:rPr lang="zh-TW" altLang="en-US" sz="1800" kern="1200" dirty="0">
                          <a:solidFill>
                            <a:schemeClr val="tx1"/>
                          </a:solidFill>
                          <a:effectLst/>
                          <a:latin typeface="KaiTi" panose="02010609060101010101" pitchFamily="49" charset="-122"/>
                          <a:ea typeface="KaiTi" panose="02010609060101010101" pitchFamily="49" charset="-122"/>
                          <a:cs typeface="+mn-cs"/>
                        </a:rPr>
                        <a:t>聯繫資訊：</a:t>
                      </a:r>
                    </a:p>
                    <a:p>
                      <a:r>
                        <a:rPr lang="zh-TW" altLang="en-US" sz="1800" kern="1200" dirty="0">
                          <a:solidFill>
                            <a:schemeClr val="tx1"/>
                          </a:solidFill>
                          <a:effectLst/>
                          <a:latin typeface="KaiTi" panose="02010609060101010101" pitchFamily="49" charset="-122"/>
                          <a:ea typeface="KaiTi" panose="02010609060101010101" pitchFamily="49" charset="-122"/>
                          <a:cs typeface="+mn-cs"/>
                        </a:rPr>
                        <a:t>   官網：</a:t>
                      </a:r>
                      <a:r>
                        <a:rPr lang="en-US" altLang="zh-TW" sz="1800" kern="1200" dirty="0">
                          <a:solidFill>
                            <a:schemeClr val="tx1"/>
                          </a:solidFill>
                          <a:effectLst/>
                          <a:latin typeface="+mn-lt"/>
                          <a:ea typeface="KaiTi" panose="02010609060101010101" pitchFamily="49" charset="-122"/>
                          <a:cs typeface="+mn-cs"/>
                          <a:hlinkClick r:id="rId5"/>
                        </a:rPr>
                        <a:t>www.pom.go.id</a:t>
                      </a:r>
                      <a:r>
                        <a:rPr lang="zh-TW" altLang="en-US" sz="1800" kern="1200" dirty="0">
                          <a:solidFill>
                            <a:schemeClr val="tx1"/>
                          </a:solidFill>
                          <a:effectLst/>
                          <a:latin typeface="KaiTi" panose="02010609060101010101" pitchFamily="49" charset="-122"/>
                          <a:ea typeface="KaiTi" panose="02010609060101010101" pitchFamily="49" charset="-122"/>
                          <a:cs typeface="+mn-cs"/>
                        </a:rPr>
                        <a:t>；電郵：</a:t>
                      </a:r>
                      <a:r>
                        <a:rPr lang="en-US" altLang="zh-TW" sz="1800" kern="1200" dirty="0">
                          <a:solidFill>
                            <a:schemeClr val="tx1"/>
                          </a:solidFill>
                          <a:effectLst/>
                          <a:latin typeface="+mn-lt"/>
                          <a:ea typeface="KaiTi" panose="02010609060101010101" pitchFamily="49" charset="-122"/>
                          <a:cs typeface="+mn-cs"/>
                          <a:hlinkClick r:id="rId6"/>
                        </a:rPr>
                        <a:t>halobpom@pom.go.id</a:t>
                      </a:r>
                      <a:r>
                        <a:rPr lang="zh-TW" altLang="en-US" sz="1800" kern="1200" dirty="0">
                          <a:solidFill>
                            <a:schemeClr val="tx1"/>
                          </a:solidFill>
                          <a:effectLst/>
                          <a:latin typeface="KaiTi" panose="02010609060101010101" pitchFamily="49" charset="-122"/>
                          <a:ea typeface="KaiTi" panose="02010609060101010101" pitchFamily="49" charset="-122"/>
                          <a:cs typeface="+mn-cs"/>
                        </a:rPr>
                        <a:t>；諮詢專線：</a:t>
                      </a:r>
                      <a:r>
                        <a:rPr lang="en-US" altLang="zh-TW" sz="1800" kern="1200" dirty="0">
                          <a:solidFill>
                            <a:schemeClr val="tx1"/>
                          </a:solidFill>
                          <a:effectLst/>
                          <a:latin typeface="+mn-lt"/>
                          <a:ea typeface="KaiTi" panose="02010609060101010101" pitchFamily="49" charset="-122"/>
                          <a:cs typeface="+mn-cs"/>
                        </a:rPr>
                        <a:t>+62-21-150-0533</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chemeClr val="tx1"/>
                          </a:solidFill>
                          <a:effectLst/>
                          <a:latin typeface="KaiTi" panose="02010609060101010101" pitchFamily="49" charset="-122"/>
                          <a:ea typeface="KaiTi" panose="02010609060101010101" pitchFamily="49" charset="-122"/>
                          <a:cs typeface="+mn-cs"/>
                        </a:rPr>
                        <a:t>地址：</a:t>
                      </a:r>
                      <a:r>
                        <a:rPr lang="en-US" altLang="zh-TW" sz="1800" kern="1200" dirty="0">
                          <a:solidFill>
                            <a:schemeClr val="tx1"/>
                          </a:solidFill>
                          <a:effectLst/>
                          <a:latin typeface="+mn-lt"/>
                          <a:ea typeface="KaiTi" panose="02010609060101010101" pitchFamily="49" charset="-122"/>
                          <a:cs typeface="+mn-cs"/>
                        </a:rPr>
                        <a:t>Jl. </a:t>
                      </a:r>
                      <a:r>
                        <a:rPr lang="en-US" altLang="zh-TW" sz="1800" kern="1200" dirty="0" err="1">
                          <a:solidFill>
                            <a:schemeClr val="tx1"/>
                          </a:solidFill>
                          <a:effectLst/>
                          <a:latin typeface="+mn-lt"/>
                          <a:ea typeface="KaiTi" panose="02010609060101010101" pitchFamily="49" charset="-122"/>
                          <a:cs typeface="+mn-cs"/>
                        </a:rPr>
                        <a:t>Percetakan</a:t>
                      </a:r>
                      <a:r>
                        <a:rPr lang="en-US" altLang="zh-TW" sz="1800" kern="1200" dirty="0">
                          <a:solidFill>
                            <a:schemeClr val="tx1"/>
                          </a:solidFill>
                          <a:effectLst/>
                          <a:latin typeface="+mn-lt"/>
                          <a:ea typeface="KaiTi" panose="02010609060101010101" pitchFamily="49" charset="-122"/>
                          <a:cs typeface="+mn-cs"/>
                        </a:rPr>
                        <a:t> Negara No.23, Jakarta 10560, Indonesia</a:t>
                      </a:r>
                    </a:p>
                  </a:txBody>
                  <a:tcPr>
                    <a:solidFill>
                      <a:schemeClr val="bg1"/>
                    </a:solidFill>
                  </a:tcPr>
                </a:tc>
                <a:extLst>
                  <a:ext uri="{0D108BD9-81ED-4DB2-BD59-A6C34878D82A}">
                    <a16:rowId xmlns:a16="http://schemas.microsoft.com/office/drawing/2014/main" val="1456905658"/>
                  </a:ext>
                </a:extLst>
              </a:tr>
            </a:tbl>
          </a:graphicData>
        </a:graphic>
      </p:graphicFrame>
      <p:pic>
        <p:nvPicPr>
          <p:cNvPr id="5122" name="Picture 2" descr="Round icon. Download flag icon of Indonesia at PNG format">
            <a:extLst>
              <a:ext uri="{FF2B5EF4-FFF2-40B4-BE49-F238E27FC236}">
                <a16:creationId xmlns:a16="http://schemas.microsoft.com/office/drawing/2014/main" id="{BB1B1462-8698-5191-4B75-C5C1FDC94E50}"/>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8974732" y="237873"/>
            <a:ext cx="1114301" cy="835726"/>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1477FBC1-9DC5-A684-6F5A-541338ED4A33}"/>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1A5D7140-4A7C-8077-A848-0797B4629DAE}"/>
              </a:ext>
            </a:extLst>
          </p:cNvPr>
          <p:cNvSpPr>
            <a:spLocks noGrp="1"/>
          </p:cNvSpPr>
          <p:nvPr>
            <p:ph type="sldNum" sz="quarter" idx="12"/>
          </p:nvPr>
        </p:nvSpPr>
        <p:spPr/>
        <p:txBody>
          <a:bodyPr/>
          <a:lstStyle/>
          <a:p>
            <a:fld id="{F36C87F6-986D-49E6-AF40-1B3A1EE8064D}" type="slidenum">
              <a:rPr lang="en-US" smtClean="0"/>
              <a:pPr/>
              <a:t>16</a:t>
            </a:fld>
            <a:endParaRPr lang="en-US"/>
          </a:p>
        </p:txBody>
      </p:sp>
      <p:sp>
        <p:nvSpPr>
          <p:cNvPr id="8" name="TextBox 7">
            <a:extLst>
              <a:ext uri="{FF2B5EF4-FFF2-40B4-BE49-F238E27FC236}">
                <a16:creationId xmlns:a16="http://schemas.microsoft.com/office/drawing/2014/main" id="{7C1FAEF7-13B3-A2DE-AF2E-A10E2132D7A3}"/>
              </a:ext>
            </a:extLst>
          </p:cNvPr>
          <p:cNvSpPr txBox="1"/>
          <p:nvPr/>
        </p:nvSpPr>
        <p:spPr>
          <a:xfrm>
            <a:off x="621804" y="856497"/>
            <a:ext cx="6094476" cy="461665"/>
          </a:xfrm>
          <a:prstGeom prst="rect">
            <a:avLst/>
          </a:prstGeom>
          <a:noFill/>
        </p:spPr>
        <p:txBody>
          <a:bodyPr wrap="square">
            <a:spAutoFit/>
          </a:bodyPr>
          <a:lstStyle/>
          <a:p>
            <a:r>
              <a:rPr lang="en-US" altLang="zh-TW" sz="2400" dirty="0">
                <a:latin typeface="KaiTi" panose="02010609060101010101" pitchFamily="49" charset="-122"/>
                <a:ea typeface="KaiTi" panose="02010609060101010101" pitchFamily="49" charset="-122"/>
              </a:rPr>
              <a:t>2) </a:t>
            </a:r>
            <a:r>
              <a:rPr lang="zh-TW" altLang="en-US" sz="2400" dirty="0">
                <a:latin typeface="KaiTi" panose="02010609060101010101" pitchFamily="49" charset="-122"/>
                <a:ea typeface="KaiTi" panose="02010609060101010101" pitchFamily="49" charset="-122"/>
              </a:rPr>
              <a:t>印尼保健食品申請上市許可規定與程序</a:t>
            </a:r>
          </a:p>
        </p:txBody>
      </p:sp>
    </p:spTree>
    <p:extLst>
      <p:ext uri="{BB962C8B-B14F-4D97-AF65-F5344CB8AC3E}">
        <p14:creationId xmlns:p14="http://schemas.microsoft.com/office/powerpoint/2010/main" val="3267749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F6F476B2-696E-BB9F-DF06-699254182F9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9AC50441-929E-EC97-600D-3D6D324D69F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0DE6D4A3-FB20-49F3-F8C2-B4B628D96654}"/>
              </a:ext>
            </a:extLst>
          </p:cNvPr>
          <p:cNvSpPr/>
          <p:nvPr/>
        </p:nvSpPr>
        <p:spPr>
          <a:xfrm>
            <a:off x="405780" y="251418"/>
            <a:ext cx="8424936" cy="646331"/>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印尼</a:t>
            </a:r>
          </a:p>
        </p:txBody>
      </p:sp>
      <p:graphicFrame>
        <p:nvGraphicFramePr>
          <p:cNvPr id="2" name="Table 1">
            <a:extLst>
              <a:ext uri="{FF2B5EF4-FFF2-40B4-BE49-F238E27FC236}">
                <a16:creationId xmlns:a16="http://schemas.microsoft.com/office/drawing/2014/main" id="{C6CD700B-B09B-F199-D3E2-D94FA3E3642F}"/>
              </a:ext>
            </a:extLst>
          </p:cNvPr>
          <p:cNvGraphicFramePr>
            <a:graphicFrameLocks noGrp="1"/>
          </p:cNvGraphicFramePr>
          <p:nvPr>
            <p:extLst>
              <p:ext uri="{D42A27DB-BD31-4B8C-83A1-F6EECF244321}">
                <p14:modId xmlns:p14="http://schemas.microsoft.com/office/powerpoint/2010/main" val="3935591067"/>
              </p:ext>
            </p:extLst>
          </p:nvPr>
        </p:nvGraphicFramePr>
        <p:xfrm>
          <a:off x="405780" y="1502828"/>
          <a:ext cx="11305257" cy="5255972"/>
        </p:xfrm>
        <a:graphic>
          <a:graphicData uri="http://schemas.openxmlformats.org/drawingml/2006/table">
            <a:tbl>
              <a:tblPr firstRow="1" bandRow="1"/>
              <a:tblGrid>
                <a:gridCol w="1174572">
                  <a:extLst>
                    <a:ext uri="{9D8B030D-6E8A-4147-A177-3AD203B41FA5}">
                      <a16:colId xmlns:a16="http://schemas.microsoft.com/office/drawing/2014/main" val="41713030"/>
                    </a:ext>
                  </a:extLst>
                </a:gridCol>
                <a:gridCol w="10130685">
                  <a:extLst>
                    <a:ext uri="{9D8B030D-6E8A-4147-A177-3AD203B41FA5}">
                      <a16:colId xmlns:a16="http://schemas.microsoft.com/office/drawing/2014/main" val="1314048160"/>
                    </a:ext>
                  </a:extLst>
                </a:gridCol>
              </a:tblGrid>
              <a:tr h="525597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SG" altLang="zh-TW" sz="1800" kern="1200" dirty="0">
                        <a:solidFill>
                          <a:schemeClr val="tx1"/>
                        </a:solidFill>
                        <a:effectLst/>
                        <a:latin typeface="KaiTi" panose="02010609060101010101" pitchFamily="49" charset="-122"/>
                        <a:ea typeface="KaiTi" panose="02010609060101010101" pitchFamily="49" charset="-122"/>
                        <a:cs typeface="+mn-cs"/>
                      </a:endParaRPr>
                    </a:p>
                    <a:p>
                      <a:r>
                        <a:rPr lang="zh-TW" altLang="en-US" sz="1800" dirty="0">
                          <a:latin typeface="KaiTi" panose="02010609060101010101" pitchFamily="49" charset="-122"/>
                          <a:ea typeface="KaiTi" panose="02010609060101010101" pitchFamily="49" charset="-122"/>
                        </a:rPr>
                        <a:t>四、</a:t>
                      </a:r>
                    </a:p>
                    <a:p>
                      <a:r>
                        <a:rPr lang="zh-TW" altLang="en-US" sz="1800" dirty="0">
                          <a:latin typeface="KaiTi" panose="02010609060101010101" pitchFamily="49" charset="-122"/>
                          <a:ea typeface="KaiTi" panose="02010609060101010101" pitchFamily="49" charset="-122"/>
                        </a:rPr>
                        <a:t>申請程序</a:t>
                      </a: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r>
                        <a:rPr lang="zh-TW" altLang="en-US" sz="1800" b="1" kern="1200" dirty="0">
                          <a:solidFill>
                            <a:schemeClr val="tx1"/>
                          </a:solidFill>
                          <a:effectLst/>
                          <a:latin typeface="KaiTi" panose="02010609060101010101" pitchFamily="49" charset="-122"/>
                          <a:ea typeface="KaiTi" panose="02010609060101010101" pitchFamily="49" charset="-122"/>
                          <a:cs typeface="+mn-cs"/>
                        </a:rPr>
                        <a:t>認證過程通常遵循以下階段：</a:t>
                      </a:r>
                    </a:p>
                  </a:txBody>
                  <a:tcPr>
                    <a:solidFill>
                      <a:schemeClr val="bg1"/>
                    </a:solidFill>
                  </a:tcPr>
                </a:tc>
                <a:extLst>
                  <a:ext uri="{0D108BD9-81ED-4DB2-BD59-A6C34878D82A}">
                    <a16:rowId xmlns:a16="http://schemas.microsoft.com/office/drawing/2014/main" val="1456905658"/>
                  </a:ext>
                </a:extLst>
              </a:tr>
            </a:tbl>
          </a:graphicData>
        </a:graphic>
      </p:graphicFrame>
      <p:pic>
        <p:nvPicPr>
          <p:cNvPr id="5122" name="Picture 2" descr="Round icon. Download flag icon of Indonesia at PNG format">
            <a:extLst>
              <a:ext uri="{FF2B5EF4-FFF2-40B4-BE49-F238E27FC236}">
                <a16:creationId xmlns:a16="http://schemas.microsoft.com/office/drawing/2014/main" id="{98CF7333-C0CF-44D5-B1FA-28474775BA5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974732" y="237873"/>
            <a:ext cx="1114301" cy="835726"/>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89B96F1F-8CE4-CDFA-A0AA-28A7144A49D8}"/>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4C887C0F-B694-0178-C446-B072347AB5BF}"/>
              </a:ext>
            </a:extLst>
          </p:cNvPr>
          <p:cNvSpPr>
            <a:spLocks noGrp="1"/>
          </p:cNvSpPr>
          <p:nvPr>
            <p:ph type="sldNum" sz="quarter" idx="12"/>
          </p:nvPr>
        </p:nvSpPr>
        <p:spPr/>
        <p:txBody>
          <a:bodyPr/>
          <a:lstStyle/>
          <a:p>
            <a:fld id="{F36C87F6-986D-49E6-AF40-1B3A1EE8064D}" type="slidenum">
              <a:rPr lang="en-US" smtClean="0"/>
              <a:pPr/>
              <a:t>17</a:t>
            </a:fld>
            <a:endParaRPr lang="en-US"/>
          </a:p>
        </p:txBody>
      </p:sp>
      <p:sp>
        <p:nvSpPr>
          <p:cNvPr id="8" name="TextBox 7">
            <a:extLst>
              <a:ext uri="{FF2B5EF4-FFF2-40B4-BE49-F238E27FC236}">
                <a16:creationId xmlns:a16="http://schemas.microsoft.com/office/drawing/2014/main" id="{17D14EE1-8BBB-95E4-7385-658626492B02}"/>
              </a:ext>
            </a:extLst>
          </p:cNvPr>
          <p:cNvSpPr txBox="1"/>
          <p:nvPr/>
        </p:nvSpPr>
        <p:spPr>
          <a:xfrm>
            <a:off x="621804" y="856497"/>
            <a:ext cx="6094476" cy="461665"/>
          </a:xfrm>
          <a:prstGeom prst="rect">
            <a:avLst/>
          </a:prstGeom>
          <a:noFill/>
        </p:spPr>
        <p:txBody>
          <a:bodyPr wrap="square">
            <a:spAutoFit/>
          </a:bodyPr>
          <a:lstStyle/>
          <a:p>
            <a:r>
              <a:rPr lang="en-US" altLang="zh-TW" sz="2400" dirty="0">
                <a:latin typeface="KaiTi" panose="02010609060101010101" pitchFamily="49" charset="-122"/>
                <a:ea typeface="KaiTi" panose="02010609060101010101" pitchFamily="49" charset="-122"/>
              </a:rPr>
              <a:t>2) </a:t>
            </a:r>
            <a:r>
              <a:rPr lang="zh-TW" altLang="en-US" sz="2400" dirty="0">
                <a:latin typeface="KaiTi" panose="02010609060101010101" pitchFamily="49" charset="-122"/>
                <a:ea typeface="KaiTi" panose="02010609060101010101" pitchFamily="49" charset="-122"/>
              </a:rPr>
              <a:t>印尼保健食品申請上市許可規定與程序</a:t>
            </a:r>
          </a:p>
        </p:txBody>
      </p:sp>
      <p:graphicFrame>
        <p:nvGraphicFramePr>
          <p:cNvPr id="10" name="Diagram 9">
            <a:extLst>
              <a:ext uri="{FF2B5EF4-FFF2-40B4-BE49-F238E27FC236}">
                <a16:creationId xmlns:a16="http://schemas.microsoft.com/office/drawing/2014/main" id="{FAE972E1-F59D-740C-AD30-998A62B97B31}"/>
              </a:ext>
            </a:extLst>
          </p:cNvPr>
          <p:cNvGraphicFramePr/>
          <p:nvPr/>
        </p:nvGraphicFramePr>
        <p:xfrm>
          <a:off x="2061964" y="1869474"/>
          <a:ext cx="9505056" cy="461496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6176120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p:cNvSpPr/>
          <p:nvPr/>
        </p:nvSpPr>
        <p:spPr>
          <a:xfrm>
            <a:off x="405780" y="251418"/>
            <a:ext cx="8424936" cy="646331"/>
          </a:xfrm>
          <a:prstGeom prst="rect">
            <a:avLst/>
          </a:prstGeom>
        </p:spPr>
        <p:txBody>
          <a:bodyPr wrap="square">
            <a:spAutoFit/>
          </a:bodyPr>
          <a:lstStyle/>
          <a:p>
            <a:pPr marL="45720" marR="0" lvl="0" indent="0" algn="l" defTabSz="457200" rtl="0" eaLnBrk="1" fontAlgn="auto" latinLnBrk="0" hangingPunct="1">
              <a:lnSpc>
                <a:spcPct val="100000"/>
              </a:lnSpc>
              <a:spcBef>
                <a:spcPts val="0"/>
              </a:spcBef>
              <a:spcAft>
                <a:spcPts val="0"/>
              </a:spcAft>
              <a:buClrTx/>
              <a:buSzTx/>
              <a:buFontTx/>
              <a:buNone/>
              <a:tabLst/>
              <a:defRPr/>
            </a:pPr>
            <a:r>
              <a:rPr kumimoji="0" lang="en-US" altLang="zh-TW"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2.</a:t>
            </a:r>
            <a:r>
              <a:rPr kumimoji="0" lang="zh-TW"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東協國家保健品法規</a:t>
            </a:r>
            <a:r>
              <a:rPr kumimoji="0" lang="en-US" altLang="zh-TW"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a:t>
            </a:r>
            <a:r>
              <a:rPr kumimoji="0" lang="zh-TW" altLang="en-US" sz="3600" b="0" i="0" u="none" strike="noStrike" kern="1200" cap="none" spc="0" normalizeH="0" baseline="0" noProof="0" dirty="0">
                <a:ln>
                  <a:noFill/>
                </a:ln>
                <a:solidFill>
                  <a:srgbClr val="3C5C26"/>
                </a:solidFill>
                <a:effectLst/>
                <a:uLnTx/>
                <a:uFillTx/>
                <a:latin typeface="KaiTi" panose="02010609060101010101" pitchFamily="49" charset="-122"/>
                <a:ea typeface="KaiTi" panose="02010609060101010101" pitchFamily="49" charset="-122"/>
                <a:cs typeface="Times New Roman" panose="02020603050405020304" pitchFamily="18" charset="0"/>
              </a:rPr>
              <a:t>印尼</a:t>
            </a:r>
          </a:p>
        </p:txBody>
      </p:sp>
      <p:graphicFrame>
        <p:nvGraphicFramePr>
          <p:cNvPr id="2" name="Table 1"/>
          <p:cNvGraphicFramePr>
            <a:graphicFrameLocks noGrp="1"/>
          </p:cNvGraphicFramePr>
          <p:nvPr>
            <p:extLst>
              <p:ext uri="{D42A27DB-BD31-4B8C-83A1-F6EECF244321}">
                <p14:modId xmlns:p14="http://schemas.microsoft.com/office/powerpoint/2010/main" val="1228292696"/>
              </p:ext>
            </p:extLst>
          </p:nvPr>
        </p:nvGraphicFramePr>
        <p:xfrm>
          <a:off x="506654" y="1355104"/>
          <a:ext cx="11492414" cy="5373515"/>
        </p:xfrm>
        <a:graphic>
          <a:graphicData uri="http://schemas.openxmlformats.org/drawingml/2006/table">
            <a:tbl>
              <a:tblPr firstRow="1" bandRow="1"/>
              <a:tblGrid>
                <a:gridCol w="1483708">
                  <a:extLst>
                    <a:ext uri="{9D8B030D-6E8A-4147-A177-3AD203B41FA5}">
                      <a16:colId xmlns:a16="http://schemas.microsoft.com/office/drawing/2014/main" val="41713030"/>
                    </a:ext>
                  </a:extLst>
                </a:gridCol>
                <a:gridCol w="10008706">
                  <a:extLst>
                    <a:ext uri="{9D8B030D-6E8A-4147-A177-3AD203B41FA5}">
                      <a16:colId xmlns:a16="http://schemas.microsoft.com/office/drawing/2014/main" val="1314048160"/>
                    </a:ext>
                  </a:extLst>
                </a:gridCol>
              </a:tblGrid>
              <a:tr h="5373515">
                <a:tc>
                  <a:txBody>
                    <a:bodyPr/>
                    <a:lstStyle/>
                    <a:p>
                      <a:r>
                        <a:rPr lang="zh-CN" altLang="en-US" sz="1800" kern="1200" dirty="0">
                          <a:solidFill>
                            <a:schemeClr val="tx1"/>
                          </a:solidFill>
                          <a:effectLst/>
                          <a:latin typeface="KaiTi" panose="02010609060101010101" pitchFamily="49" charset="-122"/>
                          <a:ea typeface="KaiTi" panose="02010609060101010101" pitchFamily="49" charset="-122"/>
                          <a:cs typeface="+mn-cs"/>
                        </a:rPr>
                        <a:t>五、</a:t>
                      </a:r>
                      <a:endParaRPr lang="en-US" altLang="zh-CN" sz="1800" kern="1200" dirty="0">
                        <a:solidFill>
                          <a:schemeClr val="tx1"/>
                        </a:solidFill>
                        <a:effectLst/>
                        <a:latin typeface="KaiTi" panose="02010609060101010101" pitchFamily="49" charset="-122"/>
                        <a:ea typeface="KaiTi" panose="02010609060101010101" pitchFamily="49" charset="-122"/>
                        <a:cs typeface="+mn-cs"/>
                      </a:endParaRPr>
                    </a:p>
                    <a:p>
                      <a:r>
                        <a:rPr lang="zh-TW" altLang="en-US" sz="1800" kern="1200" dirty="0">
                          <a:solidFill>
                            <a:schemeClr val="tx1"/>
                          </a:solidFill>
                          <a:effectLst/>
                          <a:latin typeface="KaiTi" panose="02010609060101010101" pitchFamily="49" charset="-122"/>
                          <a:ea typeface="KaiTi" panose="02010609060101010101" pitchFamily="49" charset="-122"/>
                          <a:cs typeface="+mn-cs"/>
                        </a:rPr>
                        <a:t>所需相關證件</a:t>
                      </a:r>
                      <a:r>
                        <a:rPr lang="zh-CN" altLang="en-US" sz="1800" kern="1200" dirty="0">
                          <a:solidFill>
                            <a:schemeClr val="tx1"/>
                          </a:solidFill>
                          <a:effectLst/>
                          <a:latin typeface="KaiTi" panose="02010609060101010101" pitchFamily="49" charset="-122"/>
                          <a:ea typeface="KaiTi" panose="02010609060101010101" pitchFamily="49" charset="-122"/>
                          <a:cs typeface="+mn-cs"/>
                        </a:rPr>
                        <a:t>文件</a:t>
                      </a:r>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sz="2000" kern="1200" dirty="0">
                          <a:solidFill>
                            <a:srgbClr val="0070C0"/>
                          </a:solidFill>
                          <a:effectLst/>
                          <a:latin typeface="KaiTi" panose="02010609060101010101" pitchFamily="49" charset="-122"/>
                          <a:ea typeface="KaiTi" panose="02010609060101010101" pitchFamily="49" charset="-122"/>
                          <a:cs typeface="+mn-cs"/>
                        </a:rPr>
                        <a:t>註冊文件清單</a:t>
                      </a:r>
                      <a:r>
                        <a:rPr lang="zh-CN" altLang="en-US" sz="2000" kern="1200" dirty="0">
                          <a:solidFill>
                            <a:srgbClr val="0070C0"/>
                          </a:solidFill>
                          <a:effectLst/>
                          <a:latin typeface="KaiTi" panose="02010609060101010101" pitchFamily="49" charset="-122"/>
                          <a:ea typeface="KaiTi" panose="02010609060101010101" pitchFamily="49" charset="-122"/>
                          <a:cs typeface="+mn-cs"/>
                        </a:rPr>
                        <a:t>：至少</a:t>
                      </a:r>
                      <a:r>
                        <a:rPr lang="zh-CN" altLang="en-US" sz="2000" kern="1200" dirty="0">
                          <a:solidFill>
                            <a:srgbClr val="0070C0"/>
                          </a:solidFill>
                          <a:effectLst/>
                          <a:latin typeface="Calibri" panose="020F0502020204030204" pitchFamily="34" charset="0"/>
                          <a:ea typeface="KaiTi" panose="02010609060101010101" pitchFamily="49" charset="-122"/>
                          <a:cs typeface="Calibri" panose="020F0502020204030204" pitchFamily="34" charset="0"/>
                        </a:rPr>
                        <a:t>３２</a:t>
                      </a:r>
                      <a:r>
                        <a:rPr lang="zh-CN" altLang="en-US" sz="2000" kern="1200" dirty="0">
                          <a:solidFill>
                            <a:srgbClr val="0070C0"/>
                          </a:solidFill>
                          <a:effectLst/>
                          <a:latin typeface="KaiTi" panose="02010609060101010101" pitchFamily="49" charset="-122"/>
                          <a:ea typeface="KaiTi" panose="02010609060101010101" pitchFamily="49" charset="-122"/>
                          <a:cs typeface="+mn-cs"/>
                        </a:rPr>
                        <a:t>份文件、證件，請參閲本簡報２</a:t>
                      </a:r>
                      <a:r>
                        <a:rPr lang="en-US" altLang="zh-CN" sz="2000" kern="1200" dirty="0">
                          <a:solidFill>
                            <a:srgbClr val="0070C0"/>
                          </a:solidFill>
                          <a:effectLst/>
                          <a:latin typeface="KaiTi" panose="02010609060101010101" pitchFamily="49" charset="-122"/>
                          <a:ea typeface="KaiTi" panose="02010609060101010101" pitchFamily="49" charset="-122"/>
                          <a:cs typeface="+mn-cs"/>
                        </a:rPr>
                        <a:t>7</a:t>
                      </a:r>
                      <a:r>
                        <a:rPr lang="zh-CN" altLang="en-US" sz="2000" kern="1200" dirty="0">
                          <a:solidFill>
                            <a:srgbClr val="0070C0"/>
                          </a:solidFill>
                          <a:effectLst/>
                          <a:latin typeface="KaiTi" panose="02010609060101010101" pitchFamily="49" charset="-122"/>
                          <a:ea typeface="KaiTi" panose="02010609060101010101" pitchFamily="49" charset="-122"/>
                          <a:cs typeface="+mn-cs"/>
                        </a:rPr>
                        <a:t>－２</a:t>
                      </a:r>
                      <a:r>
                        <a:rPr lang="en-US" altLang="zh-CN" sz="2000" kern="1200" dirty="0">
                          <a:solidFill>
                            <a:srgbClr val="0070C0"/>
                          </a:solidFill>
                          <a:effectLst/>
                          <a:latin typeface="KaiTi" panose="02010609060101010101" pitchFamily="49" charset="-122"/>
                          <a:ea typeface="KaiTi" panose="02010609060101010101" pitchFamily="49" charset="-122"/>
                          <a:cs typeface="+mn-cs"/>
                        </a:rPr>
                        <a:t>9</a:t>
                      </a:r>
                      <a:r>
                        <a:rPr lang="zh-CN" altLang="en-US" sz="2000" kern="1200" dirty="0">
                          <a:solidFill>
                            <a:srgbClr val="0070C0"/>
                          </a:solidFill>
                          <a:effectLst/>
                          <a:latin typeface="KaiTi" panose="02010609060101010101" pitchFamily="49" charset="-122"/>
                          <a:ea typeface="KaiTi" panose="02010609060101010101" pitchFamily="49" charset="-122"/>
                          <a:cs typeface="+mn-cs"/>
                        </a:rPr>
                        <a:t>頁。</a:t>
                      </a:r>
                      <a:endParaRPr lang="en-US" altLang="zh-CN" sz="2000" kern="1200" dirty="0">
                        <a:solidFill>
                          <a:srgbClr val="0070C0"/>
                        </a:solidFill>
                        <a:effectLst/>
                        <a:latin typeface="KaiTi" panose="02010609060101010101" pitchFamily="49" charset="-122"/>
                        <a:ea typeface="KaiTi" panose="02010609060101010101" pitchFamily="49" charset="-122"/>
                        <a:cs typeface="+mn-cs"/>
                      </a:endParaRPr>
                    </a:p>
                    <a:p>
                      <a:pPr marL="0" marR="0" lvl="0" indent="0" algn="l" defTabSz="914126" rtl="0" eaLnBrk="1" fontAlgn="auto" latinLnBrk="0" hangingPunct="1">
                        <a:lnSpc>
                          <a:spcPct val="100000"/>
                        </a:lnSpc>
                        <a:spcBef>
                          <a:spcPts val="0"/>
                        </a:spcBef>
                        <a:spcAft>
                          <a:spcPts val="0"/>
                        </a:spcAft>
                        <a:buClrTx/>
                        <a:buSzTx/>
                        <a:buFontTx/>
                        <a:buNone/>
                        <a:tabLst/>
                        <a:defRPr/>
                      </a:pPr>
                      <a:endParaRPr lang="en-US" altLang="zh-CN" sz="1400" kern="1200" dirty="0">
                        <a:solidFill>
                          <a:srgbClr val="FF0000"/>
                        </a:solidFill>
                        <a:effectLst/>
                        <a:latin typeface="KaiTi" panose="02010609060101010101" pitchFamily="49" charset="-122"/>
                        <a:ea typeface="KaiTi" panose="02010609060101010101" pitchFamily="49" charset="-122"/>
                        <a:cs typeface="+mn-cs"/>
                      </a:endParaRPr>
                    </a:p>
                    <a:p>
                      <a:pPr marL="0" marR="0" lvl="0" indent="0" algn="l" defTabSz="914126" rtl="0" eaLnBrk="1" fontAlgn="auto" latinLnBrk="0" hangingPunct="1">
                        <a:lnSpc>
                          <a:spcPct val="100000"/>
                        </a:lnSpc>
                        <a:spcBef>
                          <a:spcPts val="0"/>
                        </a:spcBef>
                        <a:spcAft>
                          <a:spcPts val="0"/>
                        </a:spcAft>
                        <a:buClrTx/>
                        <a:buSzTx/>
                        <a:buFontTx/>
                        <a:buNone/>
                        <a:tabLst/>
                        <a:defRPr/>
                      </a:pPr>
                      <a:endParaRPr lang="zh-TW" altLang="en-US" sz="1400" kern="1200" dirty="0">
                        <a:solidFill>
                          <a:srgbClr val="FF0000"/>
                        </a:solidFill>
                        <a:effectLst/>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4106243660"/>
                  </a:ext>
                </a:extLst>
              </a:tr>
            </a:tbl>
          </a:graphicData>
        </a:graphic>
      </p:graphicFrame>
      <p:pic>
        <p:nvPicPr>
          <p:cNvPr id="5122" name="Picture 2" descr="Round icon. Download flag icon of Indonesia at PNG format"/>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974732" y="237873"/>
            <a:ext cx="1114301" cy="835726"/>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B03B745C-92CA-52B3-DCAE-04E944F3CF94}"/>
              </a:ext>
            </a:extLst>
          </p:cNvPr>
          <p:cNvSpPr>
            <a:spLocks noGrp="1"/>
          </p:cNvSpPr>
          <p:nvPr>
            <p:ph type="dt" sz="half" idx="10"/>
          </p:nvPr>
        </p:nvSpPr>
        <p:spPr/>
        <p:txBody>
          <a:bodyPr/>
          <a:lstStyle/>
          <a:p>
            <a:r>
              <a:rPr lang="en-US"/>
              <a:t>13/11/2025</a:t>
            </a: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36C87F6-986D-49E6-AF40-1B3A1EE8064D}" type="slidenum">
              <a:rPr kumimoji="0" lang="en-US" sz="1200" b="1" i="0" u="none" strike="noStrike" kern="1200" cap="none" spc="0" normalizeH="0" baseline="0" noProof="0" smtClean="0">
                <a:ln>
                  <a:noFill/>
                </a:ln>
                <a:solidFill>
                  <a:srgbClr val="549E39"/>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a:ln>
                <a:noFill/>
              </a:ln>
              <a:solidFill>
                <a:srgbClr val="549E39"/>
              </a:solidFill>
              <a:effectLst/>
              <a:uLnTx/>
              <a:uFillTx/>
              <a:latin typeface="Corbel" panose="020B0503020204020204"/>
              <a:ea typeface="+mn-ea"/>
              <a:cs typeface="+mn-cs"/>
            </a:endParaRPr>
          </a:p>
        </p:txBody>
      </p:sp>
      <p:sp>
        <p:nvSpPr>
          <p:cNvPr id="8" name="TextBox 7">
            <a:extLst>
              <a:ext uri="{FF2B5EF4-FFF2-40B4-BE49-F238E27FC236}">
                <a16:creationId xmlns:a16="http://schemas.microsoft.com/office/drawing/2014/main" id="{8895B189-86D1-F6B8-FAD9-83F360E71116}"/>
              </a:ext>
            </a:extLst>
          </p:cNvPr>
          <p:cNvSpPr txBox="1"/>
          <p:nvPr/>
        </p:nvSpPr>
        <p:spPr>
          <a:xfrm>
            <a:off x="765820" y="836198"/>
            <a:ext cx="6094476"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zh-TW" sz="24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2</a:t>
            </a:r>
            <a:r>
              <a:rPr kumimoji="0" lang="zh-CN" altLang="en-US" sz="24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 </a:t>
            </a:r>
            <a:r>
              <a:rPr kumimoji="0" lang="zh-TW" altLang="en-US" sz="2400" b="0" i="0" u="none" strike="noStrike" kern="1200" cap="none" spc="0" normalizeH="0" baseline="0" noProof="0" dirty="0">
                <a:ln>
                  <a:noFill/>
                </a:ln>
                <a:solidFill>
                  <a:prstClr val="black"/>
                </a:solidFill>
                <a:effectLst/>
                <a:uLnTx/>
                <a:uFillTx/>
                <a:latin typeface="KaiTi" panose="02010609060101010101" pitchFamily="49" charset="-122"/>
                <a:ea typeface="KaiTi" panose="02010609060101010101" pitchFamily="49" charset="-122"/>
                <a:cs typeface="+mn-cs"/>
              </a:rPr>
              <a:t>印尼保健食品申請上市許可規定與程序</a:t>
            </a:r>
          </a:p>
        </p:txBody>
      </p:sp>
      <p:graphicFrame>
        <p:nvGraphicFramePr>
          <p:cNvPr id="9" name="Object 8">
            <a:extLst>
              <a:ext uri="{FF2B5EF4-FFF2-40B4-BE49-F238E27FC236}">
                <a16:creationId xmlns:a16="http://schemas.microsoft.com/office/drawing/2014/main" id="{34DB8394-B100-B3E7-7008-43FE1ECEAB2E}"/>
              </a:ext>
            </a:extLst>
          </p:cNvPr>
          <p:cNvGraphicFramePr>
            <a:graphicFrameLocks noChangeAspect="1"/>
          </p:cNvGraphicFramePr>
          <p:nvPr>
            <p:extLst>
              <p:ext uri="{D42A27DB-BD31-4B8C-83A1-F6EECF244321}">
                <p14:modId xmlns:p14="http://schemas.microsoft.com/office/powerpoint/2010/main" val="2011329948"/>
              </p:ext>
            </p:extLst>
          </p:nvPr>
        </p:nvGraphicFramePr>
        <p:xfrm>
          <a:off x="2088704" y="2033059"/>
          <a:ext cx="9593468" cy="4553595"/>
        </p:xfrm>
        <a:graphic>
          <a:graphicData uri="http://schemas.openxmlformats.org/presentationml/2006/ole">
            <mc:AlternateContent xmlns:mc="http://schemas.openxmlformats.org/markup-compatibility/2006">
              <mc:Choice xmlns:v="urn:schemas-microsoft-com:vml" Requires="v">
                <p:oleObj name="Worksheet" r:id="rId5" imgW="8299269" imgH="3346288" progId="Excel.Sheet.12">
                  <p:embed/>
                </p:oleObj>
              </mc:Choice>
              <mc:Fallback>
                <p:oleObj name="Worksheet" r:id="rId5" imgW="8299269" imgH="3346288" progId="Excel.Sheet.12">
                  <p:embed/>
                  <p:pic>
                    <p:nvPicPr>
                      <p:cNvPr id="9" name="Object 8">
                        <a:extLst>
                          <a:ext uri="{FF2B5EF4-FFF2-40B4-BE49-F238E27FC236}">
                            <a16:creationId xmlns:a16="http://schemas.microsoft.com/office/drawing/2014/main" id="{34DB8394-B100-B3E7-7008-43FE1ECEAB2E}"/>
                          </a:ext>
                        </a:extLst>
                      </p:cNvPr>
                      <p:cNvPicPr/>
                      <p:nvPr/>
                    </p:nvPicPr>
                    <p:blipFill>
                      <a:blip r:embed="rId6"/>
                      <a:stretch>
                        <a:fillRect/>
                      </a:stretch>
                    </p:blipFill>
                    <p:spPr>
                      <a:xfrm>
                        <a:off x="2088704" y="2033059"/>
                        <a:ext cx="9593468" cy="4553595"/>
                      </a:xfrm>
                      <a:prstGeom prst="rect">
                        <a:avLst/>
                      </a:prstGeom>
                    </p:spPr>
                  </p:pic>
                </p:oleObj>
              </mc:Fallback>
            </mc:AlternateContent>
          </a:graphicData>
        </a:graphic>
      </p:graphicFrame>
    </p:spTree>
    <p:extLst>
      <p:ext uri="{BB962C8B-B14F-4D97-AF65-F5344CB8AC3E}">
        <p14:creationId xmlns:p14="http://schemas.microsoft.com/office/powerpoint/2010/main" val="4019764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p:cNvSpPr/>
          <p:nvPr/>
        </p:nvSpPr>
        <p:spPr>
          <a:xfrm>
            <a:off x="197688" y="161099"/>
            <a:ext cx="8424936" cy="646331"/>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 </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CN"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越南</a:t>
            </a:r>
            <a:endPar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477824968"/>
              </p:ext>
            </p:extLst>
          </p:nvPr>
        </p:nvGraphicFramePr>
        <p:xfrm>
          <a:off x="506714" y="1570383"/>
          <a:ext cx="11175395" cy="4570349"/>
        </p:xfrm>
        <a:graphic>
          <a:graphicData uri="http://schemas.openxmlformats.org/drawingml/2006/table">
            <a:tbl>
              <a:tblPr firstRow="1" bandRow="1"/>
              <a:tblGrid>
                <a:gridCol w="1765173">
                  <a:extLst>
                    <a:ext uri="{9D8B030D-6E8A-4147-A177-3AD203B41FA5}">
                      <a16:colId xmlns:a16="http://schemas.microsoft.com/office/drawing/2014/main" val="41713030"/>
                    </a:ext>
                  </a:extLst>
                </a:gridCol>
                <a:gridCol w="9410222">
                  <a:extLst>
                    <a:ext uri="{9D8B030D-6E8A-4147-A177-3AD203B41FA5}">
                      <a16:colId xmlns:a16="http://schemas.microsoft.com/office/drawing/2014/main" val="1314048160"/>
                    </a:ext>
                  </a:extLst>
                </a:gridCol>
              </a:tblGrid>
              <a:tr h="352876">
                <a:tc>
                  <a:txBody>
                    <a:bodyPr/>
                    <a:lstStyle/>
                    <a:p>
                      <a:r>
                        <a:rPr lang="zh-TW" altLang="en-US" sz="1800" kern="1200" dirty="0">
                          <a:effectLst/>
                          <a:latin typeface="KaiTi" panose="02010609060101010101" pitchFamily="49" charset="-122"/>
                          <a:ea typeface="KaiTi" panose="02010609060101010101" pitchFamily="49" charset="-122"/>
                        </a:rPr>
                        <a:t>一、主管機關</a:t>
                      </a:r>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r>
                        <a:rPr lang="zh-TW" altLang="en-US" sz="1800" kern="1200" dirty="0">
                          <a:solidFill>
                            <a:schemeClr val="tx1"/>
                          </a:solidFill>
                          <a:effectLst/>
                          <a:latin typeface="KaiTi" panose="02010609060101010101" pitchFamily="49" charset="-122"/>
                          <a:ea typeface="KaiTi" panose="02010609060101010101" pitchFamily="49" charset="-122"/>
                          <a:cs typeface="+mn-cs"/>
                        </a:rPr>
                        <a:t>越南衛生部食品安全局</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en-SG" sz="1800" kern="1200" dirty="0">
                          <a:solidFill>
                            <a:schemeClr val="tx1"/>
                          </a:solidFill>
                          <a:effectLst/>
                          <a:latin typeface="+mn-lt"/>
                          <a:ea typeface="KaiTi" panose="02010609060101010101" pitchFamily="49" charset="-122"/>
                          <a:cs typeface="+mn-cs"/>
                        </a:rPr>
                        <a:t>Vietnam Food Administration, Ministry of Health)</a:t>
                      </a:r>
                      <a:endParaRPr lang="en-SG" sz="1800" dirty="0">
                        <a:latin typeface="+mn-lt"/>
                        <a:ea typeface="KaiTi" panose="02010609060101010101" pitchFamily="49" charset="-122"/>
                      </a:endParaRPr>
                    </a:p>
                  </a:txBody>
                  <a:tcPr>
                    <a:solidFill>
                      <a:schemeClr val="bg1"/>
                    </a:solidFill>
                  </a:tcPr>
                </a:tc>
                <a:extLst>
                  <a:ext uri="{0D108BD9-81ED-4DB2-BD59-A6C34878D82A}">
                    <a16:rowId xmlns:a16="http://schemas.microsoft.com/office/drawing/2014/main" val="4222100222"/>
                  </a:ext>
                </a:extLst>
              </a:tr>
              <a:tr h="114684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kern="1200" dirty="0">
                          <a:effectLst/>
                          <a:latin typeface="KaiTi" panose="02010609060101010101" pitchFamily="49" charset="-122"/>
                          <a:ea typeface="KaiTi" panose="02010609060101010101" pitchFamily="49" charset="-122"/>
                        </a:rPr>
                        <a:t>二、法源依據</a:t>
                      </a:r>
                      <a:endParaRPr lang="en-SG" sz="1800" dirty="0">
                        <a:latin typeface="KaiTi" panose="02010609060101010101" pitchFamily="49" charset="-122"/>
                        <a:ea typeface="KaiTi" panose="02010609060101010101" pitchFamily="49" charset="-122"/>
                      </a:endParaRP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pPr marL="0" marR="0" lvl="0" indent="0" algn="l" defTabSz="914126" rtl="0" eaLnBrk="1" fontAlgn="auto" latinLnBrk="0" hangingPunct="1">
                        <a:lnSpc>
                          <a:spcPct val="100000"/>
                        </a:lnSpc>
                        <a:spcBef>
                          <a:spcPts val="0"/>
                        </a:spcBef>
                        <a:spcAft>
                          <a:spcPts val="0"/>
                        </a:spcAft>
                        <a:buClrTx/>
                        <a:buSzTx/>
                        <a:buFontTx/>
                        <a:buNone/>
                        <a:tabLst/>
                        <a:defRPr/>
                      </a:pPr>
                      <a:r>
                        <a:rPr lang="zh-CN" altLang="en-US" sz="1800" dirty="0">
                          <a:latin typeface="KaiTi" panose="02010609060101010101" pitchFamily="49" charset="-122"/>
                          <a:ea typeface="KaiTi" panose="02010609060101010101" pitchFamily="49" charset="-122"/>
                        </a:rPr>
                        <a:t>功能性食品</a:t>
                      </a:r>
                      <a:r>
                        <a:rPr lang="en-US" altLang="zh-CN" sz="1800" dirty="0">
                          <a:ea typeface="KaiTi" panose="02010609060101010101" pitchFamily="49" charset="-122"/>
                        </a:rPr>
                        <a:t>(</a:t>
                      </a:r>
                      <a:r>
                        <a:rPr lang="en-SG" sz="1800" dirty="0">
                          <a:ea typeface="KaiTi" panose="02010609060101010101" pitchFamily="49" charset="-122"/>
                        </a:rPr>
                        <a:t>functional food</a:t>
                      </a:r>
                      <a:r>
                        <a:rPr lang="en-US" sz="1800" dirty="0">
                          <a:latin typeface="KaiTi" panose="02010609060101010101" pitchFamily="49" charset="-122"/>
                          <a:ea typeface="KaiTi" panose="02010609060101010101" pitchFamily="49" charset="-122"/>
                        </a:rPr>
                        <a:t>)/</a:t>
                      </a:r>
                      <a:r>
                        <a:rPr lang="zh-CN" altLang="en-US" sz="1800" kern="1200" dirty="0">
                          <a:solidFill>
                            <a:schemeClr val="tx1"/>
                          </a:solidFill>
                          <a:effectLst/>
                          <a:latin typeface="KaiTi" panose="02010609060101010101" pitchFamily="49" charset="-122"/>
                          <a:ea typeface="KaiTi" panose="02010609060101010101" pitchFamily="49" charset="-122"/>
                          <a:cs typeface="+mn-cs"/>
                        </a:rPr>
                        <a:t>保健品</a:t>
                      </a:r>
                      <a:r>
                        <a:rPr lang="en-US" altLang="zh-CN" sz="1800" kern="1200" dirty="0">
                          <a:solidFill>
                            <a:schemeClr val="tx1"/>
                          </a:solidFill>
                          <a:effectLst/>
                          <a:latin typeface="KaiTi" panose="02010609060101010101" pitchFamily="49" charset="-122"/>
                          <a:ea typeface="KaiTi" panose="02010609060101010101" pitchFamily="49" charset="-122"/>
                          <a:cs typeface="+mn-cs"/>
                        </a:rPr>
                        <a:t>(Health Supplement): </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r>
                        <a:rPr lang="en-US" altLang="zh-TW" sz="1800" kern="1200" dirty="0">
                          <a:solidFill>
                            <a:schemeClr val="tx1"/>
                          </a:solidFill>
                          <a:effectLst/>
                          <a:latin typeface="KaiTi" panose="02010609060101010101" pitchFamily="49" charset="-122"/>
                          <a:ea typeface="KaiTi" panose="02010609060101010101" pitchFamily="49" charset="-122"/>
                          <a:cs typeface="+mn-cs"/>
                        </a:rPr>
                        <a:t>1.2023</a:t>
                      </a:r>
                      <a:r>
                        <a:rPr lang="zh-TW" altLang="en-US" sz="1800" kern="1200" dirty="0">
                          <a:solidFill>
                            <a:schemeClr val="tx1"/>
                          </a:solidFill>
                          <a:effectLst/>
                          <a:latin typeface="KaiTi" panose="02010609060101010101" pitchFamily="49" charset="-122"/>
                          <a:ea typeface="KaiTi" panose="02010609060101010101" pitchFamily="49" charset="-122"/>
                          <a:cs typeface="+mn-cs"/>
                        </a:rPr>
                        <a:t>年</a:t>
                      </a:r>
                      <a:r>
                        <a:rPr lang="en-US" altLang="zh-TW" sz="1800" kern="1200" dirty="0">
                          <a:solidFill>
                            <a:schemeClr val="tx1"/>
                          </a:solidFill>
                          <a:effectLst/>
                          <a:latin typeface="KaiTi" panose="02010609060101010101" pitchFamily="49" charset="-122"/>
                          <a:ea typeface="KaiTi" panose="02010609060101010101" pitchFamily="49" charset="-122"/>
                          <a:cs typeface="+mn-cs"/>
                        </a:rPr>
                        <a:t>9</a:t>
                      </a:r>
                      <a:r>
                        <a:rPr lang="zh-TW" altLang="en-US" sz="1800" kern="1200" dirty="0">
                          <a:solidFill>
                            <a:schemeClr val="tx1"/>
                          </a:solidFill>
                          <a:effectLst/>
                          <a:latin typeface="KaiTi" panose="02010609060101010101" pitchFamily="49" charset="-122"/>
                          <a:ea typeface="KaiTi" panose="02010609060101010101" pitchFamily="49" charset="-122"/>
                          <a:cs typeface="+mn-cs"/>
                        </a:rPr>
                        <a:t>月</a:t>
                      </a:r>
                      <a:r>
                        <a:rPr lang="en-US" altLang="zh-TW" sz="1800" kern="1200" dirty="0">
                          <a:solidFill>
                            <a:schemeClr val="tx1"/>
                          </a:solidFill>
                          <a:effectLst/>
                          <a:latin typeface="KaiTi" panose="02010609060101010101" pitchFamily="49" charset="-122"/>
                          <a:ea typeface="KaiTi" panose="02010609060101010101" pitchFamily="49" charset="-122"/>
                          <a:cs typeface="+mn-cs"/>
                        </a:rPr>
                        <a:t>25</a:t>
                      </a:r>
                      <a:r>
                        <a:rPr lang="zh-TW" altLang="en-US" sz="1800" kern="1200" dirty="0">
                          <a:solidFill>
                            <a:schemeClr val="tx1"/>
                          </a:solidFill>
                          <a:effectLst/>
                          <a:latin typeface="KaiTi" panose="02010609060101010101" pitchFamily="49" charset="-122"/>
                          <a:ea typeface="KaiTi" panose="02010609060101010101" pitchFamily="49" charset="-122"/>
                          <a:cs typeface="+mn-cs"/>
                        </a:rPr>
                        <a:t>日第</a:t>
                      </a:r>
                      <a:r>
                        <a:rPr lang="en-US" altLang="zh-TW" sz="1800" kern="1200" dirty="0">
                          <a:solidFill>
                            <a:schemeClr val="tx1"/>
                          </a:solidFill>
                          <a:effectLst/>
                          <a:latin typeface="KaiTi" panose="02010609060101010101" pitchFamily="49" charset="-122"/>
                          <a:ea typeface="KaiTi" panose="02010609060101010101" pitchFamily="49" charset="-122"/>
                          <a:cs typeface="+mn-cs"/>
                        </a:rPr>
                        <a:t>17/2023/TT-BYT </a:t>
                      </a:r>
                      <a:r>
                        <a:rPr lang="zh-TW" altLang="en-US" sz="1800" kern="1200" dirty="0">
                          <a:solidFill>
                            <a:schemeClr val="tx1"/>
                          </a:solidFill>
                          <a:effectLst/>
                          <a:latin typeface="KaiTi" panose="02010609060101010101" pitchFamily="49" charset="-122"/>
                          <a:ea typeface="KaiTi" panose="02010609060101010101" pitchFamily="49" charset="-122"/>
                          <a:cs typeface="+mn-cs"/>
                        </a:rPr>
                        <a:t>號公告（有關補充修正若干食品安全相關規定）</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126" rtl="0" eaLnBrk="1" fontAlgn="auto" latinLnBrk="0" hangingPunct="1">
                        <a:lnSpc>
                          <a:spcPct val="100000"/>
                        </a:lnSpc>
                        <a:spcBef>
                          <a:spcPts val="0"/>
                        </a:spcBef>
                        <a:spcAft>
                          <a:spcPts val="0"/>
                        </a:spcAft>
                        <a:buClrTx/>
                        <a:buSzTx/>
                        <a:buFontTx/>
                        <a:buNone/>
                        <a:tabLst/>
                        <a:defRPr/>
                      </a:pPr>
                      <a:r>
                        <a:rPr lang="en-US" altLang="zh-CN" sz="1799" b="0" i="0" kern="1200" dirty="0">
                          <a:solidFill>
                            <a:schemeClr val="tx1"/>
                          </a:solidFill>
                          <a:effectLst/>
                          <a:latin typeface="+mn-lt"/>
                          <a:ea typeface="+mn-ea"/>
                          <a:cs typeface="+mn-cs"/>
                        </a:rPr>
                        <a:t>2. 10/2021/TT-BYT</a:t>
                      </a:r>
                      <a:r>
                        <a:rPr lang="zh-CN" altLang="en-US" sz="1799" b="0" i="0" kern="1200" dirty="0">
                          <a:solidFill>
                            <a:schemeClr val="tx1"/>
                          </a:solidFill>
                          <a:effectLst/>
                          <a:latin typeface="+mn-lt"/>
                          <a:ea typeface="+mn-ea"/>
                          <a:cs typeface="+mn-cs"/>
                        </a:rPr>
                        <a:t>：</a:t>
                      </a:r>
                      <a:r>
                        <a:rPr lang="zh-CN" altLang="en-US" sz="1799" b="0" i="0" kern="1200" dirty="0">
                          <a:solidFill>
                            <a:schemeClr val="tx1"/>
                          </a:solidFill>
                          <a:effectLst/>
                          <a:latin typeface="KaiTi" panose="02010609060101010101" pitchFamily="49" charset="-122"/>
                          <a:ea typeface="KaiTi" panose="02010609060101010101" pitchFamily="49" charset="-122"/>
                          <a:cs typeface="+mn-cs"/>
                        </a:rPr>
                        <a:t>列出了保健食品中禁止使用的物质。</a:t>
                      </a:r>
                    </a:p>
                    <a:p>
                      <a:r>
                        <a:rPr lang="en-US" altLang="zh-CN" sz="1799" b="0" i="0" kern="1200" dirty="0">
                          <a:solidFill>
                            <a:schemeClr val="tx1"/>
                          </a:solidFill>
                          <a:effectLst/>
                          <a:latin typeface="+mn-lt"/>
                          <a:ea typeface="+mn-ea"/>
                          <a:cs typeface="+mn-cs"/>
                        </a:rPr>
                        <a:t>3.  24/2019/TT-BYT</a:t>
                      </a:r>
                      <a:r>
                        <a:rPr lang="zh-CN" altLang="en-US" sz="1799" b="0" i="0" kern="1200" dirty="0">
                          <a:solidFill>
                            <a:schemeClr val="tx1"/>
                          </a:solidFill>
                          <a:effectLst/>
                          <a:latin typeface="+mn-lt"/>
                          <a:ea typeface="+mn-ea"/>
                          <a:cs typeface="+mn-cs"/>
                        </a:rPr>
                        <a:t>：</a:t>
                      </a:r>
                      <a:r>
                        <a:rPr lang="zh-CN" altLang="en-US" sz="1799" b="0" i="0" kern="1200" dirty="0">
                          <a:solidFill>
                            <a:schemeClr val="tx1"/>
                          </a:solidFill>
                          <a:effectLst/>
                          <a:latin typeface="KaiTi" panose="02010609060101010101" pitchFamily="49" charset="-122"/>
                          <a:ea typeface="KaiTi" panose="02010609060101010101" pitchFamily="49" charset="-122"/>
                          <a:cs typeface="+mn-cs"/>
                        </a:rPr>
                        <a:t>对食品添加剂进行管理。</a:t>
                      </a:r>
                    </a:p>
                    <a:p>
                      <a:r>
                        <a:rPr lang="en-US" altLang="zh-CN" sz="1799" b="0" i="0" kern="1200" dirty="0">
                          <a:solidFill>
                            <a:schemeClr val="tx1"/>
                          </a:solidFill>
                          <a:effectLst/>
                          <a:latin typeface="+mn-lt"/>
                          <a:ea typeface="+mn-ea"/>
                          <a:cs typeface="+mn-cs"/>
                        </a:rPr>
                        <a:t>4. 18/2019/TT-BYT</a:t>
                      </a:r>
                      <a:r>
                        <a:rPr lang="zh-CN" altLang="en-US" sz="1799" b="0" i="0" kern="1200" dirty="0">
                          <a:solidFill>
                            <a:schemeClr val="tx1"/>
                          </a:solidFill>
                          <a:effectLst/>
                          <a:latin typeface="+mn-lt"/>
                          <a:ea typeface="+mn-ea"/>
                          <a:cs typeface="+mn-cs"/>
                        </a:rPr>
                        <a:t>：</a:t>
                      </a:r>
                      <a:r>
                        <a:rPr lang="zh-CN" altLang="en-US" sz="1799" b="0" i="0" kern="1200" dirty="0">
                          <a:solidFill>
                            <a:schemeClr val="tx1"/>
                          </a:solidFill>
                          <a:effectLst/>
                          <a:latin typeface="KaiTi" panose="02010609060101010101" pitchFamily="49" charset="-122"/>
                          <a:ea typeface="KaiTi" panose="02010609060101010101" pitchFamily="49" charset="-122"/>
                          <a:cs typeface="+mn-cs"/>
                        </a:rPr>
                        <a:t>指导良好生产规范。</a:t>
                      </a:r>
                    </a:p>
                    <a:p>
                      <a:pPr marL="0" marR="0" lvl="0" indent="0" algn="l" defTabSz="914126" rtl="0" eaLnBrk="1" fontAlgn="auto" latinLnBrk="0" hangingPunct="1">
                        <a:lnSpc>
                          <a:spcPct val="100000"/>
                        </a:lnSpc>
                        <a:spcBef>
                          <a:spcPts val="0"/>
                        </a:spcBef>
                        <a:spcAft>
                          <a:spcPts val="0"/>
                        </a:spcAft>
                        <a:buClrTx/>
                        <a:buSzTx/>
                        <a:buFontTx/>
                        <a:buNone/>
                        <a:tabLst/>
                        <a:defRPr/>
                      </a:pPr>
                      <a:r>
                        <a:rPr lang="en-US" altLang="zh-CN" sz="1799" b="0" i="0" kern="1200" dirty="0">
                          <a:solidFill>
                            <a:schemeClr val="tx1"/>
                          </a:solidFill>
                          <a:effectLst/>
                          <a:latin typeface="+mn-lt"/>
                          <a:ea typeface="+mn-ea"/>
                          <a:cs typeface="+mn-cs"/>
                        </a:rPr>
                        <a:t>5. 15/2018/ND-CP </a:t>
                      </a:r>
                      <a:r>
                        <a:rPr lang="zh-CN" altLang="en-US" sz="1799" b="0" i="0" kern="1200" dirty="0">
                          <a:solidFill>
                            <a:schemeClr val="tx1"/>
                          </a:solidFill>
                          <a:effectLst/>
                          <a:latin typeface="KaiTi" panose="02010609060101010101" pitchFamily="49" charset="-122"/>
                          <a:ea typeface="KaiTi" panose="02010609060101010101" pitchFamily="49" charset="-122"/>
                          <a:cs typeface="+mn-cs"/>
                        </a:rPr>
                        <a:t>号法令：概述一般食品安全要求。</a:t>
                      </a:r>
                    </a:p>
                    <a:p>
                      <a:r>
                        <a:rPr lang="en-US" altLang="zh-CN" sz="1799" b="0" i="0" kern="1200" dirty="0">
                          <a:solidFill>
                            <a:schemeClr val="tx1"/>
                          </a:solidFill>
                          <a:effectLst/>
                          <a:latin typeface="+mn-lt"/>
                          <a:ea typeface="+mn-ea"/>
                          <a:cs typeface="+mn-cs"/>
                        </a:rPr>
                        <a:t>6.  43/2014/TT-BYT</a:t>
                      </a:r>
                      <a:r>
                        <a:rPr lang="zh-CN" altLang="en-US" sz="1799" b="0" i="0" kern="1200" dirty="0">
                          <a:solidFill>
                            <a:schemeClr val="tx1"/>
                          </a:solidFill>
                          <a:effectLst/>
                          <a:latin typeface="+mn-lt"/>
                          <a:ea typeface="+mn-ea"/>
                          <a:cs typeface="+mn-cs"/>
                        </a:rPr>
                        <a:t>：</a:t>
                      </a:r>
                      <a:r>
                        <a:rPr lang="zh-CN" altLang="en-US" sz="1799" b="0" i="0" kern="1200" dirty="0">
                          <a:solidFill>
                            <a:schemeClr val="tx1"/>
                          </a:solidFill>
                          <a:effectLst/>
                          <a:latin typeface="KaiTi" panose="02010609060101010101" pitchFamily="49" charset="-122"/>
                          <a:ea typeface="KaiTi" panose="02010609060101010101" pitchFamily="49" charset="-122"/>
                          <a:cs typeface="+mn-cs"/>
                        </a:rPr>
                        <a:t>规范功能性食品的管理。</a:t>
                      </a:r>
                    </a:p>
                    <a:p>
                      <a:r>
                        <a:rPr lang="en-US" altLang="zh-CN" sz="1799" b="0" i="0" kern="1200" dirty="0">
                          <a:solidFill>
                            <a:schemeClr val="tx1"/>
                          </a:solidFill>
                          <a:effectLst/>
                          <a:latin typeface="+mn-lt"/>
                          <a:ea typeface="+mn-ea"/>
                          <a:cs typeface="+mn-cs"/>
                        </a:rPr>
                        <a:t>7. 17/2011/TT-BYT</a:t>
                      </a:r>
                      <a:r>
                        <a:rPr lang="zh-CN" altLang="en-US" sz="1799" b="0" i="0" kern="1200" dirty="0">
                          <a:solidFill>
                            <a:schemeClr val="tx1"/>
                          </a:solidFill>
                          <a:effectLst/>
                          <a:latin typeface="+mn-lt"/>
                          <a:ea typeface="+mn-ea"/>
                          <a:cs typeface="+mn-cs"/>
                        </a:rPr>
                        <a:t>：</a:t>
                      </a:r>
                      <a:r>
                        <a:rPr lang="zh-CN" altLang="en-US" sz="1799" b="0" i="0" kern="1200" dirty="0">
                          <a:solidFill>
                            <a:schemeClr val="tx1"/>
                          </a:solidFill>
                          <a:effectLst/>
                          <a:latin typeface="KaiTi" panose="02010609060101010101" pitchFamily="49" charset="-122"/>
                          <a:ea typeface="KaiTi" panose="02010609060101010101" pitchFamily="49" charset="-122"/>
                          <a:cs typeface="+mn-cs"/>
                        </a:rPr>
                        <a:t>发布有关放射性污染的规定。</a:t>
                      </a:r>
                    </a:p>
                    <a:p>
                      <a:r>
                        <a:rPr lang="en-US" altLang="zh-CN" sz="1799" b="0" i="0" kern="1200" dirty="0">
                          <a:solidFill>
                            <a:schemeClr val="tx1"/>
                          </a:solidFill>
                          <a:effectLst/>
                          <a:latin typeface="+mn-lt"/>
                          <a:ea typeface="+mn-ea"/>
                          <a:cs typeface="+mn-cs"/>
                        </a:rPr>
                        <a:t>8. 2010</a:t>
                      </a:r>
                      <a:r>
                        <a:rPr lang="zh-CN" altLang="en-US" sz="1799" b="0" i="0" kern="1200" dirty="0">
                          <a:solidFill>
                            <a:schemeClr val="tx1"/>
                          </a:solidFill>
                          <a:effectLst/>
                          <a:latin typeface="KaiTi" panose="02010609060101010101" pitchFamily="49" charset="-122"/>
                          <a:ea typeface="KaiTi" panose="02010609060101010101" pitchFamily="49" charset="-122"/>
                          <a:cs typeface="+mn-cs"/>
                        </a:rPr>
                        <a:t>年食品安全法和</a:t>
                      </a:r>
                      <a:r>
                        <a:rPr lang="en-US" altLang="zh-CN" sz="1799" b="0" i="0" kern="1200" dirty="0">
                          <a:solidFill>
                            <a:schemeClr val="tx1"/>
                          </a:solidFill>
                          <a:effectLst/>
                          <a:latin typeface="KaiTi" panose="02010609060101010101" pitchFamily="49" charset="-122"/>
                          <a:ea typeface="KaiTi" panose="02010609060101010101" pitchFamily="49" charset="-122"/>
                          <a:cs typeface="+mn-cs"/>
                        </a:rPr>
                        <a:t> </a:t>
                      </a:r>
                    </a:p>
                    <a:p>
                      <a:r>
                        <a:rPr lang="en-US" altLang="zh-CN" sz="1799" b="0" i="0" kern="1200" dirty="0">
                          <a:solidFill>
                            <a:schemeClr val="tx1"/>
                          </a:solidFill>
                          <a:effectLst/>
                          <a:latin typeface="KaiTi" panose="02010609060101010101" pitchFamily="49" charset="-122"/>
                          <a:ea typeface="KaiTi" panose="02010609060101010101" pitchFamily="49" charset="-122"/>
                          <a:cs typeface="+mn-cs"/>
                        </a:rPr>
                        <a:t>9. 46/2007/QD-BYT</a:t>
                      </a:r>
                      <a:r>
                        <a:rPr lang="zh-CN" altLang="en-US" sz="1799" b="0" i="0" kern="1200" dirty="0">
                          <a:solidFill>
                            <a:schemeClr val="tx1"/>
                          </a:solidFill>
                          <a:effectLst/>
                          <a:latin typeface="KaiTi" panose="02010609060101010101" pitchFamily="49" charset="-122"/>
                          <a:ea typeface="KaiTi" panose="02010609060101010101" pitchFamily="49" charset="-122"/>
                          <a:cs typeface="+mn-cs"/>
                        </a:rPr>
                        <a:t>号决定：关于食品中生物和化学污染最大限量的规定。</a:t>
                      </a:r>
                    </a:p>
                    <a:p>
                      <a:r>
                        <a:rPr lang="en-US" altLang="zh-CN" sz="1799" b="0" i="0" kern="1200" dirty="0">
                          <a:solidFill>
                            <a:schemeClr val="tx1"/>
                          </a:solidFill>
                          <a:effectLst/>
                          <a:latin typeface="+mn-lt"/>
                          <a:ea typeface="+mn-ea"/>
                          <a:cs typeface="+mn-cs"/>
                        </a:rPr>
                        <a:t>10. QCVN 8-1:2011/BYT</a:t>
                      </a:r>
                      <a:r>
                        <a:rPr lang="zh-CN" altLang="en-US" sz="1799" b="0" i="0" kern="1200" dirty="0">
                          <a:solidFill>
                            <a:schemeClr val="tx1"/>
                          </a:solidFill>
                          <a:effectLst/>
                          <a:latin typeface="+mn-lt"/>
                          <a:ea typeface="+mn-ea"/>
                          <a:cs typeface="+mn-cs"/>
                        </a:rPr>
                        <a:t>、</a:t>
                      </a:r>
                      <a:r>
                        <a:rPr lang="en-US" altLang="zh-CN" sz="1799" b="0" i="0" kern="1200" dirty="0">
                          <a:solidFill>
                            <a:schemeClr val="tx1"/>
                          </a:solidFill>
                          <a:effectLst/>
                          <a:latin typeface="+mn-lt"/>
                          <a:ea typeface="+mn-ea"/>
                          <a:cs typeface="+mn-cs"/>
                        </a:rPr>
                        <a:t>QCVN 8-2:2011/BYT</a:t>
                      </a:r>
                      <a:r>
                        <a:rPr lang="zh-CN" altLang="en-US" sz="1799" b="0" i="0" kern="1200" dirty="0">
                          <a:solidFill>
                            <a:schemeClr val="tx1"/>
                          </a:solidFill>
                          <a:effectLst/>
                          <a:latin typeface="+mn-lt"/>
                          <a:ea typeface="+mn-ea"/>
                          <a:cs typeface="+mn-cs"/>
                        </a:rPr>
                        <a:t>和</a:t>
                      </a:r>
                      <a:r>
                        <a:rPr lang="en-US" altLang="zh-CN" sz="1799" b="0" i="0" kern="1200" dirty="0">
                          <a:solidFill>
                            <a:schemeClr val="tx1"/>
                          </a:solidFill>
                          <a:effectLst/>
                          <a:latin typeface="+mn-lt"/>
                          <a:ea typeface="+mn-ea"/>
                          <a:cs typeface="+mn-cs"/>
                        </a:rPr>
                        <a:t>QCVN 8-3:2012/BYT</a:t>
                      </a:r>
                      <a:r>
                        <a:rPr lang="zh-CN" altLang="en-US" sz="1799" b="0" i="0" kern="1200" dirty="0">
                          <a:solidFill>
                            <a:schemeClr val="tx1"/>
                          </a:solidFill>
                          <a:effectLst/>
                          <a:latin typeface="+mn-lt"/>
                          <a:ea typeface="+mn-ea"/>
                          <a:cs typeface="+mn-cs"/>
                        </a:rPr>
                        <a:t>：</a:t>
                      </a:r>
                      <a:r>
                        <a:rPr lang="zh-CN" altLang="en-US" sz="1799" b="0" i="0" kern="1200" dirty="0">
                          <a:solidFill>
                            <a:schemeClr val="tx1"/>
                          </a:solidFill>
                          <a:effectLst/>
                          <a:latin typeface="KaiTi" panose="02010609060101010101" pitchFamily="49" charset="-122"/>
                          <a:ea typeface="KaiTi" panose="02010609060101010101" pitchFamily="49" charset="-122"/>
                          <a:cs typeface="+mn-cs"/>
                        </a:rPr>
                        <a:t>设定食品中霉菌毒素、重金属和微生物污染物的限量。</a:t>
                      </a:r>
                      <a:endParaRPr lang="en-US" altLang="zh-CN" sz="1799" b="0" i="0" kern="1200" dirty="0">
                        <a:solidFill>
                          <a:schemeClr val="tx1"/>
                        </a:solidFill>
                        <a:effectLst/>
                        <a:latin typeface="KaiTi" panose="02010609060101010101" pitchFamily="49" charset="-122"/>
                        <a:ea typeface="KaiTi" panose="02010609060101010101" pitchFamily="49" charset="-122"/>
                        <a:cs typeface="+mn-cs"/>
                      </a:endParaRPr>
                    </a:p>
                    <a:p>
                      <a:endParaRPr lang="en-US" altLang="zh-CN" sz="1799" b="0" i="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126" rtl="0" eaLnBrk="1" fontAlgn="auto" latinLnBrk="0" hangingPunct="1">
                        <a:lnSpc>
                          <a:spcPct val="100000"/>
                        </a:lnSpc>
                        <a:spcBef>
                          <a:spcPts val="0"/>
                        </a:spcBef>
                        <a:spcAft>
                          <a:spcPts val="0"/>
                        </a:spcAft>
                        <a:buClrTx/>
                        <a:buSzTx/>
                        <a:buFontTx/>
                        <a:buNone/>
                        <a:tabLst/>
                        <a:defRPr/>
                      </a:pPr>
                      <a:r>
                        <a:rPr lang="zh-TW" altLang="en-US" dirty="0">
                          <a:hlinkClick r:id="rId4"/>
                        </a:rPr>
                        <a:t>越南功能性食品進口程序簡介</a:t>
                      </a:r>
                      <a:r>
                        <a:rPr lang="en-US" altLang="zh-TW" dirty="0">
                          <a:hlinkClick r:id="rId4"/>
                        </a:rPr>
                        <a:t>.pdf</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endParaRPr lang="zh-CN" altLang="en-US" sz="1799" b="0" i="0" kern="1200" dirty="0">
                        <a:solidFill>
                          <a:schemeClr val="tx1"/>
                        </a:solidFill>
                        <a:effectLst/>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2316177531"/>
                  </a:ext>
                </a:extLst>
              </a:tr>
            </a:tbl>
          </a:graphicData>
        </a:graphic>
      </p:graphicFrame>
      <p:pic>
        <p:nvPicPr>
          <p:cNvPr id="1026" name="Picture 2" descr="https://www.kindpng.com/picc/b/15/153124.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046740" y="161099"/>
            <a:ext cx="811608" cy="811608"/>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9DDABC84-B730-B935-D274-BCEADEA87FCF}"/>
              </a:ext>
            </a:extLst>
          </p:cNvPr>
          <p:cNvSpPr>
            <a:spLocks noGrp="1"/>
          </p:cNvSpPr>
          <p:nvPr>
            <p:ph type="dt" sz="half" idx="10"/>
          </p:nvPr>
        </p:nvSpPr>
        <p:spPr/>
        <p:txBody>
          <a:bodyPr/>
          <a:lstStyle/>
          <a:p>
            <a:r>
              <a:rPr lang="en-US"/>
              <a:t>13/11/2025</a:t>
            </a:r>
          </a:p>
        </p:txBody>
      </p:sp>
      <p:sp>
        <p:nvSpPr>
          <p:cNvPr id="7" name="Slide Number Placeholder 6"/>
          <p:cNvSpPr>
            <a:spLocks noGrp="1"/>
          </p:cNvSpPr>
          <p:nvPr>
            <p:ph type="sldNum" sz="quarter" idx="12"/>
          </p:nvPr>
        </p:nvSpPr>
        <p:spPr/>
        <p:txBody>
          <a:bodyPr/>
          <a:lstStyle/>
          <a:p>
            <a:fld id="{F36C87F6-986D-49E6-AF40-1B3A1EE8064D}" type="slidenum">
              <a:rPr lang="en-US" smtClean="0"/>
              <a:pPr/>
              <a:t>19</a:t>
            </a:fld>
            <a:endParaRPr lang="en-US"/>
          </a:p>
        </p:txBody>
      </p:sp>
      <p:sp>
        <p:nvSpPr>
          <p:cNvPr id="10" name="TextBox 9">
            <a:extLst>
              <a:ext uri="{FF2B5EF4-FFF2-40B4-BE49-F238E27FC236}">
                <a16:creationId xmlns:a16="http://schemas.microsoft.com/office/drawing/2014/main" id="{6BD7E8ED-D78E-2506-F344-2FB29C6BF905}"/>
              </a:ext>
            </a:extLst>
          </p:cNvPr>
          <p:cNvSpPr txBox="1"/>
          <p:nvPr/>
        </p:nvSpPr>
        <p:spPr>
          <a:xfrm>
            <a:off x="444928" y="924052"/>
            <a:ext cx="10834060" cy="400110"/>
          </a:xfrm>
          <a:prstGeom prst="rect">
            <a:avLst/>
          </a:prstGeom>
          <a:noFill/>
        </p:spPr>
        <p:txBody>
          <a:bodyPr wrap="square">
            <a:spAutoFit/>
          </a:bodyPr>
          <a:lstStyle/>
          <a:p>
            <a:r>
              <a:rPr lang="en-US" altLang="zh-CN" sz="2000" dirty="0">
                <a:latin typeface="KaiTi" panose="02010609060101010101" pitchFamily="49" charset="-122"/>
                <a:ea typeface="KaiTi" panose="02010609060101010101" pitchFamily="49" charset="-122"/>
              </a:rPr>
              <a:t>3</a:t>
            </a:r>
            <a:r>
              <a:rPr lang="zh-CN" altLang="en-US" sz="2000" dirty="0">
                <a:latin typeface="KaiTi" panose="02010609060101010101" pitchFamily="49" charset="-122"/>
                <a:ea typeface="KaiTi" panose="02010609060101010101" pitchFamily="49" charset="-122"/>
              </a:rPr>
              <a:t>） 越南保健食品進口程序簡介</a:t>
            </a:r>
            <a:r>
              <a:rPr lang="en-US" altLang="zh-CN" sz="2000" dirty="0">
                <a:latin typeface="KaiTi" panose="02010609060101010101" pitchFamily="49" charset="-122"/>
                <a:ea typeface="KaiTi" panose="02010609060101010101" pitchFamily="49" charset="-122"/>
              </a:rPr>
              <a:t>            </a:t>
            </a:r>
            <a:r>
              <a:rPr lang="zh-CN" altLang="en-US" sz="2000" dirty="0">
                <a:latin typeface="KaiTi" panose="02010609060101010101" pitchFamily="49" charset="-122"/>
                <a:ea typeface="KaiTi" panose="02010609060101010101" pitchFamily="49" charset="-122"/>
              </a:rPr>
              <a:t>駐越南代表處經濟組彙整 </a:t>
            </a:r>
            <a:r>
              <a:rPr lang="en-US" altLang="zh-CN" sz="2000" dirty="0">
                <a:latin typeface="KaiTi" panose="02010609060101010101" pitchFamily="49" charset="-122"/>
                <a:ea typeface="KaiTi" panose="02010609060101010101" pitchFamily="49" charset="-122"/>
              </a:rPr>
              <a:t>2025</a:t>
            </a:r>
            <a:r>
              <a:rPr lang="zh-CN" altLang="en-US" sz="2000" dirty="0">
                <a:latin typeface="KaiTi" panose="02010609060101010101" pitchFamily="49" charset="-122"/>
                <a:ea typeface="KaiTi" panose="02010609060101010101" pitchFamily="49" charset="-122"/>
              </a:rPr>
              <a:t>年</a:t>
            </a:r>
            <a:r>
              <a:rPr lang="en-US" altLang="zh-CN" sz="2000" dirty="0">
                <a:latin typeface="KaiTi" panose="02010609060101010101" pitchFamily="49" charset="-122"/>
                <a:ea typeface="KaiTi" panose="02010609060101010101" pitchFamily="49" charset="-122"/>
              </a:rPr>
              <a:t>4</a:t>
            </a:r>
            <a:r>
              <a:rPr lang="zh-CN" altLang="en-US" sz="2000" dirty="0">
                <a:latin typeface="KaiTi" panose="02010609060101010101" pitchFamily="49" charset="-122"/>
                <a:ea typeface="KaiTi" panose="02010609060101010101" pitchFamily="49" charset="-122"/>
              </a:rPr>
              <a:t>月</a:t>
            </a:r>
          </a:p>
        </p:txBody>
      </p:sp>
    </p:spTree>
    <p:extLst>
      <p:ext uri="{BB962C8B-B14F-4D97-AF65-F5344CB8AC3E}">
        <p14:creationId xmlns:p14="http://schemas.microsoft.com/office/powerpoint/2010/main" val="2268264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E688AB11-B232-1116-5A5C-17B56C08E85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5AFAD9CC-48C8-F6FB-8838-07113730F11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B954C940-2153-9B24-9FF6-268DCBE64A41}"/>
              </a:ext>
            </a:extLst>
          </p:cNvPr>
          <p:cNvSpPr/>
          <p:nvPr/>
        </p:nvSpPr>
        <p:spPr>
          <a:xfrm>
            <a:off x="197688" y="161099"/>
            <a:ext cx="8424936" cy="646331"/>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 </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CN"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越南</a:t>
            </a:r>
            <a:endPar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p:txBody>
      </p:sp>
      <p:graphicFrame>
        <p:nvGraphicFramePr>
          <p:cNvPr id="2" name="Table 1">
            <a:extLst>
              <a:ext uri="{FF2B5EF4-FFF2-40B4-BE49-F238E27FC236}">
                <a16:creationId xmlns:a16="http://schemas.microsoft.com/office/drawing/2014/main" id="{7840BC3D-E019-8574-6911-220F4820A2C5}"/>
              </a:ext>
            </a:extLst>
          </p:cNvPr>
          <p:cNvGraphicFramePr>
            <a:graphicFrameLocks noGrp="1"/>
          </p:cNvGraphicFramePr>
          <p:nvPr>
            <p:extLst>
              <p:ext uri="{D42A27DB-BD31-4B8C-83A1-F6EECF244321}">
                <p14:modId xmlns:p14="http://schemas.microsoft.com/office/powerpoint/2010/main" val="2972397593"/>
              </p:ext>
            </p:extLst>
          </p:nvPr>
        </p:nvGraphicFramePr>
        <p:xfrm>
          <a:off x="463633" y="1434785"/>
          <a:ext cx="10815355" cy="4370479"/>
        </p:xfrm>
        <a:graphic>
          <a:graphicData uri="http://schemas.openxmlformats.org/drawingml/2006/table">
            <a:tbl>
              <a:tblPr firstRow="1" bandRow="1"/>
              <a:tblGrid>
                <a:gridCol w="1961696">
                  <a:extLst>
                    <a:ext uri="{9D8B030D-6E8A-4147-A177-3AD203B41FA5}">
                      <a16:colId xmlns:a16="http://schemas.microsoft.com/office/drawing/2014/main" val="41713030"/>
                    </a:ext>
                  </a:extLst>
                </a:gridCol>
                <a:gridCol w="8853659">
                  <a:extLst>
                    <a:ext uri="{9D8B030D-6E8A-4147-A177-3AD203B41FA5}">
                      <a16:colId xmlns:a16="http://schemas.microsoft.com/office/drawing/2014/main" val="1314048160"/>
                    </a:ext>
                  </a:extLst>
                </a:gridCol>
              </a:tblGrid>
              <a:tr h="437047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三、申請程序</a:t>
                      </a: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一</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rgbClr val="FF0000"/>
                          </a:solidFill>
                          <a:effectLst/>
                          <a:latin typeface="KaiTi" panose="02010609060101010101" pitchFamily="49" charset="-122"/>
                          <a:ea typeface="KaiTi" panose="02010609060101010101" pitchFamily="49" charset="-122"/>
                          <a:cs typeface="+mn-cs"/>
                        </a:rPr>
                        <a:t>產品宣告</a:t>
                      </a:r>
                      <a:r>
                        <a:rPr lang="en-US" altLang="zh-TW" sz="1800" kern="1200" dirty="0">
                          <a:solidFill>
                            <a:srgbClr val="FF0000"/>
                          </a:solidFill>
                          <a:effectLst/>
                          <a:latin typeface="+mn-lt"/>
                          <a:ea typeface="KaiTi" panose="02010609060101010101" pitchFamily="49" charset="-122"/>
                          <a:cs typeface="+mn-cs"/>
                        </a:rPr>
                        <a:t>(</a:t>
                      </a:r>
                      <a:r>
                        <a:rPr lang="en-SG" sz="1800" kern="1200" dirty="0">
                          <a:solidFill>
                            <a:srgbClr val="FF0000"/>
                          </a:solidFill>
                          <a:effectLst/>
                          <a:latin typeface="+mn-lt"/>
                          <a:ea typeface="KaiTi" panose="02010609060101010101" pitchFamily="49" charset="-122"/>
                          <a:cs typeface="+mn-cs"/>
                        </a:rPr>
                        <a:t>product declaration)</a:t>
                      </a:r>
                      <a:r>
                        <a:rPr lang="en-SG" sz="1800" kern="1200" dirty="0">
                          <a:solidFill>
                            <a:srgbClr val="3C5C26"/>
                          </a:solidFill>
                          <a:effectLst/>
                          <a:latin typeface="+mn-lt"/>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請參考第</a:t>
                      </a:r>
                      <a:r>
                        <a:rPr lang="en-US" altLang="zh-TW" sz="1800" kern="1200" dirty="0">
                          <a:solidFill>
                            <a:schemeClr val="tx1"/>
                          </a:solidFill>
                          <a:effectLst/>
                          <a:latin typeface="KaiTi" panose="02010609060101010101" pitchFamily="49" charset="-122"/>
                          <a:ea typeface="KaiTi" panose="02010609060101010101" pitchFamily="49" charset="-122"/>
                          <a:cs typeface="+mn-cs"/>
                        </a:rPr>
                        <a:t>15/2018/</a:t>
                      </a:r>
                      <a:r>
                        <a:rPr lang="en-SG" sz="1800" kern="1200" dirty="0">
                          <a:solidFill>
                            <a:schemeClr val="tx1"/>
                          </a:solidFill>
                          <a:effectLst/>
                          <a:latin typeface="KaiTi" panose="02010609060101010101" pitchFamily="49" charset="-122"/>
                          <a:ea typeface="KaiTi" panose="02010609060101010101" pitchFamily="49" charset="-122"/>
                          <a:cs typeface="+mn-cs"/>
                        </a:rPr>
                        <a:t>ND-CP</a:t>
                      </a:r>
                      <a:r>
                        <a:rPr lang="zh-TW" altLang="en-US" sz="1800" kern="1200" dirty="0">
                          <a:solidFill>
                            <a:schemeClr val="tx1"/>
                          </a:solidFill>
                          <a:effectLst/>
                          <a:latin typeface="KaiTi" panose="02010609060101010101" pitchFamily="49" charset="-122"/>
                          <a:ea typeface="KaiTi" panose="02010609060101010101" pitchFamily="49" charset="-122"/>
                          <a:cs typeface="+mn-cs"/>
                        </a:rPr>
                        <a:t>號議定第</a:t>
                      </a:r>
                      <a:r>
                        <a:rPr lang="en-US" altLang="zh-TW" sz="1800" kern="1200" dirty="0">
                          <a:solidFill>
                            <a:schemeClr val="tx1"/>
                          </a:solidFill>
                          <a:effectLst/>
                          <a:latin typeface="KaiTi" panose="02010609060101010101" pitchFamily="49" charset="-122"/>
                          <a:ea typeface="KaiTi" panose="02010609060101010101" pitchFamily="49" charset="-122"/>
                          <a:cs typeface="+mn-cs"/>
                        </a:rPr>
                        <a:t>7</a:t>
                      </a:r>
                      <a:r>
                        <a:rPr lang="zh-TW" altLang="en-US" sz="1800" kern="1200" dirty="0">
                          <a:solidFill>
                            <a:schemeClr val="tx1"/>
                          </a:solidFill>
                          <a:effectLst/>
                          <a:latin typeface="KaiTi" panose="02010609060101010101" pitchFamily="49" charset="-122"/>
                          <a:ea typeface="KaiTi" panose="02010609060101010101" pitchFamily="49" charset="-122"/>
                          <a:cs typeface="+mn-cs"/>
                        </a:rPr>
                        <a:t>條）：</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1.</a:t>
                      </a:r>
                      <a:r>
                        <a:rPr lang="zh-CN" altLang="en-US"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chemeClr val="tx1"/>
                          </a:solidFill>
                          <a:effectLst/>
                          <a:latin typeface="KaiTi" panose="02010609060101010101" pitchFamily="49" charset="-122"/>
                          <a:ea typeface="KaiTi" panose="02010609060101010101" pitchFamily="49" charset="-122"/>
                          <a:cs typeface="+mn-cs"/>
                        </a:rPr>
                        <a:t>產品宣告表</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en-SG" sz="1800" kern="1200" dirty="0">
                          <a:solidFill>
                            <a:schemeClr val="tx1"/>
                          </a:solidFill>
                          <a:effectLst/>
                          <a:latin typeface="KaiTi" panose="02010609060101010101" pitchFamily="49" charset="-122"/>
                          <a:ea typeface="KaiTi" panose="02010609060101010101" pitchFamily="49" charset="-122"/>
                          <a:cs typeface="+mn-cs"/>
                        </a:rPr>
                        <a:t>declaration form)→</a:t>
                      </a:r>
                      <a:r>
                        <a:rPr lang="zh-TW" altLang="en-US" sz="1800" kern="1200" dirty="0">
                          <a:solidFill>
                            <a:schemeClr val="tx1"/>
                          </a:solidFill>
                          <a:effectLst/>
                          <a:latin typeface="KaiTi" panose="02010609060101010101" pitchFamily="49" charset="-122"/>
                          <a:ea typeface="KaiTi" panose="02010609060101010101" pitchFamily="49" charset="-122"/>
                          <a:cs typeface="+mn-cs"/>
                        </a:rPr>
                        <a:t>附錄</a:t>
                      </a:r>
                      <a:r>
                        <a:rPr lang="en-SG" sz="1800" kern="1200" dirty="0">
                          <a:solidFill>
                            <a:schemeClr val="tx1"/>
                          </a:solidFill>
                          <a:effectLst/>
                          <a:latin typeface="+mn-lt"/>
                          <a:ea typeface="KaiTi" panose="02010609060101010101" pitchFamily="49" charset="-122"/>
                          <a:cs typeface="+mn-cs"/>
                        </a:rPr>
                        <a:t>I, Form No.02；</a:t>
                      </a:r>
                    </a:p>
                    <a:p>
                      <a:r>
                        <a:rPr lang="en-SG" sz="1800" kern="1200" dirty="0">
                          <a:solidFill>
                            <a:schemeClr val="tx1"/>
                          </a:solidFill>
                          <a:effectLst/>
                          <a:latin typeface="KaiTi" panose="02010609060101010101" pitchFamily="49" charset="-122"/>
                          <a:ea typeface="KaiTi" panose="02010609060101010101" pitchFamily="49" charset="-122"/>
                          <a:cs typeface="+mn-cs"/>
                        </a:rPr>
                        <a:t>2.</a:t>
                      </a:r>
                      <a:r>
                        <a:rPr lang="zh-CN" altLang="en-US"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chemeClr val="tx1"/>
                          </a:solidFill>
                          <a:effectLst/>
                          <a:latin typeface="KaiTi" panose="02010609060101010101" pitchFamily="49" charset="-122"/>
                          <a:ea typeface="KaiTi" panose="02010609060101010101" pitchFamily="49" charset="-122"/>
                          <a:cs typeface="+mn-cs"/>
                        </a:rPr>
                        <a:t>由出口國主管機關核發之</a:t>
                      </a:r>
                      <a:r>
                        <a:rPr lang="zh-TW" altLang="en-US" sz="1800" kern="1200" dirty="0">
                          <a:solidFill>
                            <a:srgbClr val="FF0000"/>
                          </a:solidFill>
                          <a:effectLst/>
                          <a:latin typeface="KaiTi" panose="02010609060101010101" pitchFamily="49" charset="-122"/>
                          <a:ea typeface="KaiTi" panose="02010609060101010101" pitchFamily="49" charset="-122"/>
                          <a:cs typeface="+mn-cs"/>
                        </a:rPr>
                        <a:t>自由銷售證明</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en-SG" sz="1800" kern="1200" dirty="0">
                          <a:solidFill>
                            <a:schemeClr val="tx1"/>
                          </a:solidFill>
                          <a:effectLst/>
                          <a:latin typeface="+mn-lt"/>
                          <a:ea typeface="KaiTi" panose="02010609060101010101" pitchFamily="49" charset="-122"/>
                          <a:cs typeface="+mn-cs"/>
                        </a:rPr>
                        <a:t>Certificate of Free Sale, CFS</a:t>
                      </a:r>
                      <a:r>
                        <a:rPr lang="en-SG"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rgbClr val="FF0000"/>
                          </a:solidFill>
                          <a:effectLst/>
                          <a:latin typeface="KaiTi" panose="02010609060101010101" pitchFamily="49" charset="-122"/>
                          <a:ea typeface="KaiTi" panose="02010609060101010101" pitchFamily="49" charset="-122"/>
                          <a:cs typeface="+mn-cs"/>
                        </a:rPr>
                        <a:t>出口證明</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en-SG" sz="1800" kern="1200" dirty="0">
                          <a:solidFill>
                            <a:schemeClr val="tx1"/>
                          </a:solidFill>
                          <a:effectLst/>
                          <a:latin typeface="+mn-lt"/>
                          <a:ea typeface="KaiTi" panose="02010609060101010101" pitchFamily="49" charset="-122"/>
                          <a:cs typeface="+mn-cs"/>
                        </a:rPr>
                        <a:t>Certificate of Exportation</a:t>
                      </a:r>
                      <a:r>
                        <a:rPr lang="en-SG"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或</a:t>
                      </a:r>
                      <a:r>
                        <a:rPr lang="zh-TW" altLang="en-US" sz="1800" kern="1200" dirty="0">
                          <a:solidFill>
                            <a:srgbClr val="FF0000"/>
                          </a:solidFill>
                          <a:effectLst/>
                          <a:latin typeface="KaiTi" panose="02010609060101010101" pitchFamily="49" charset="-122"/>
                          <a:ea typeface="KaiTi" panose="02010609060101010101" pitchFamily="49" charset="-122"/>
                          <a:cs typeface="+mn-cs"/>
                        </a:rPr>
                        <a:t>衛生證明</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en-SG" sz="1800" kern="1200" dirty="0">
                          <a:solidFill>
                            <a:schemeClr val="tx1"/>
                          </a:solidFill>
                          <a:effectLst/>
                          <a:latin typeface="+mn-lt"/>
                          <a:ea typeface="KaiTi" panose="02010609060101010101" pitchFamily="49" charset="-122"/>
                          <a:cs typeface="+mn-cs"/>
                        </a:rPr>
                        <a:t>Health Certificate)（</a:t>
                      </a:r>
                      <a:r>
                        <a:rPr lang="zh-TW" altLang="en-US" sz="1800" kern="1200" dirty="0">
                          <a:solidFill>
                            <a:srgbClr val="FF0000"/>
                          </a:solidFill>
                          <a:effectLst/>
                          <a:latin typeface="KaiTi" panose="02010609060101010101" pitchFamily="49" charset="-122"/>
                          <a:ea typeface="KaiTi" panose="02010609060101010101" pitchFamily="49" charset="-122"/>
                          <a:cs typeface="+mn-cs"/>
                        </a:rPr>
                        <a:t>須經領事認證</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3.</a:t>
                      </a:r>
                      <a:r>
                        <a:rPr lang="zh-CN" altLang="en-US"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chemeClr val="tx1"/>
                          </a:solidFill>
                          <a:effectLst/>
                          <a:latin typeface="KaiTi" panose="02010609060101010101" pitchFamily="49" charset="-122"/>
                          <a:ea typeface="KaiTi" panose="02010609060101010101" pitchFamily="49" charset="-122"/>
                          <a:cs typeface="+mn-cs"/>
                        </a:rPr>
                        <a:t>在進行宣告前</a:t>
                      </a:r>
                      <a:r>
                        <a:rPr lang="en-US" altLang="zh-TW" sz="1800" kern="1200" dirty="0">
                          <a:solidFill>
                            <a:srgbClr val="FF0000"/>
                          </a:solidFill>
                          <a:effectLst/>
                          <a:latin typeface="KaiTi" panose="02010609060101010101" pitchFamily="49" charset="-122"/>
                          <a:ea typeface="KaiTi" panose="02010609060101010101" pitchFamily="49" charset="-122"/>
                          <a:cs typeface="+mn-cs"/>
                        </a:rPr>
                        <a:t>12</a:t>
                      </a:r>
                      <a:r>
                        <a:rPr lang="zh-TW" altLang="en-US" sz="1800" kern="1200" dirty="0">
                          <a:solidFill>
                            <a:srgbClr val="FF0000"/>
                          </a:solidFill>
                          <a:effectLst/>
                          <a:latin typeface="KaiTi" panose="02010609060101010101" pitchFamily="49" charset="-122"/>
                          <a:ea typeface="KaiTi" panose="02010609060101010101" pitchFamily="49" charset="-122"/>
                          <a:cs typeface="+mn-cs"/>
                        </a:rPr>
                        <a:t>個月內</a:t>
                      </a:r>
                      <a:r>
                        <a:rPr lang="zh-TW" altLang="en-US" sz="1800" kern="1200" dirty="0">
                          <a:solidFill>
                            <a:schemeClr val="tx1"/>
                          </a:solidFill>
                          <a:effectLst/>
                          <a:latin typeface="KaiTi" panose="02010609060101010101" pitchFamily="49" charset="-122"/>
                          <a:ea typeface="KaiTi" panose="02010609060101010101" pitchFamily="49" charset="-122"/>
                          <a:cs typeface="+mn-cs"/>
                        </a:rPr>
                        <a:t>，由指定</a:t>
                      </a:r>
                      <a:r>
                        <a:rPr lang="zh-CN" altLang="en-US" sz="1800" kern="1200" dirty="0">
                          <a:solidFill>
                            <a:schemeClr val="tx1"/>
                          </a:solidFill>
                          <a:effectLst/>
                          <a:latin typeface="KaiTi" panose="02010609060101010101" pitchFamily="49" charset="-122"/>
                          <a:ea typeface="KaiTi" panose="02010609060101010101" pitchFamily="49" charset="-122"/>
                          <a:cs typeface="+mn-cs"/>
                        </a:rPr>
                        <a:t>当地</a:t>
                      </a:r>
                      <a:r>
                        <a:rPr lang="zh-TW" altLang="en-US" sz="1800" kern="1200" dirty="0">
                          <a:solidFill>
                            <a:schemeClr val="tx1"/>
                          </a:solidFill>
                          <a:effectLst/>
                          <a:latin typeface="KaiTi" panose="02010609060101010101" pitchFamily="49" charset="-122"/>
                          <a:ea typeface="KaiTi" panose="02010609060101010101" pitchFamily="49" charset="-122"/>
                          <a:cs typeface="+mn-cs"/>
                        </a:rPr>
                        <a:t>實驗室或符合</a:t>
                      </a:r>
                      <a:r>
                        <a:rPr lang="en-SG" sz="1800" kern="1200" dirty="0">
                          <a:solidFill>
                            <a:schemeClr val="tx1"/>
                          </a:solidFill>
                          <a:effectLst/>
                          <a:latin typeface="KaiTi" panose="02010609060101010101" pitchFamily="49" charset="-122"/>
                          <a:ea typeface="KaiTi" panose="02010609060101010101" pitchFamily="49" charset="-122"/>
                          <a:cs typeface="+mn-cs"/>
                        </a:rPr>
                        <a:t>ISO17025</a:t>
                      </a:r>
                      <a:r>
                        <a:rPr lang="zh-TW" altLang="en-US" sz="1800" kern="1200" dirty="0">
                          <a:solidFill>
                            <a:schemeClr val="tx1"/>
                          </a:solidFill>
                          <a:effectLst/>
                          <a:latin typeface="KaiTi" panose="02010609060101010101" pitchFamily="49" charset="-122"/>
                          <a:ea typeface="KaiTi" panose="02010609060101010101" pitchFamily="49" charset="-122"/>
                          <a:cs typeface="+mn-cs"/>
                        </a:rPr>
                        <a:t>標準實驗室所作之</a:t>
                      </a:r>
                      <a:r>
                        <a:rPr lang="zh-TW" altLang="en-US" sz="1800" kern="1200" dirty="0">
                          <a:solidFill>
                            <a:srgbClr val="FF0000"/>
                          </a:solidFill>
                          <a:effectLst/>
                          <a:latin typeface="KaiTi" panose="02010609060101010101" pitchFamily="49" charset="-122"/>
                          <a:ea typeface="KaiTi" panose="02010609060101010101" pitchFamily="49" charset="-122"/>
                          <a:cs typeface="+mn-cs"/>
                        </a:rPr>
                        <a:t>食品安全資訊表</a:t>
                      </a:r>
                      <a:r>
                        <a:rPr lang="en-US" altLang="zh-TW" sz="1800" kern="1200" dirty="0">
                          <a:solidFill>
                            <a:srgbClr val="FF0000"/>
                          </a:solidFill>
                          <a:effectLst/>
                          <a:latin typeface="KaiTi" panose="02010609060101010101" pitchFamily="49" charset="-122"/>
                          <a:ea typeface="KaiTi" panose="02010609060101010101" pitchFamily="49" charset="-122"/>
                          <a:cs typeface="+mn-cs"/>
                        </a:rPr>
                        <a:t>(</a:t>
                      </a:r>
                      <a:r>
                        <a:rPr lang="en-SG" sz="1800" kern="1200" dirty="0">
                          <a:solidFill>
                            <a:srgbClr val="FF0000"/>
                          </a:solidFill>
                          <a:effectLst/>
                          <a:latin typeface="KaiTi" panose="02010609060101010101" pitchFamily="49" charset="-122"/>
                          <a:ea typeface="KaiTi" panose="02010609060101010101" pitchFamily="49" charset="-122"/>
                          <a:cs typeface="+mn-cs"/>
                        </a:rPr>
                        <a:t>food safety data sheet)（</a:t>
                      </a:r>
                      <a:r>
                        <a:rPr lang="zh-TW" altLang="en-US" sz="1800" kern="1200" dirty="0">
                          <a:solidFill>
                            <a:srgbClr val="FF0000"/>
                          </a:solidFill>
                          <a:effectLst/>
                          <a:latin typeface="KaiTi" panose="02010609060101010101" pitchFamily="49" charset="-122"/>
                          <a:ea typeface="KaiTi" panose="02010609060101010101" pitchFamily="49" charset="-122"/>
                          <a:cs typeface="+mn-cs"/>
                        </a:rPr>
                        <a:t>正本或經認證影本</a:t>
                      </a:r>
                      <a:r>
                        <a:rPr lang="zh-TW" altLang="en-US" sz="1800" kern="1200" dirty="0">
                          <a:solidFill>
                            <a:schemeClr val="tx1"/>
                          </a:solidFill>
                          <a:effectLst/>
                          <a:latin typeface="KaiTi" panose="02010609060101010101" pitchFamily="49" charset="-122"/>
                          <a:ea typeface="KaiTi" panose="02010609060101010101" pitchFamily="49" charset="-122"/>
                          <a:cs typeface="+mn-cs"/>
                        </a:rPr>
                        <a:t>）；該食品安全資訊表須載明由越南衛生部依國際規範風險管理原則訂定之安全指標；</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4.</a:t>
                      </a:r>
                      <a:r>
                        <a:rPr lang="zh-CN" altLang="en-US"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rgbClr val="FF0000"/>
                          </a:solidFill>
                          <a:effectLst/>
                          <a:latin typeface="KaiTi" panose="02010609060101010101" pitchFamily="49" charset="-122"/>
                          <a:ea typeface="KaiTi" panose="02010609060101010101" pitchFamily="49" charset="-122"/>
                          <a:cs typeface="+mn-cs"/>
                        </a:rPr>
                        <a:t>產品或成分效果之科學證據文件（正本或經認證影本）</a:t>
                      </a:r>
                      <a:r>
                        <a:rPr lang="zh-TW" altLang="en-US" sz="1800" kern="1200" dirty="0">
                          <a:solidFill>
                            <a:schemeClr val="tx1"/>
                          </a:solidFill>
                          <a:effectLst/>
                          <a:latin typeface="KaiTi" panose="02010609060101010101" pitchFamily="49" charset="-122"/>
                          <a:ea typeface="KaiTi" panose="02010609060101010101" pitchFamily="49" charset="-122"/>
                          <a:cs typeface="+mn-cs"/>
                        </a:rPr>
                        <a:t>；若採用成分效果之科學證據，</a:t>
                      </a:r>
                      <a:r>
                        <a:rPr lang="zh-TW" altLang="en-US" sz="1800" kern="1200" dirty="0">
                          <a:solidFill>
                            <a:srgbClr val="FF0000"/>
                          </a:solidFill>
                          <a:effectLst/>
                          <a:latin typeface="KaiTi" panose="02010609060101010101" pitchFamily="49" charset="-122"/>
                          <a:ea typeface="KaiTi" panose="02010609060101010101" pitchFamily="49" charset="-122"/>
                          <a:cs typeface="+mn-cs"/>
                        </a:rPr>
                        <a:t>每日劑量須大於或等於該文件內容之</a:t>
                      </a:r>
                      <a:r>
                        <a:rPr lang="en-US" altLang="zh-TW" sz="1800" kern="1200" dirty="0">
                          <a:solidFill>
                            <a:srgbClr val="FF0000"/>
                          </a:solidFill>
                          <a:effectLst/>
                          <a:latin typeface="KaiTi" panose="02010609060101010101" pitchFamily="49" charset="-122"/>
                          <a:ea typeface="KaiTi" panose="02010609060101010101" pitchFamily="49" charset="-122"/>
                          <a:cs typeface="+mn-cs"/>
                        </a:rPr>
                        <a:t>15%</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5.</a:t>
                      </a:r>
                      <a:r>
                        <a:rPr lang="zh-CN" altLang="en-US" sz="1800" kern="1200" dirty="0">
                          <a:solidFill>
                            <a:schemeClr val="tx1"/>
                          </a:solidFill>
                          <a:effectLst/>
                          <a:latin typeface="KaiTi" panose="02010609060101010101" pitchFamily="49" charset="-122"/>
                          <a:ea typeface="KaiTi" panose="02010609060101010101" pitchFamily="49" charset="-122"/>
                          <a:cs typeface="+mn-cs"/>
                        </a:rPr>
                        <a:t> </a:t>
                      </a:r>
                      <a:r>
                        <a:rPr lang="zh-TW" altLang="en-US" sz="1800" kern="1200" dirty="0">
                          <a:solidFill>
                            <a:schemeClr val="tx1"/>
                          </a:solidFill>
                          <a:effectLst/>
                          <a:latin typeface="KaiTi" panose="02010609060101010101" pitchFamily="49" charset="-122"/>
                          <a:ea typeface="KaiTi" panose="02010609060101010101" pitchFamily="49" charset="-122"/>
                          <a:cs typeface="+mn-cs"/>
                        </a:rPr>
                        <a:t>自</a:t>
                      </a:r>
                      <a:r>
                        <a:rPr lang="en-US" altLang="zh-TW" sz="1800" kern="1200" dirty="0">
                          <a:solidFill>
                            <a:schemeClr val="tx1"/>
                          </a:solidFill>
                          <a:effectLst/>
                          <a:latin typeface="KaiTi" panose="02010609060101010101" pitchFamily="49" charset="-122"/>
                          <a:ea typeface="KaiTi" panose="02010609060101010101" pitchFamily="49" charset="-122"/>
                          <a:cs typeface="+mn-cs"/>
                        </a:rPr>
                        <a:t>2019</a:t>
                      </a:r>
                      <a:r>
                        <a:rPr lang="zh-TW" altLang="en-US" sz="1800" kern="1200" dirty="0">
                          <a:solidFill>
                            <a:schemeClr val="tx1"/>
                          </a:solidFill>
                          <a:effectLst/>
                          <a:latin typeface="KaiTi" panose="02010609060101010101" pitchFamily="49" charset="-122"/>
                          <a:ea typeface="KaiTi" panose="02010609060101010101" pitchFamily="49" charset="-122"/>
                          <a:cs typeface="+mn-cs"/>
                        </a:rPr>
                        <a:t>年</a:t>
                      </a:r>
                      <a:r>
                        <a:rPr lang="en-US" altLang="zh-TW" sz="1800" kern="1200" dirty="0">
                          <a:solidFill>
                            <a:schemeClr val="tx1"/>
                          </a:solidFill>
                          <a:effectLst/>
                          <a:latin typeface="KaiTi" panose="02010609060101010101" pitchFamily="49" charset="-122"/>
                          <a:ea typeface="KaiTi" panose="02010609060101010101" pitchFamily="49" charset="-122"/>
                          <a:cs typeface="+mn-cs"/>
                        </a:rPr>
                        <a:t>7</a:t>
                      </a:r>
                      <a:r>
                        <a:rPr lang="zh-TW" altLang="en-US" sz="1800" kern="1200" dirty="0">
                          <a:solidFill>
                            <a:schemeClr val="tx1"/>
                          </a:solidFill>
                          <a:effectLst/>
                          <a:latin typeface="KaiTi" panose="02010609060101010101" pitchFamily="49" charset="-122"/>
                          <a:ea typeface="KaiTi" panose="02010609060101010101" pitchFamily="49" charset="-122"/>
                          <a:cs typeface="+mn-cs"/>
                        </a:rPr>
                        <a:t>月</a:t>
                      </a:r>
                      <a:r>
                        <a:rPr lang="en-US" altLang="zh-TW" sz="1800" kern="1200" dirty="0">
                          <a:solidFill>
                            <a:schemeClr val="tx1"/>
                          </a:solidFill>
                          <a:effectLst/>
                          <a:latin typeface="KaiTi" panose="02010609060101010101" pitchFamily="49" charset="-122"/>
                          <a:ea typeface="KaiTi" panose="02010609060101010101" pitchFamily="49" charset="-122"/>
                          <a:cs typeface="+mn-cs"/>
                        </a:rPr>
                        <a:t>1</a:t>
                      </a:r>
                      <a:r>
                        <a:rPr lang="zh-TW" altLang="en-US" sz="1800" kern="1200" dirty="0">
                          <a:solidFill>
                            <a:schemeClr val="tx1"/>
                          </a:solidFill>
                          <a:effectLst/>
                          <a:latin typeface="KaiTi" panose="02010609060101010101" pitchFamily="49" charset="-122"/>
                          <a:ea typeface="KaiTi" panose="02010609060101010101" pitchFamily="49" charset="-122"/>
                          <a:cs typeface="+mn-cs"/>
                        </a:rPr>
                        <a:t>日起，膳食補充品</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en-SG" sz="1800" kern="1200" dirty="0">
                          <a:solidFill>
                            <a:schemeClr val="tx1"/>
                          </a:solidFill>
                          <a:effectLst/>
                          <a:latin typeface="+mn-lt"/>
                          <a:ea typeface="KaiTi" panose="02010609060101010101" pitchFamily="49" charset="-122"/>
                          <a:cs typeface="+mn-cs"/>
                        </a:rPr>
                        <a:t>dietary supplements</a:t>
                      </a:r>
                      <a:r>
                        <a:rPr lang="en-SG"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須檢附</a:t>
                      </a:r>
                      <a:r>
                        <a:rPr lang="en-SG" sz="1800" kern="1200" dirty="0">
                          <a:solidFill>
                            <a:srgbClr val="FF0000"/>
                          </a:solidFill>
                          <a:effectLst/>
                          <a:latin typeface="KaiTi" panose="02010609060101010101" pitchFamily="49" charset="-122"/>
                          <a:ea typeface="KaiTi" panose="02010609060101010101" pitchFamily="49" charset="-122"/>
                          <a:cs typeface="+mn-cs"/>
                        </a:rPr>
                        <a:t>GMP</a:t>
                      </a:r>
                      <a:r>
                        <a:rPr lang="zh-TW" altLang="en-US" sz="1800" kern="1200" dirty="0">
                          <a:solidFill>
                            <a:schemeClr val="tx1"/>
                          </a:solidFill>
                          <a:effectLst/>
                          <a:latin typeface="KaiTi" panose="02010609060101010101" pitchFamily="49" charset="-122"/>
                          <a:ea typeface="KaiTi" panose="02010609060101010101" pitchFamily="49" charset="-122"/>
                          <a:cs typeface="+mn-cs"/>
                        </a:rPr>
                        <a:t>證明或其他同等效力證明。</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r>
                        <a:rPr lang="zh-TW" altLang="en-US" dirty="0">
                          <a:hlinkClick r:id="rId4"/>
                        </a:rPr>
                        <a:t>越南功能性食品進口程序簡介</a:t>
                      </a:r>
                      <a:r>
                        <a:rPr lang="en-US" altLang="zh-TW" dirty="0">
                          <a:hlinkClick r:id="rId4"/>
                        </a:rPr>
                        <a:t>.pdf</a:t>
                      </a:r>
                      <a:endParaRPr lang="en-US" altLang="zh-TW" sz="1800" kern="1200" dirty="0">
                        <a:solidFill>
                          <a:schemeClr val="tx1"/>
                        </a:solidFill>
                        <a:effectLst/>
                        <a:latin typeface="KaiTi" panose="02010609060101010101" pitchFamily="49" charset="-122"/>
                        <a:ea typeface="KaiTi" panose="02010609060101010101" pitchFamily="49" charset="-122"/>
                        <a:cs typeface="+mn-cs"/>
                      </a:endParaRPr>
                    </a:p>
                    <a:p>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1456905658"/>
                  </a:ext>
                </a:extLst>
              </a:tr>
            </a:tbl>
          </a:graphicData>
        </a:graphic>
      </p:graphicFrame>
      <p:pic>
        <p:nvPicPr>
          <p:cNvPr id="1026" name="Picture 2" descr="https://www.kindpng.com/picc/b/15/153124.png">
            <a:extLst>
              <a:ext uri="{FF2B5EF4-FFF2-40B4-BE49-F238E27FC236}">
                <a16:creationId xmlns:a16="http://schemas.microsoft.com/office/drawing/2014/main" id="{38483394-6192-2978-E0B9-C088D9F31365}"/>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046740" y="161099"/>
            <a:ext cx="811608" cy="811608"/>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CF04FA5C-1444-F9C0-5C21-DC3A0B420D79}"/>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BA6FB121-7C48-4A6F-3AB2-95B3F923EE16}"/>
              </a:ext>
            </a:extLst>
          </p:cNvPr>
          <p:cNvSpPr>
            <a:spLocks noGrp="1"/>
          </p:cNvSpPr>
          <p:nvPr>
            <p:ph type="sldNum" sz="quarter" idx="12"/>
          </p:nvPr>
        </p:nvSpPr>
        <p:spPr>
          <a:xfrm>
            <a:off x="9938786" y="6393675"/>
            <a:ext cx="1311683" cy="365125"/>
          </a:xfrm>
        </p:spPr>
        <p:txBody>
          <a:bodyPr/>
          <a:lstStyle/>
          <a:p>
            <a:fld id="{F36C87F6-986D-49E6-AF40-1B3A1EE8064D}" type="slidenum">
              <a:rPr lang="en-US" smtClean="0"/>
              <a:pPr/>
              <a:t>20</a:t>
            </a:fld>
            <a:endParaRPr lang="en-US"/>
          </a:p>
        </p:txBody>
      </p:sp>
      <p:sp>
        <p:nvSpPr>
          <p:cNvPr id="10" name="TextBox 9">
            <a:extLst>
              <a:ext uri="{FF2B5EF4-FFF2-40B4-BE49-F238E27FC236}">
                <a16:creationId xmlns:a16="http://schemas.microsoft.com/office/drawing/2014/main" id="{2749B5E8-7650-6993-7B51-407342BA35CE}"/>
              </a:ext>
            </a:extLst>
          </p:cNvPr>
          <p:cNvSpPr txBox="1"/>
          <p:nvPr/>
        </p:nvSpPr>
        <p:spPr>
          <a:xfrm>
            <a:off x="444928" y="924052"/>
            <a:ext cx="10834060" cy="400110"/>
          </a:xfrm>
          <a:prstGeom prst="rect">
            <a:avLst/>
          </a:prstGeom>
          <a:noFill/>
        </p:spPr>
        <p:txBody>
          <a:bodyPr wrap="square">
            <a:spAutoFit/>
          </a:bodyPr>
          <a:lstStyle/>
          <a:p>
            <a:r>
              <a:rPr lang="en-US" altLang="zh-CN" sz="2000" dirty="0">
                <a:latin typeface="KaiTi" panose="02010609060101010101" pitchFamily="49" charset="-122"/>
                <a:ea typeface="KaiTi" panose="02010609060101010101" pitchFamily="49" charset="-122"/>
              </a:rPr>
              <a:t>3</a:t>
            </a:r>
            <a:r>
              <a:rPr lang="zh-CN" altLang="en-US" sz="2000" dirty="0">
                <a:latin typeface="KaiTi" panose="02010609060101010101" pitchFamily="49" charset="-122"/>
                <a:ea typeface="KaiTi" panose="02010609060101010101" pitchFamily="49" charset="-122"/>
              </a:rPr>
              <a:t>） 越南保健食品進口程序簡介</a:t>
            </a:r>
            <a:r>
              <a:rPr lang="en-US" altLang="zh-CN" sz="2000" dirty="0">
                <a:latin typeface="KaiTi" panose="02010609060101010101" pitchFamily="49" charset="-122"/>
                <a:ea typeface="KaiTi" panose="02010609060101010101" pitchFamily="49" charset="-122"/>
              </a:rPr>
              <a:t>            </a:t>
            </a:r>
            <a:r>
              <a:rPr lang="zh-CN" altLang="en-US" sz="2000" dirty="0">
                <a:latin typeface="KaiTi" panose="02010609060101010101" pitchFamily="49" charset="-122"/>
                <a:ea typeface="KaiTi" panose="02010609060101010101" pitchFamily="49" charset="-122"/>
              </a:rPr>
              <a:t>駐越南代表處經濟組彙整 </a:t>
            </a:r>
            <a:r>
              <a:rPr lang="en-US" altLang="zh-CN" sz="2000" dirty="0">
                <a:latin typeface="KaiTi" panose="02010609060101010101" pitchFamily="49" charset="-122"/>
                <a:ea typeface="KaiTi" panose="02010609060101010101" pitchFamily="49" charset="-122"/>
              </a:rPr>
              <a:t>2025</a:t>
            </a:r>
            <a:r>
              <a:rPr lang="zh-CN" altLang="en-US" sz="2000" dirty="0">
                <a:latin typeface="KaiTi" panose="02010609060101010101" pitchFamily="49" charset="-122"/>
                <a:ea typeface="KaiTi" panose="02010609060101010101" pitchFamily="49" charset="-122"/>
              </a:rPr>
              <a:t>年</a:t>
            </a:r>
            <a:r>
              <a:rPr lang="en-US" altLang="zh-CN" sz="2000" dirty="0">
                <a:latin typeface="KaiTi" panose="02010609060101010101" pitchFamily="49" charset="-122"/>
                <a:ea typeface="KaiTi" panose="02010609060101010101" pitchFamily="49" charset="-122"/>
              </a:rPr>
              <a:t>4</a:t>
            </a:r>
            <a:r>
              <a:rPr lang="zh-CN" altLang="en-US" sz="2000" dirty="0">
                <a:latin typeface="KaiTi" panose="02010609060101010101" pitchFamily="49" charset="-122"/>
                <a:ea typeface="KaiTi" panose="02010609060101010101" pitchFamily="49" charset="-122"/>
              </a:rPr>
              <a:t>月</a:t>
            </a:r>
          </a:p>
        </p:txBody>
      </p:sp>
    </p:spTree>
    <p:extLst>
      <p:ext uri="{BB962C8B-B14F-4D97-AF65-F5344CB8AC3E}">
        <p14:creationId xmlns:p14="http://schemas.microsoft.com/office/powerpoint/2010/main" val="3907025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D80B9E64-038D-0D6A-E14A-492C7C51A7E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FCB196F-7751-5D38-FBCC-F5B5C0DC56A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C98ED567-01DF-CBD4-B8FD-F1375E7D118C}"/>
              </a:ext>
            </a:extLst>
          </p:cNvPr>
          <p:cNvSpPr/>
          <p:nvPr/>
        </p:nvSpPr>
        <p:spPr>
          <a:xfrm>
            <a:off x="197688" y="161099"/>
            <a:ext cx="8424936" cy="646331"/>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 </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CN"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越南</a:t>
            </a:r>
            <a:endPar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p:txBody>
      </p:sp>
      <p:graphicFrame>
        <p:nvGraphicFramePr>
          <p:cNvPr id="2" name="Table 1">
            <a:extLst>
              <a:ext uri="{FF2B5EF4-FFF2-40B4-BE49-F238E27FC236}">
                <a16:creationId xmlns:a16="http://schemas.microsoft.com/office/drawing/2014/main" id="{576DFCD1-47E5-B4A5-5DC2-EE0B480BDD77}"/>
              </a:ext>
            </a:extLst>
          </p:cNvPr>
          <p:cNvGraphicFramePr>
            <a:graphicFrameLocks noGrp="1"/>
          </p:cNvGraphicFramePr>
          <p:nvPr>
            <p:extLst>
              <p:ext uri="{D42A27DB-BD31-4B8C-83A1-F6EECF244321}">
                <p14:modId xmlns:p14="http://schemas.microsoft.com/office/powerpoint/2010/main" val="2084213071"/>
              </p:ext>
            </p:extLst>
          </p:nvPr>
        </p:nvGraphicFramePr>
        <p:xfrm>
          <a:off x="444929" y="1434785"/>
          <a:ext cx="11122092" cy="5029200"/>
        </p:xfrm>
        <a:graphic>
          <a:graphicData uri="http://schemas.openxmlformats.org/drawingml/2006/table">
            <a:tbl>
              <a:tblPr firstRow="1" bandRow="1"/>
              <a:tblGrid>
                <a:gridCol w="1669660">
                  <a:extLst>
                    <a:ext uri="{9D8B030D-6E8A-4147-A177-3AD203B41FA5}">
                      <a16:colId xmlns:a16="http://schemas.microsoft.com/office/drawing/2014/main" val="41713030"/>
                    </a:ext>
                  </a:extLst>
                </a:gridCol>
                <a:gridCol w="9452432">
                  <a:extLst>
                    <a:ext uri="{9D8B030D-6E8A-4147-A177-3AD203B41FA5}">
                      <a16:colId xmlns:a16="http://schemas.microsoft.com/office/drawing/2014/main" val="1314048160"/>
                    </a:ext>
                  </a:extLst>
                </a:gridCol>
              </a:tblGrid>
              <a:tr h="299944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三、申請程序</a:t>
                      </a: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r>
                        <a:rPr lang="zh-CN" altLang="en-US" sz="1800" kern="1200" dirty="0">
                          <a:solidFill>
                            <a:schemeClr val="tx1"/>
                          </a:solidFill>
                          <a:effectLst/>
                          <a:latin typeface="KaiTi" panose="02010609060101010101" pitchFamily="49" charset="-122"/>
                          <a:ea typeface="KaiTi" panose="02010609060101010101" pitchFamily="49" charset="-122"/>
                          <a:cs typeface="+mn-cs"/>
                        </a:rPr>
                        <a:t>（二）文件要求</a:t>
                      </a:r>
                    </a:p>
                    <a:p>
                      <a:r>
                        <a:rPr lang="en-US" altLang="zh-CN" sz="1800" kern="1200" dirty="0">
                          <a:solidFill>
                            <a:schemeClr val="tx1"/>
                          </a:solidFill>
                          <a:effectLst/>
                          <a:latin typeface="KaiTi" panose="02010609060101010101" pitchFamily="49" charset="-122"/>
                          <a:ea typeface="KaiTi" panose="02010609060101010101" pitchFamily="49" charset="-122"/>
                          <a:cs typeface="+mn-cs"/>
                        </a:rPr>
                        <a:t>1. </a:t>
                      </a:r>
                      <a:r>
                        <a:rPr lang="zh-CN" altLang="en-US" sz="1800" kern="1200" dirty="0">
                          <a:solidFill>
                            <a:schemeClr val="tx1"/>
                          </a:solidFill>
                          <a:effectLst/>
                          <a:latin typeface="KaiTi" panose="02010609060101010101" pitchFamily="49" charset="-122"/>
                          <a:ea typeface="KaiTi" panose="02010609060101010101" pitchFamily="49" charset="-122"/>
                          <a:cs typeface="+mn-cs"/>
                        </a:rPr>
                        <a:t>保健品注册申请表</a:t>
                      </a:r>
                    </a:p>
                    <a:p>
                      <a:r>
                        <a:rPr lang="en-US" altLang="zh-CN" sz="1800" kern="1200" dirty="0">
                          <a:solidFill>
                            <a:schemeClr val="tx1"/>
                          </a:solidFill>
                          <a:effectLst/>
                          <a:latin typeface="KaiTi" panose="02010609060101010101" pitchFamily="49" charset="-122"/>
                          <a:ea typeface="KaiTi" panose="02010609060101010101" pitchFamily="49" charset="-122"/>
                          <a:cs typeface="+mn-cs"/>
                        </a:rPr>
                        <a:t>2. </a:t>
                      </a:r>
                      <a:r>
                        <a:rPr lang="zh-CN" altLang="en-US" sz="1800" kern="1200" dirty="0">
                          <a:solidFill>
                            <a:schemeClr val="tx1"/>
                          </a:solidFill>
                          <a:effectLst/>
                          <a:latin typeface="KaiTi" panose="02010609060101010101" pitchFamily="49" charset="-122"/>
                          <a:ea typeface="KaiTi" panose="02010609060101010101" pitchFamily="49" charset="-122"/>
                          <a:cs typeface="+mn-cs"/>
                        </a:rPr>
                        <a:t>经出口国主管部门认证的自由销售证书</a:t>
                      </a:r>
                    </a:p>
                    <a:p>
                      <a:r>
                        <a:rPr lang="en-US" altLang="zh-CN" sz="1800" kern="1200" dirty="0">
                          <a:solidFill>
                            <a:schemeClr val="tx1"/>
                          </a:solidFill>
                          <a:effectLst/>
                          <a:latin typeface="KaiTi" panose="02010609060101010101" pitchFamily="49" charset="-122"/>
                          <a:ea typeface="KaiTi" panose="02010609060101010101" pitchFamily="49" charset="-122"/>
                          <a:cs typeface="+mn-cs"/>
                        </a:rPr>
                        <a:t>3. </a:t>
                      </a:r>
                      <a:r>
                        <a:rPr lang="zh-CN" altLang="en-US" sz="1800" kern="1200" dirty="0">
                          <a:solidFill>
                            <a:schemeClr val="tx1"/>
                          </a:solidFill>
                          <a:effectLst/>
                          <a:latin typeface="KaiTi" panose="02010609060101010101" pitchFamily="49" charset="-122"/>
                          <a:ea typeface="KaiTi" panose="02010609060101010101" pitchFamily="49" charset="-122"/>
                          <a:cs typeface="+mn-cs"/>
                        </a:rPr>
                        <a:t>由越南官方认可的实验室出具的自申请表提交之日起</a:t>
                      </a:r>
                      <a:r>
                        <a:rPr lang="en-US" altLang="zh-CN" sz="1800" kern="1200" dirty="0">
                          <a:solidFill>
                            <a:schemeClr val="tx1"/>
                          </a:solidFill>
                          <a:effectLst/>
                          <a:latin typeface="KaiTi" panose="02010609060101010101" pitchFamily="49" charset="-122"/>
                          <a:ea typeface="KaiTi" panose="02010609060101010101" pitchFamily="49" charset="-122"/>
                          <a:cs typeface="+mn-cs"/>
                        </a:rPr>
                        <a:t>12</a:t>
                      </a:r>
                      <a:r>
                        <a:rPr lang="zh-CN" altLang="en-US" sz="1800" kern="1200" dirty="0">
                          <a:solidFill>
                            <a:schemeClr val="tx1"/>
                          </a:solidFill>
                          <a:effectLst/>
                          <a:latin typeface="KaiTi" panose="02010609060101010101" pitchFamily="49" charset="-122"/>
                          <a:ea typeface="KaiTi" panose="02010609060101010101" pitchFamily="49" charset="-122"/>
                          <a:cs typeface="+mn-cs"/>
                        </a:rPr>
                        <a:t>个月内完成的测试结果</a:t>
                      </a:r>
                    </a:p>
                    <a:p>
                      <a:r>
                        <a:rPr lang="en-US" altLang="zh-CN" sz="1800" kern="1200" dirty="0">
                          <a:solidFill>
                            <a:schemeClr val="tx1"/>
                          </a:solidFill>
                          <a:effectLst/>
                          <a:latin typeface="KaiTi" panose="02010609060101010101" pitchFamily="49" charset="-122"/>
                          <a:ea typeface="KaiTi" panose="02010609060101010101" pitchFamily="49" charset="-122"/>
                          <a:cs typeface="+mn-cs"/>
                        </a:rPr>
                        <a:t>4. </a:t>
                      </a:r>
                      <a:r>
                        <a:rPr lang="zh-CN" altLang="en-US" sz="1800" kern="1200" dirty="0">
                          <a:solidFill>
                            <a:schemeClr val="tx1"/>
                          </a:solidFill>
                          <a:effectLst/>
                          <a:latin typeface="KaiTi" panose="02010609060101010101" pitchFamily="49" charset="-122"/>
                          <a:ea typeface="KaiTi" panose="02010609060101010101" pitchFamily="49" charset="-122"/>
                          <a:cs typeface="+mn-cs"/>
                        </a:rPr>
                        <a:t>证明产品功效或成分功效的文件资料</a:t>
                      </a:r>
                    </a:p>
                    <a:p>
                      <a:r>
                        <a:rPr lang="en-US" altLang="zh-CN" sz="1800" kern="1200" dirty="0">
                          <a:solidFill>
                            <a:schemeClr val="tx1"/>
                          </a:solidFill>
                          <a:effectLst/>
                          <a:latin typeface="KaiTi" panose="02010609060101010101" pitchFamily="49" charset="-122"/>
                          <a:ea typeface="KaiTi" panose="02010609060101010101" pitchFamily="49" charset="-122"/>
                          <a:cs typeface="+mn-cs"/>
                        </a:rPr>
                        <a:t>5. </a:t>
                      </a:r>
                      <a:r>
                        <a:rPr lang="zh-CN" altLang="en-US" sz="1800" kern="1200" dirty="0">
                          <a:solidFill>
                            <a:schemeClr val="tx1"/>
                          </a:solidFill>
                          <a:effectLst/>
                          <a:latin typeface="KaiTi" panose="02010609060101010101" pitchFamily="49" charset="-122"/>
                          <a:ea typeface="KaiTi" panose="02010609060101010101" pitchFamily="49" charset="-122"/>
                          <a:cs typeface="+mn-cs"/>
                        </a:rPr>
                        <a:t>良好生产规范（</a:t>
                      </a:r>
                      <a:r>
                        <a:rPr lang="en-US" altLang="zh-CN" sz="1800" kern="1200" dirty="0">
                          <a:solidFill>
                            <a:schemeClr val="tx1"/>
                          </a:solidFill>
                          <a:effectLst/>
                          <a:latin typeface="KaiTi" panose="02010609060101010101" pitchFamily="49" charset="-122"/>
                          <a:ea typeface="KaiTi" panose="02010609060101010101" pitchFamily="49" charset="-122"/>
                          <a:cs typeface="+mn-cs"/>
                        </a:rPr>
                        <a:t>GMP</a:t>
                      </a:r>
                      <a:r>
                        <a:rPr lang="zh-CN" altLang="en-US" sz="1800" kern="1200" dirty="0">
                          <a:solidFill>
                            <a:schemeClr val="tx1"/>
                          </a:solidFill>
                          <a:effectLst/>
                          <a:latin typeface="KaiTi" panose="02010609060101010101" pitchFamily="49" charset="-122"/>
                          <a:ea typeface="KaiTi" panose="02010609060101010101" pitchFamily="49" charset="-122"/>
                          <a:cs typeface="+mn-cs"/>
                        </a:rPr>
                        <a:t>）证书</a:t>
                      </a:r>
                    </a:p>
                    <a:p>
                      <a:r>
                        <a:rPr lang="en-US" altLang="zh-CN" sz="1800" kern="1200" dirty="0">
                          <a:solidFill>
                            <a:schemeClr val="tx1"/>
                          </a:solidFill>
                          <a:effectLst/>
                          <a:latin typeface="KaiTi" panose="02010609060101010101" pitchFamily="49" charset="-122"/>
                          <a:ea typeface="KaiTi" panose="02010609060101010101" pitchFamily="49" charset="-122"/>
                          <a:cs typeface="+mn-cs"/>
                        </a:rPr>
                        <a:t>6. </a:t>
                      </a:r>
                      <a:r>
                        <a:rPr lang="zh-CN" altLang="en-US" sz="1800" kern="1200" dirty="0">
                          <a:solidFill>
                            <a:schemeClr val="tx1"/>
                          </a:solidFill>
                          <a:effectLst/>
                          <a:latin typeface="KaiTi" panose="02010609060101010101" pitchFamily="49" charset="-122"/>
                          <a:ea typeface="KaiTi" panose="02010609060101010101" pitchFamily="49" charset="-122"/>
                          <a:cs typeface="+mn-cs"/>
                        </a:rPr>
                        <a:t>原始标签和副标签（越南语）</a:t>
                      </a:r>
                      <a:endParaRPr lang="en-US" altLang="zh-CN" sz="1800" kern="1200" dirty="0">
                        <a:solidFill>
                          <a:schemeClr val="tx1"/>
                        </a:solidFill>
                        <a:effectLst/>
                        <a:latin typeface="KaiTi" panose="02010609060101010101" pitchFamily="49" charset="-122"/>
                        <a:ea typeface="KaiTi" panose="02010609060101010101" pitchFamily="49" charset="-122"/>
                        <a:cs typeface="+mn-cs"/>
                      </a:endParaRPr>
                    </a:p>
                    <a:p>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p>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三</a:t>
                      </a:r>
                      <a:r>
                        <a:rPr lang="en-US" altLang="zh-TW" sz="1800" kern="1200" dirty="0">
                          <a:solidFill>
                            <a:schemeClr val="tx1"/>
                          </a:solidFill>
                          <a:effectLst/>
                          <a:latin typeface="KaiTi" panose="02010609060101010101" pitchFamily="49" charset="-122"/>
                          <a:ea typeface="KaiTi" panose="02010609060101010101" pitchFamily="49" charset="-122"/>
                          <a:cs typeface="+mn-cs"/>
                        </a:rPr>
                        <a:t>)</a:t>
                      </a:r>
                      <a:r>
                        <a:rPr lang="zh-TW" altLang="en-US" sz="1800" kern="1200" dirty="0">
                          <a:solidFill>
                            <a:schemeClr val="tx1"/>
                          </a:solidFill>
                          <a:effectLst/>
                          <a:latin typeface="KaiTi" panose="02010609060101010101" pitchFamily="49" charset="-122"/>
                          <a:ea typeface="KaiTi" panose="02010609060101010101" pitchFamily="49" charset="-122"/>
                          <a:cs typeface="+mn-cs"/>
                        </a:rPr>
                        <a:t>食品安全證書</a:t>
                      </a:r>
                      <a:r>
                        <a:rPr lang="en-US" altLang="zh-TW" sz="1800" kern="1200" dirty="0">
                          <a:solidFill>
                            <a:schemeClr val="tx1"/>
                          </a:solidFill>
                          <a:effectLst/>
                          <a:latin typeface="+mn-lt"/>
                          <a:ea typeface="KaiTi" panose="02010609060101010101" pitchFamily="49" charset="-122"/>
                          <a:cs typeface="+mn-cs"/>
                        </a:rPr>
                        <a:t>(Certificate of Food Safety)</a:t>
                      </a:r>
                      <a:r>
                        <a:rPr lang="zh-TW" altLang="en-US" sz="1800" kern="1200" dirty="0">
                          <a:solidFill>
                            <a:schemeClr val="tx1"/>
                          </a:solidFill>
                          <a:effectLst/>
                          <a:latin typeface="KaiTi" panose="02010609060101010101" pitchFamily="49" charset="-122"/>
                          <a:ea typeface="KaiTi" panose="02010609060101010101" pitchFamily="49" charset="-122"/>
                          <a:cs typeface="+mn-cs"/>
                        </a:rPr>
                        <a:t>（請參考第</a:t>
                      </a:r>
                      <a:r>
                        <a:rPr lang="en-US" altLang="zh-TW" sz="1800" kern="1200" dirty="0">
                          <a:solidFill>
                            <a:schemeClr val="tx1"/>
                          </a:solidFill>
                          <a:effectLst/>
                          <a:latin typeface="KaiTi" panose="02010609060101010101" pitchFamily="49" charset="-122"/>
                          <a:ea typeface="KaiTi" panose="02010609060101010101" pitchFamily="49" charset="-122"/>
                          <a:cs typeface="+mn-cs"/>
                        </a:rPr>
                        <a:t>15/2018/ND-CP</a:t>
                      </a:r>
                      <a:r>
                        <a:rPr lang="zh-TW" altLang="en-US" sz="1800" kern="1200" dirty="0">
                          <a:solidFill>
                            <a:schemeClr val="tx1"/>
                          </a:solidFill>
                          <a:effectLst/>
                          <a:latin typeface="KaiTi" panose="02010609060101010101" pitchFamily="49" charset="-122"/>
                          <a:ea typeface="KaiTi" panose="02010609060101010101" pitchFamily="49" charset="-122"/>
                          <a:cs typeface="+mn-cs"/>
                        </a:rPr>
                        <a:t>號議定第</a:t>
                      </a:r>
                      <a:r>
                        <a:rPr lang="en-US" altLang="zh-TW" sz="1800" kern="1200" dirty="0">
                          <a:solidFill>
                            <a:schemeClr val="tx1"/>
                          </a:solidFill>
                          <a:effectLst/>
                          <a:latin typeface="KaiTi" panose="02010609060101010101" pitchFamily="49" charset="-122"/>
                          <a:ea typeface="KaiTi" panose="02010609060101010101" pitchFamily="49" charset="-122"/>
                          <a:cs typeface="+mn-cs"/>
                        </a:rPr>
                        <a:t>11</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r>
                        <a:rPr lang="en-US" altLang="zh-TW" sz="1800" kern="1200" dirty="0">
                          <a:solidFill>
                            <a:schemeClr val="tx1"/>
                          </a:solidFill>
                          <a:effectLst/>
                          <a:latin typeface="KaiTi" panose="02010609060101010101" pitchFamily="49" charset="-122"/>
                          <a:ea typeface="KaiTi" panose="02010609060101010101" pitchFamily="49" charset="-122"/>
                          <a:cs typeface="+mn-cs"/>
                        </a:rPr>
                        <a:t>12</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r>
                        <a:rPr lang="en-US" altLang="zh-TW" sz="1800" kern="1200" dirty="0">
                          <a:solidFill>
                            <a:schemeClr val="tx1"/>
                          </a:solidFill>
                          <a:effectLst/>
                          <a:latin typeface="KaiTi" panose="02010609060101010101" pitchFamily="49" charset="-122"/>
                          <a:ea typeface="KaiTi" panose="02010609060101010101" pitchFamily="49" charset="-122"/>
                          <a:cs typeface="+mn-cs"/>
                        </a:rPr>
                        <a:t>28</a:t>
                      </a:r>
                      <a:r>
                        <a:rPr lang="zh-TW" altLang="en-US" sz="1800" kern="1200" dirty="0">
                          <a:solidFill>
                            <a:schemeClr val="tx1"/>
                          </a:solidFill>
                          <a:effectLst/>
                          <a:latin typeface="KaiTi" panose="02010609060101010101" pitchFamily="49" charset="-122"/>
                          <a:ea typeface="KaiTi" panose="02010609060101010101" pitchFamily="49" charset="-122"/>
                          <a:cs typeface="+mn-cs"/>
                        </a:rPr>
                        <a:t>條）：</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1. </a:t>
                      </a:r>
                      <a:r>
                        <a:rPr lang="zh-TW" altLang="en-US" sz="1800" kern="1200" dirty="0">
                          <a:solidFill>
                            <a:schemeClr val="tx1"/>
                          </a:solidFill>
                          <a:effectLst/>
                          <a:latin typeface="KaiTi" panose="02010609060101010101" pitchFamily="49" charset="-122"/>
                          <a:ea typeface="KaiTi" panose="02010609060101010101" pitchFamily="49" charset="-122"/>
                          <a:cs typeface="+mn-cs"/>
                        </a:rPr>
                        <a:t>所有食品製造商及銷售商均須取得食品安全證書，除有第</a:t>
                      </a:r>
                      <a:r>
                        <a:rPr lang="en-US" altLang="zh-TW" sz="1800" kern="1200" dirty="0">
                          <a:solidFill>
                            <a:schemeClr val="tx1"/>
                          </a:solidFill>
                          <a:effectLst/>
                          <a:latin typeface="KaiTi" panose="02010609060101010101" pitchFamily="49" charset="-122"/>
                          <a:ea typeface="KaiTi" panose="02010609060101010101" pitchFamily="49" charset="-122"/>
                          <a:cs typeface="+mn-cs"/>
                        </a:rPr>
                        <a:t>12</a:t>
                      </a:r>
                      <a:r>
                        <a:rPr lang="zh-TW" altLang="en-US" sz="1800" kern="1200" dirty="0">
                          <a:solidFill>
                            <a:schemeClr val="tx1"/>
                          </a:solidFill>
                          <a:effectLst/>
                          <a:latin typeface="KaiTi" panose="02010609060101010101" pitchFamily="49" charset="-122"/>
                          <a:ea typeface="KaiTi" panose="02010609060101010101" pitchFamily="49" charset="-122"/>
                          <a:cs typeface="+mn-cs"/>
                        </a:rPr>
                        <a:t>條第</a:t>
                      </a:r>
                      <a:r>
                        <a:rPr lang="en-US" altLang="zh-TW" sz="1800" kern="1200" dirty="0">
                          <a:solidFill>
                            <a:schemeClr val="tx1"/>
                          </a:solidFill>
                          <a:effectLst/>
                          <a:latin typeface="KaiTi" panose="02010609060101010101" pitchFamily="49" charset="-122"/>
                          <a:ea typeface="KaiTi" panose="02010609060101010101" pitchFamily="49" charset="-122"/>
                          <a:cs typeface="+mn-cs"/>
                        </a:rPr>
                        <a:t>1</a:t>
                      </a:r>
                      <a:r>
                        <a:rPr lang="zh-TW" altLang="en-US" sz="1800" kern="1200" dirty="0">
                          <a:solidFill>
                            <a:schemeClr val="tx1"/>
                          </a:solidFill>
                          <a:effectLst/>
                          <a:latin typeface="KaiTi" panose="02010609060101010101" pitchFamily="49" charset="-122"/>
                          <a:ea typeface="KaiTi" panose="02010609060101010101" pitchFamily="49" charset="-122"/>
                          <a:cs typeface="+mn-cs"/>
                        </a:rPr>
                        <a:t>項之例外情形，包括第</a:t>
                      </a:r>
                      <a:r>
                        <a:rPr lang="en-US" altLang="zh-TW" sz="1800" kern="1200" dirty="0">
                          <a:solidFill>
                            <a:schemeClr val="tx1"/>
                          </a:solidFill>
                          <a:effectLst/>
                          <a:latin typeface="KaiTi" panose="02010609060101010101" pitchFamily="49" charset="-122"/>
                          <a:ea typeface="KaiTi" panose="02010609060101010101" pitchFamily="49" charset="-122"/>
                          <a:cs typeface="+mn-cs"/>
                        </a:rPr>
                        <a:t>(k)</a:t>
                      </a:r>
                      <a:r>
                        <a:rPr lang="zh-TW" altLang="en-US" sz="1800" kern="1200" dirty="0">
                          <a:solidFill>
                            <a:schemeClr val="tx1"/>
                          </a:solidFill>
                          <a:effectLst/>
                          <a:latin typeface="KaiTi" panose="02010609060101010101" pitchFamily="49" charset="-122"/>
                          <a:ea typeface="KaiTi" panose="02010609060101010101" pitchFamily="49" charset="-122"/>
                          <a:cs typeface="+mn-cs"/>
                        </a:rPr>
                        <a:t>款食品業</a:t>
                      </a:r>
                      <a:r>
                        <a:rPr lang="en-US" altLang="zh-TW" sz="1800" kern="1200" dirty="0">
                          <a:solidFill>
                            <a:schemeClr val="tx1"/>
                          </a:solidFill>
                          <a:effectLst/>
                          <a:latin typeface="KaiTi" panose="02010609060101010101" pitchFamily="49" charset="-122"/>
                          <a:ea typeface="KaiTi" panose="02010609060101010101" pitchFamily="49" charset="-122"/>
                          <a:cs typeface="+mn-cs"/>
                        </a:rPr>
                        <a:t>(food business)</a:t>
                      </a:r>
                      <a:r>
                        <a:rPr lang="zh-TW" altLang="en-US" sz="1800" kern="1200" dirty="0">
                          <a:solidFill>
                            <a:schemeClr val="tx1"/>
                          </a:solidFill>
                          <a:effectLst/>
                          <a:latin typeface="KaiTi" panose="02010609060101010101" pitchFamily="49" charset="-122"/>
                          <a:ea typeface="KaiTi" panose="02010609060101010101" pitchFamily="49" charset="-122"/>
                          <a:cs typeface="+mn-cs"/>
                        </a:rPr>
                        <a:t>已取得下列認證：</a:t>
                      </a:r>
                      <a:r>
                        <a:rPr lang="en-US" altLang="zh-TW" sz="1800" kern="1200" dirty="0">
                          <a:solidFill>
                            <a:schemeClr val="tx1"/>
                          </a:solidFill>
                          <a:effectLst/>
                          <a:latin typeface="KaiTi" panose="02010609060101010101" pitchFamily="49" charset="-122"/>
                          <a:ea typeface="KaiTi" panose="02010609060101010101" pitchFamily="49" charset="-122"/>
                          <a:cs typeface="+mn-cs"/>
                        </a:rPr>
                        <a:t>GMP</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r>
                        <a:rPr lang="en-US" altLang="zh-TW" sz="1800" kern="1200" dirty="0">
                          <a:solidFill>
                            <a:schemeClr val="tx1"/>
                          </a:solidFill>
                          <a:effectLst/>
                          <a:latin typeface="KaiTi" panose="02010609060101010101" pitchFamily="49" charset="-122"/>
                          <a:ea typeface="KaiTi" panose="02010609060101010101" pitchFamily="49" charset="-122"/>
                          <a:cs typeface="+mn-cs"/>
                        </a:rPr>
                        <a:t>HACCP</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r>
                        <a:rPr lang="en-US" altLang="zh-TW" sz="1800" kern="1200" dirty="0">
                          <a:solidFill>
                            <a:schemeClr val="tx1"/>
                          </a:solidFill>
                          <a:effectLst/>
                          <a:latin typeface="KaiTi" panose="02010609060101010101" pitchFamily="49" charset="-122"/>
                          <a:ea typeface="KaiTi" panose="02010609060101010101" pitchFamily="49" charset="-122"/>
                          <a:cs typeface="+mn-cs"/>
                        </a:rPr>
                        <a:t>ISO22000</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r>
                        <a:rPr lang="en-US" altLang="zh-TW" sz="1800" kern="1200" dirty="0">
                          <a:solidFill>
                            <a:schemeClr val="tx1"/>
                          </a:solidFill>
                          <a:effectLst/>
                          <a:latin typeface="KaiTi" panose="02010609060101010101" pitchFamily="49" charset="-122"/>
                          <a:ea typeface="KaiTi" panose="02010609060101010101" pitchFamily="49" charset="-122"/>
                          <a:cs typeface="+mn-cs"/>
                        </a:rPr>
                        <a:t>IFS</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r>
                        <a:rPr lang="en-US" altLang="zh-TW" sz="1800" kern="1200" dirty="0">
                          <a:solidFill>
                            <a:schemeClr val="tx1"/>
                          </a:solidFill>
                          <a:effectLst/>
                          <a:latin typeface="KaiTi" panose="02010609060101010101" pitchFamily="49" charset="-122"/>
                          <a:ea typeface="KaiTi" panose="02010609060101010101" pitchFamily="49" charset="-122"/>
                          <a:cs typeface="+mn-cs"/>
                        </a:rPr>
                        <a:t>BRC</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r>
                        <a:rPr lang="en-US" altLang="zh-TW" sz="1800" kern="1200" dirty="0">
                          <a:solidFill>
                            <a:schemeClr val="tx1"/>
                          </a:solidFill>
                          <a:effectLst/>
                          <a:latin typeface="KaiTi" panose="02010609060101010101" pitchFamily="49" charset="-122"/>
                          <a:ea typeface="KaiTi" panose="02010609060101010101" pitchFamily="49" charset="-122"/>
                          <a:cs typeface="+mn-cs"/>
                        </a:rPr>
                        <a:t>FSSC22000</a:t>
                      </a:r>
                      <a:r>
                        <a:rPr lang="zh-TW" altLang="en-US" sz="1800" kern="1200" dirty="0">
                          <a:solidFill>
                            <a:schemeClr val="tx1"/>
                          </a:solidFill>
                          <a:effectLst/>
                          <a:latin typeface="KaiTi" panose="02010609060101010101" pitchFamily="49" charset="-122"/>
                          <a:ea typeface="KaiTi" panose="02010609060101010101" pitchFamily="49" charset="-122"/>
                          <a:cs typeface="+mn-cs"/>
                        </a:rPr>
                        <a:t>或其他同等證明。</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2. </a:t>
                      </a:r>
                      <a:r>
                        <a:rPr lang="zh-TW" altLang="en-US" sz="1800" kern="1200" dirty="0">
                          <a:solidFill>
                            <a:schemeClr val="tx1"/>
                          </a:solidFill>
                          <a:effectLst/>
                          <a:latin typeface="KaiTi" panose="02010609060101010101" pitchFamily="49" charset="-122"/>
                          <a:ea typeface="KaiTi" panose="02010609060101010101" pitchFamily="49" charset="-122"/>
                          <a:cs typeface="+mn-cs"/>
                        </a:rPr>
                        <a:t>膳食補充品之製造商須遵守本法第</a:t>
                      </a:r>
                      <a:r>
                        <a:rPr lang="en-US" altLang="zh-TW" sz="1800" kern="1200" dirty="0">
                          <a:solidFill>
                            <a:schemeClr val="tx1"/>
                          </a:solidFill>
                          <a:effectLst/>
                          <a:latin typeface="KaiTi" panose="02010609060101010101" pitchFamily="49" charset="-122"/>
                          <a:ea typeface="KaiTi" panose="02010609060101010101" pitchFamily="49" charset="-122"/>
                          <a:cs typeface="+mn-cs"/>
                        </a:rPr>
                        <a:t>28</a:t>
                      </a:r>
                      <a:r>
                        <a:rPr lang="zh-TW" altLang="en-US" sz="1800" kern="1200" dirty="0">
                          <a:solidFill>
                            <a:schemeClr val="tx1"/>
                          </a:solidFill>
                          <a:effectLst/>
                          <a:latin typeface="KaiTi" panose="02010609060101010101" pitchFamily="49" charset="-122"/>
                          <a:ea typeface="KaiTi" panose="02010609060101010101" pitchFamily="49" charset="-122"/>
                          <a:cs typeface="+mn-cs"/>
                        </a:rPr>
                        <a:t>條之相關食品安全規範，包括採用符合標準之品管系統、員工、工廠設施，以及成立品管部門及備齊製造過程、品管及配銷之相關文件供查驗等。</a:t>
                      </a:r>
                    </a:p>
                    <a:p>
                      <a:r>
                        <a:rPr lang="en-US" altLang="zh-TW" sz="1800" kern="1200" dirty="0">
                          <a:solidFill>
                            <a:schemeClr val="tx1"/>
                          </a:solidFill>
                          <a:effectLst/>
                          <a:latin typeface="KaiTi" panose="02010609060101010101" pitchFamily="49" charset="-122"/>
                          <a:ea typeface="KaiTi" panose="02010609060101010101" pitchFamily="49" charset="-122"/>
                          <a:cs typeface="+mn-cs"/>
                        </a:rPr>
                        <a:t>3. </a:t>
                      </a:r>
                      <a:r>
                        <a:rPr lang="zh-TW" altLang="en-US" sz="1800" kern="1200" dirty="0">
                          <a:solidFill>
                            <a:schemeClr val="tx1"/>
                          </a:solidFill>
                          <a:effectLst/>
                          <a:latin typeface="KaiTi" panose="02010609060101010101" pitchFamily="49" charset="-122"/>
                          <a:ea typeface="KaiTi" panose="02010609060101010101" pitchFamily="49" charset="-122"/>
                          <a:cs typeface="+mn-cs"/>
                        </a:rPr>
                        <a:t>食品安全證書 （</a:t>
                      </a:r>
                      <a:r>
                        <a:rPr lang="en-US" altLang="zh-TW" sz="1800" kern="1200" dirty="0">
                          <a:solidFill>
                            <a:schemeClr val="tx1"/>
                          </a:solidFill>
                          <a:effectLst/>
                          <a:latin typeface="KaiTi" panose="02010609060101010101" pitchFamily="49" charset="-122"/>
                          <a:ea typeface="KaiTi" panose="02010609060101010101" pitchFamily="49" charset="-122"/>
                          <a:cs typeface="+mn-cs"/>
                        </a:rPr>
                        <a:t>Certificate of Food Safety</a:t>
                      </a:r>
                      <a:r>
                        <a:rPr lang="zh-TW" altLang="en-US" sz="1800" kern="1200" dirty="0">
                          <a:solidFill>
                            <a:schemeClr val="tx1"/>
                          </a:solidFill>
                          <a:effectLst/>
                          <a:latin typeface="KaiTi" panose="02010609060101010101" pitchFamily="49" charset="-122"/>
                          <a:ea typeface="KaiTi" panose="02010609060101010101" pitchFamily="49" charset="-122"/>
                          <a:cs typeface="+mn-cs"/>
                        </a:rPr>
                        <a:t>）（請參考第</a:t>
                      </a:r>
                      <a:r>
                        <a:rPr lang="en-US" altLang="zh-TW" sz="1800" kern="1200" dirty="0">
                          <a:solidFill>
                            <a:schemeClr val="tx1"/>
                          </a:solidFill>
                          <a:effectLst/>
                          <a:latin typeface="KaiTi" panose="02010609060101010101" pitchFamily="49" charset="-122"/>
                          <a:ea typeface="KaiTi" panose="02010609060101010101" pitchFamily="49" charset="-122"/>
                          <a:cs typeface="+mn-cs"/>
                        </a:rPr>
                        <a:t>15/2018/ND-CP </a:t>
                      </a:r>
                      <a:r>
                        <a:rPr lang="zh-TW" altLang="en-US" sz="1800" kern="1200" dirty="0">
                          <a:solidFill>
                            <a:schemeClr val="tx1"/>
                          </a:solidFill>
                          <a:effectLst/>
                          <a:latin typeface="KaiTi" panose="02010609060101010101" pitchFamily="49" charset="-122"/>
                          <a:ea typeface="KaiTi" panose="02010609060101010101" pitchFamily="49" charset="-122"/>
                          <a:cs typeface="+mn-cs"/>
                        </a:rPr>
                        <a:t>號議定第 </a:t>
                      </a:r>
                      <a:r>
                        <a:rPr lang="en-US" altLang="zh-TW" sz="1800" kern="1200" dirty="0">
                          <a:solidFill>
                            <a:schemeClr val="tx1"/>
                          </a:solidFill>
                          <a:effectLst/>
                          <a:latin typeface="KaiTi" panose="02010609060101010101" pitchFamily="49" charset="-122"/>
                          <a:ea typeface="KaiTi" panose="02010609060101010101" pitchFamily="49" charset="-122"/>
                          <a:cs typeface="+mn-cs"/>
                        </a:rPr>
                        <a:t>11</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r>
                        <a:rPr lang="en-US" altLang="zh-TW" sz="1800" kern="1200" dirty="0">
                          <a:solidFill>
                            <a:schemeClr val="tx1"/>
                          </a:solidFill>
                          <a:effectLst/>
                          <a:latin typeface="KaiTi" panose="02010609060101010101" pitchFamily="49" charset="-122"/>
                          <a:ea typeface="KaiTi" panose="02010609060101010101" pitchFamily="49" charset="-122"/>
                          <a:cs typeface="+mn-cs"/>
                        </a:rPr>
                        <a:t>12</a:t>
                      </a:r>
                      <a:r>
                        <a:rPr lang="zh-TW" altLang="en-US" sz="1800" kern="1200" dirty="0">
                          <a:solidFill>
                            <a:schemeClr val="tx1"/>
                          </a:solidFill>
                          <a:effectLst/>
                          <a:latin typeface="KaiTi" panose="02010609060101010101" pitchFamily="49" charset="-122"/>
                          <a:ea typeface="KaiTi" panose="02010609060101010101" pitchFamily="49" charset="-122"/>
                          <a:cs typeface="+mn-cs"/>
                        </a:rPr>
                        <a:t>、</a:t>
                      </a:r>
                      <a:r>
                        <a:rPr lang="en-US" altLang="zh-TW" sz="1800" kern="1200" dirty="0">
                          <a:solidFill>
                            <a:schemeClr val="tx1"/>
                          </a:solidFill>
                          <a:effectLst/>
                          <a:latin typeface="KaiTi" panose="02010609060101010101" pitchFamily="49" charset="-122"/>
                          <a:ea typeface="KaiTi" panose="02010609060101010101" pitchFamily="49" charset="-122"/>
                          <a:cs typeface="+mn-cs"/>
                        </a:rPr>
                        <a:t>28 </a:t>
                      </a:r>
                      <a:r>
                        <a:rPr lang="zh-TW" altLang="en-US" sz="1800" kern="1200" dirty="0">
                          <a:solidFill>
                            <a:schemeClr val="tx1"/>
                          </a:solidFill>
                          <a:effectLst/>
                          <a:latin typeface="KaiTi" panose="02010609060101010101" pitchFamily="49" charset="-122"/>
                          <a:ea typeface="KaiTi" panose="02010609060101010101" pitchFamily="49" charset="-122"/>
                          <a:cs typeface="+mn-cs"/>
                        </a:rPr>
                        <a:t>條）：越南衛生部應就膳食補充品應用</a:t>
                      </a:r>
                      <a:r>
                        <a:rPr lang="en-US" altLang="zh-TW" sz="1800" kern="1200" dirty="0">
                          <a:solidFill>
                            <a:schemeClr val="tx1"/>
                          </a:solidFill>
                          <a:effectLst/>
                          <a:latin typeface="KaiTi" panose="02010609060101010101" pitchFamily="49" charset="-122"/>
                          <a:ea typeface="KaiTi" panose="02010609060101010101" pitchFamily="49" charset="-122"/>
                          <a:cs typeface="+mn-cs"/>
                        </a:rPr>
                        <a:t>GMP</a:t>
                      </a:r>
                      <a:r>
                        <a:rPr lang="zh-TW" altLang="en-US" sz="1800" kern="1200" dirty="0">
                          <a:solidFill>
                            <a:schemeClr val="tx1"/>
                          </a:solidFill>
                          <a:effectLst/>
                          <a:latin typeface="KaiTi" panose="02010609060101010101" pitchFamily="49" charset="-122"/>
                          <a:ea typeface="KaiTi" panose="02010609060101010101" pitchFamily="49" charset="-122"/>
                          <a:cs typeface="+mn-cs"/>
                        </a:rPr>
                        <a:t>標準提供指導。</a:t>
                      </a:r>
                    </a:p>
                    <a:p>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1456905658"/>
                  </a:ext>
                </a:extLst>
              </a:tr>
            </a:tbl>
          </a:graphicData>
        </a:graphic>
      </p:graphicFrame>
      <p:pic>
        <p:nvPicPr>
          <p:cNvPr id="1026" name="Picture 2" descr="https://www.kindpng.com/picc/b/15/153124.png">
            <a:extLst>
              <a:ext uri="{FF2B5EF4-FFF2-40B4-BE49-F238E27FC236}">
                <a16:creationId xmlns:a16="http://schemas.microsoft.com/office/drawing/2014/main" id="{E81FEF48-9092-25D4-08DB-157BCB95A75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046740" y="161099"/>
            <a:ext cx="811608" cy="811608"/>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AD0E936C-AD0E-4D55-11CE-2082851956E7}"/>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77F4B10D-2D7D-D51E-EADA-58810AF04970}"/>
              </a:ext>
            </a:extLst>
          </p:cNvPr>
          <p:cNvSpPr>
            <a:spLocks noGrp="1"/>
          </p:cNvSpPr>
          <p:nvPr>
            <p:ph type="sldNum" sz="quarter" idx="12"/>
          </p:nvPr>
        </p:nvSpPr>
        <p:spPr/>
        <p:txBody>
          <a:bodyPr/>
          <a:lstStyle/>
          <a:p>
            <a:fld id="{F36C87F6-986D-49E6-AF40-1B3A1EE8064D}" type="slidenum">
              <a:rPr lang="en-US" smtClean="0"/>
              <a:pPr/>
              <a:t>21</a:t>
            </a:fld>
            <a:endParaRPr lang="en-US"/>
          </a:p>
        </p:txBody>
      </p:sp>
      <p:sp>
        <p:nvSpPr>
          <p:cNvPr id="10" name="TextBox 9">
            <a:extLst>
              <a:ext uri="{FF2B5EF4-FFF2-40B4-BE49-F238E27FC236}">
                <a16:creationId xmlns:a16="http://schemas.microsoft.com/office/drawing/2014/main" id="{FB21A9F6-258D-9277-FFF8-1667953958E7}"/>
              </a:ext>
            </a:extLst>
          </p:cNvPr>
          <p:cNvSpPr txBox="1"/>
          <p:nvPr/>
        </p:nvSpPr>
        <p:spPr>
          <a:xfrm>
            <a:off x="444928" y="924052"/>
            <a:ext cx="10834060" cy="400110"/>
          </a:xfrm>
          <a:prstGeom prst="rect">
            <a:avLst/>
          </a:prstGeom>
          <a:noFill/>
        </p:spPr>
        <p:txBody>
          <a:bodyPr wrap="square">
            <a:spAutoFit/>
          </a:bodyPr>
          <a:lstStyle/>
          <a:p>
            <a:r>
              <a:rPr lang="en-US" altLang="zh-CN" sz="2000" dirty="0">
                <a:latin typeface="KaiTi" panose="02010609060101010101" pitchFamily="49" charset="-122"/>
                <a:ea typeface="KaiTi" panose="02010609060101010101" pitchFamily="49" charset="-122"/>
              </a:rPr>
              <a:t>3</a:t>
            </a:r>
            <a:r>
              <a:rPr lang="zh-CN" altLang="en-US" sz="2000" dirty="0">
                <a:latin typeface="KaiTi" panose="02010609060101010101" pitchFamily="49" charset="-122"/>
                <a:ea typeface="KaiTi" panose="02010609060101010101" pitchFamily="49" charset="-122"/>
              </a:rPr>
              <a:t>） 越南保健食品進口程序簡介</a:t>
            </a:r>
            <a:r>
              <a:rPr lang="en-US" altLang="zh-CN" sz="2000" dirty="0">
                <a:latin typeface="KaiTi" panose="02010609060101010101" pitchFamily="49" charset="-122"/>
                <a:ea typeface="KaiTi" panose="02010609060101010101" pitchFamily="49" charset="-122"/>
              </a:rPr>
              <a:t>            </a:t>
            </a:r>
            <a:r>
              <a:rPr lang="zh-CN" altLang="en-US" sz="2000" dirty="0">
                <a:latin typeface="KaiTi" panose="02010609060101010101" pitchFamily="49" charset="-122"/>
                <a:ea typeface="KaiTi" panose="02010609060101010101" pitchFamily="49" charset="-122"/>
              </a:rPr>
              <a:t>駐越南代表處經濟組彙整 </a:t>
            </a:r>
            <a:r>
              <a:rPr lang="en-US" altLang="zh-CN" sz="2000" dirty="0">
                <a:latin typeface="KaiTi" panose="02010609060101010101" pitchFamily="49" charset="-122"/>
                <a:ea typeface="KaiTi" panose="02010609060101010101" pitchFamily="49" charset="-122"/>
              </a:rPr>
              <a:t>2025</a:t>
            </a:r>
            <a:r>
              <a:rPr lang="zh-CN" altLang="en-US" sz="2000" dirty="0">
                <a:latin typeface="KaiTi" panose="02010609060101010101" pitchFamily="49" charset="-122"/>
                <a:ea typeface="KaiTi" panose="02010609060101010101" pitchFamily="49" charset="-122"/>
              </a:rPr>
              <a:t>年</a:t>
            </a:r>
            <a:r>
              <a:rPr lang="en-US" altLang="zh-CN" sz="2000" dirty="0">
                <a:latin typeface="KaiTi" panose="02010609060101010101" pitchFamily="49" charset="-122"/>
                <a:ea typeface="KaiTi" panose="02010609060101010101" pitchFamily="49" charset="-122"/>
              </a:rPr>
              <a:t>4</a:t>
            </a:r>
            <a:r>
              <a:rPr lang="zh-CN" altLang="en-US" sz="2000" dirty="0">
                <a:latin typeface="KaiTi" panose="02010609060101010101" pitchFamily="49" charset="-122"/>
                <a:ea typeface="KaiTi" panose="02010609060101010101" pitchFamily="49" charset="-122"/>
              </a:rPr>
              <a:t>月</a:t>
            </a:r>
          </a:p>
        </p:txBody>
      </p:sp>
    </p:spTree>
    <p:extLst>
      <p:ext uri="{BB962C8B-B14F-4D97-AF65-F5344CB8AC3E}">
        <p14:creationId xmlns:p14="http://schemas.microsoft.com/office/powerpoint/2010/main" val="2649995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720974F4-BC4F-BE1C-FB08-82A4AC76770D}"/>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3FCB4566-FC08-D834-DFB2-F4D8873AFFC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F8F52DBE-C171-70B5-2D05-D7858800F2E0}"/>
              </a:ext>
            </a:extLst>
          </p:cNvPr>
          <p:cNvSpPr/>
          <p:nvPr/>
        </p:nvSpPr>
        <p:spPr>
          <a:xfrm>
            <a:off x="197688" y="161099"/>
            <a:ext cx="8424936" cy="646331"/>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 </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CN"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越南</a:t>
            </a:r>
            <a:endPar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p:txBody>
      </p:sp>
      <p:graphicFrame>
        <p:nvGraphicFramePr>
          <p:cNvPr id="2" name="Table 1">
            <a:extLst>
              <a:ext uri="{FF2B5EF4-FFF2-40B4-BE49-F238E27FC236}">
                <a16:creationId xmlns:a16="http://schemas.microsoft.com/office/drawing/2014/main" id="{243742F1-94C7-67D9-6359-1B82A9D248E3}"/>
              </a:ext>
            </a:extLst>
          </p:cNvPr>
          <p:cNvGraphicFramePr>
            <a:graphicFrameLocks noGrp="1"/>
          </p:cNvGraphicFramePr>
          <p:nvPr>
            <p:extLst>
              <p:ext uri="{D42A27DB-BD31-4B8C-83A1-F6EECF244321}">
                <p14:modId xmlns:p14="http://schemas.microsoft.com/office/powerpoint/2010/main" val="668419176"/>
              </p:ext>
            </p:extLst>
          </p:nvPr>
        </p:nvGraphicFramePr>
        <p:xfrm>
          <a:off x="463633" y="1434784"/>
          <a:ext cx="11463427" cy="5019001"/>
        </p:xfrm>
        <a:graphic>
          <a:graphicData uri="http://schemas.openxmlformats.org/drawingml/2006/table">
            <a:tbl>
              <a:tblPr firstRow="1" bandRow="1"/>
              <a:tblGrid>
                <a:gridCol w="2309823">
                  <a:extLst>
                    <a:ext uri="{9D8B030D-6E8A-4147-A177-3AD203B41FA5}">
                      <a16:colId xmlns:a16="http://schemas.microsoft.com/office/drawing/2014/main" val="41713030"/>
                    </a:ext>
                  </a:extLst>
                </a:gridCol>
                <a:gridCol w="9153604">
                  <a:extLst>
                    <a:ext uri="{9D8B030D-6E8A-4147-A177-3AD203B41FA5}">
                      <a16:colId xmlns:a16="http://schemas.microsoft.com/office/drawing/2014/main" val="3749047289"/>
                    </a:ext>
                  </a:extLst>
                </a:gridCol>
              </a:tblGrid>
              <a:tr h="501900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800" kern="1200" dirty="0">
                          <a:solidFill>
                            <a:schemeClr val="tx1"/>
                          </a:solidFill>
                          <a:effectLst/>
                          <a:latin typeface="KaiTi" panose="02010609060101010101" pitchFamily="49" charset="-122"/>
                          <a:ea typeface="KaiTi" panose="02010609060101010101" pitchFamily="49" charset="-122"/>
                          <a:cs typeface="+mn-cs"/>
                        </a:rPr>
                        <a:t>四</a:t>
                      </a:r>
                      <a:r>
                        <a:rPr lang="zh-TW" altLang="en-US" sz="1800" kern="1200" dirty="0">
                          <a:solidFill>
                            <a:schemeClr val="tx1"/>
                          </a:solidFill>
                          <a:effectLst/>
                          <a:latin typeface="KaiTi" panose="02010609060101010101" pitchFamily="49" charset="-122"/>
                          <a:ea typeface="KaiTi" panose="02010609060101010101" pitchFamily="49" charset="-122"/>
                          <a:cs typeface="+mn-cs"/>
                        </a:rPr>
                        <a:t>、申請</a:t>
                      </a:r>
                      <a:r>
                        <a:rPr lang="zh-CN" altLang="en-US" sz="1800" kern="1200" dirty="0">
                          <a:solidFill>
                            <a:schemeClr val="tx1"/>
                          </a:solidFill>
                          <a:effectLst/>
                          <a:latin typeface="KaiTi" panose="02010609060101010101" pitchFamily="49" charset="-122"/>
                          <a:ea typeface="KaiTi" panose="02010609060101010101" pitchFamily="49" charset="-122"/>
                          <a:cs typeface="+mn-cs"/>
                        </a:rPr>
                        <a:t>流程</a:t>
                      </a:r>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1456905658"/>
                  </a:ext>
                </a:extLst>
              </a:tr>
            </a:tbl>
          </a:graphicData>
        </a:graphic>
      </p:graphicFrame>
      <p:pic>
        <p:nvPicPr>
          <p:cNvPr id="1026" name="Picture 2" descr="https://www.kindpng.com/picc/b/15/153124.png">
            <a:extLst>
              <a:ext uri="{FF2B5EF4-FFF2-40B4-BE49-F238E27FC236}">
                <a16:creationId xmlns:a16="http://schemas.microsoft.com/office/drawing/2014/main" id="{BE422A4E-C6C6-4AB7-1B77-E3B8B682D2EC}"/>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046740" y="161099"/>
            <a:ext cx="811608" cy="811608"/>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3A5304FB-DB9D-56ED-BE2C-21B452223077}"/>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430F1B36-2E97-EC45-5CF9-E751EEEBC14A}"/>
              </a:ext>
            </a:extLst>
          </p:cNvPr>
          <p:cNvSpPr>
            <a:spLocks noGrp="1"/>
          </p:cNvSpPr>
          <p:nvPr>
            <p:ph type="sldNum" sz="quarter" idx="12"/>
          </p:nvPr>
        </p:nvSpPr>
        <p:spPr/>
        <p:txBody>
          <a:bodyPr/>
          <a:lstStyle/>
          <a:p>
            <a:fld id="{F36C87F6-986D-49E6-AF40-1B3A1EE8064D}" type="slidenum">
              <a:rPr lang="en-US" smtClean="0"/>
              <a:pPr/>
              <a:t>22</a:t>
            </a:fld>
            <a:endParaRPr lang="en-US"/>
          </a:p>
        </p:txBody>
      </p:sp>
      <p:sp>
        <p:nvSpPr>
          <p:cNvPr id="10" name="TextBox 9">
            <a:extLst>
              <a:ext uri="{FF2B5EF4-FFF2-40B4-BE49-F238E27FC236}">
                <a16:creationId xmlns:a16="http://schemas.microsoft.com/office/drawing/2014/main" id="{169F58E1-DE17-FD3F-C93C-A6FD18AD784C}"/>
              </a:ext>
            </a:extLst>
          </p:cNvPr>
          <p:cNvSpPr txBox="1"/>
          <p:nvPr/>
        </p:nvSpPr>
        <p:spPr>
          <a:xfrm>
            <a:off x="444928" y="924052"/>
            <a:ext cx="10834060" cy="400110"/>
          </a:xfrm>
          <a:prstGeom prst="rect">
            <a:avLst/>
          </a:prstGeom>
          <a:noFill/>
        </p:spPr>
        <p:txBody>
          <a:bodyPr wrap="square">
            <a:spAutoFit/>
          </a:bodyPr>
          <a:lstStyle/>
          <a:p>
            <a:r>
              <a:rPr lang="en-US" altLang="zh-CN" sz="2000" dirty="0">
                <a:latin typeface="KaiTi" panose="02010609060101010101" pitchFamily="49" charset="-122"/>
                <a:ea typeface="KaiTi" panose="02010609060101010101" pitchFamily="49" charset="-122"/>
              </a:rPr>
              <a:t>3</a:t>
            </a:r>
            <a:r>
              <a:rPr lang="zh-CN" altLang="en-US" sz="2000" dirty="0">
                <a:latin typeface="KaiTi" panose="02010609060101010101" pitchFamily="49" charset="-122"/>
                <a:ea typeface="KaiTi" panose="02010609060101010101" pitchFamily="49" charset="-122"/>
              </a:rPr>
              <a:t>） 越南保健食品進口程序簡介</a:t>
            </a:r>
            <a:r>
              <a:rPr lang="en-US" altLang="zh-CN" sz="2000" dirty="0">
                <a:latin typeface="KaiTi" panose="02010609060101010101" pitchFamily="49" charset="-122"/>
                <a:ea typeface="KaiTi" panose="02010609060101010101" pitchFamily="49" charset="-122"/>
              </a:rPr>
              <a:t>            </a:t>
            </a:r>
            <a:r>
              <a:rPr lang="zh-CN" altLang="en-US" sz="2000" dirty="0">
                <a:latin typeface="KaiTi" panose="02010609060101010101" pitchFamily="49" charset="-122"/>
                <a:ea typeface="KaiTi" panose="02010609060101010101" pitchFamily="49" charset="-122"/>
              </a:rPr>
              <a:t>駐越南代表處經濟組彙整 </a:t>
            </a:r>
            <a:r>
              <a:rPr lang="en-US" altLang="zh-CN" sz="2000" dirty="0">
                <a:latin typeface="KaiTi" panose="02010609060101010101" pitchFamily="49" charset="-122"/>
                <a:ea typeface="KaiTi" panose="02010609060101010101" pitchFamily="49" charset="-122"/>
              </a:rPr>
              <a:t>2025</a:t>
            </a:r>
            <a:r>
              <a:rPr lang="zh-CN" altLang="en-US" sz="2000" dirty="0">
                <a:latin typeface="KaiTi" panose="02010609060101010101" pitchFamily="49" charset="-122"/>
                <a:ea typeface="KaiTi" panose="02010609060101010101" pitchFamily="49" charset="-122"/>
              </a:rPr>
              <a:t>年</a:t>
            </a:r>
            <a:r>
              <a:rPr lang="en-US" altLang="zh-CN" sz="2000" dirty="0">
                <a:latin typeface="KaiTi" panose="02010609060101010101" pitchFamily="49" charset="-122"/>
                <a:ea typeface="KaiTi" panose="02010609060101010101" pitchFamily="49" charset="-122"/>
              </a:rPr>
              <a:t>4</a:t>
            </a:r>
            <a:r>
              <a:rPr lang="zh-CN" altLang="en-US" sz="2000" dirty="0">
                <a:latin typeface="KaiTi" panose="02010609060101010101" pitchFamily="49" charset="-122"/>
                <a:ea typeface="KaiTi" panose="02010609060101010101" pitchFamily="49" charset="-122"/>
              </a:rPr>
              <a:t>月</a:t>
            </a:r>
          </a:p>
        </p:txBody>
      </p:sp>
      <p:graphicFrame>
        <p:nvGraphicFramePr>
          <p:cNvPr id="5" name="Diagram 4">
            <a:extLst>
              <a:ext uri="{FF2B5EF4-FFF2-40B4-BE49-F238E27FC236}">
                <a16:creationId xmlns:a16="http://schemas.microsoft.com/office/drawing/2014/main" id="{FC7479FA-E515-4EDA-8ADE-DC81D64C9AFB}"/>
              </a:ext>
            </a:extLst>
          </p:cNvPr>
          <p:cNvGraphicFramePr/>
          <p:nvPr>
            <p:extLst>
              <p:ext uri="{D42A27DB-BD31-4B8C-83A1-F6EECF244321}">
                <p14:modId xmlns:p14="http://schemas.microsoft.com/office/powerpoint/2010/main" val="2347773551"/>
              </p:ext>
            </p:extLst>
          </p:nvPr>
        </p:nvGraphicFramePr>
        <p:xfrm>
          <a:off x="1197868" y="2143014"/>
          <a:ext cx="10527324" cy="416640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807758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p:cNvSpPr/>
          <p:nvPr/>
        </p:nvSpPr>
        <p:spPr>
          <a:xfrm>
            <a:off x="371356" y="181237"/>
            <a:ext cx="8424936" cy="646331"/>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泰國</a:t>
            </a:r>
          </a:p>
        </p:txBody>
      </p:sp>
      <p:graphicFrame>
        <p:nvGraphicFramePr>
          <p:cNvPr id="2" name="Table 1"/>
          <p:cNvGraphicFramePr>
            <a:graphicFrameLocks noGrp="1"/>
          </p:cNvGraphicFramePr>
          <p:nvPr>
            <p:extLst>
              <p:ext uri="{D42A27DB-BD31-4B8C-83A1-F6EECF244321}">
                <p14:modId xmlns:p14="http://schemas.microsoft.com/office/powerpoint/2010/main" val="3739535238"/>
              </p:ext>
            </p:extLst>
          </p:nvPr>
        </p:nvGraphicFramePr>
        <p:xfrm>
          <a:off x="393218" y="1176201"/>
          <a:ext cx="11341720" cy="5394020"/>
        </p:xfrm>
        <a:graphic>
          <a:graphicData uri="http://schemas.openxmlformats.org/drawingml/2006/table">
            <a:tbl>
              <a:tblPr firstRow="1" bandRow="1"/>
              <a:tblGrid>
                <a:gridCol w="1602222">
                  <a:extLst>
                    <a:ext uri="{9D8B030D-6E8A-4147-A177-3AD203B41FA5}">
                      <a16:colId xmlns:a16="http://schemas.microsoft.com/office/drawing/2014/main" val="41713030"/>
                    </a:ext>
                  </a:extLst>
                </a:gridCol>
                <a:gridCol w="9739498">
                  <a:extLst>
                    <a:ext uri="{9D8B030D-6E8A-4147-A177-3AD203B41FA5}">
                      <a16:colId xmlns:a16="http://schemas.microsoft.com/office/drawing/2014/main" val="1314048160"/>
                    </a:ext>
                  </a:extLst>
                </a:gridCol>
              </a:tblGrid>
              <a:tr h="0">
                <a:tc>
                  <a:txBody>
                    <a:bodyPr/>
                    <a:lstStyle/>
                    <a:p>
                      <a:r>
                        <a:rPr lang="zh-TW" altLang="en-US" sz="1800" kern="1200" dirty="0">
                          <a:effectLst/>
                          <a:latin typeface="KaiTi" panose="02010609060101010101" pitchFamily="49" charset="-122"/>
                          <a:ea typeface="KaiTi" panose="02010609060101010101" pitchFamily="49" charset="-122"/>
                        </a:rPr>
                        <a:t>一、主管機關</a:t>
                      </a:r>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r>
                        <a:rPr lang="zh-TW" altLang="en-US" sz="1800" dirty="0">
                          <a:latin typeface="KaiTi" panose="02010609060101010101" pitchFamily="49" charset="-122"/>
                          <a:ea typeface="KaiTi" panose="02010609060101010101" pitchFamily="49" charset="-122"/>
                        </a:rPr>
                        <a:t>泰國衛生部食品藥物管理署</a:t>
                      </a:r>
                      <a:r>
                        <a:rPr lang="zh-CN" altLang="en-US" sz="1800" dirty="0">
                          <a:latin typeface="KaiTi" panose="02010609060101010101" pitchFamily="49" charset="-122"/>
                          <a:ea typeface="KaiTi" panose="02010609060101010101" pitchFamily="49" charset="-122"/>
                        </a:rPr>
                        <a:t>（</a:t>
                      </a:r>
                      <a:r>
                        <a:rPr lang="en-US" altLang="zh-CN" sz="1800" dirty="0">
                          <a:latin typeface="KaiTi" panose="02010609060101010101" pitchFamily="49" charset="-122"/>
                          <a:ea typeface="KaiTi" panose="02010609060101010101" pitchFamily="49" charset="-122"/>
                        </a:rPr>
                        <a:t>FDA</a:t>
                      </a:r>
                      <a:r>
                        <a:rPr lang="zh-CN" altLang="en-US" sz="1800" dirty="0">
                          <a:latin typeface="KaiTi" panose="02010609060101010101" pitchFamily="49" charset="-122"/>
                          <a:ea typeface="KaiTi" panose="02010609060101010101" pitchFamily="49" charset="-122"/>
                        </a:rPr>
                        <a:t>）</a:t>
                      </a:r>
                      <a:endParaRPr lang="zh-TW" altLang="en-US" sz="1800" dirty="0">
                        <a:latin typeface="KaiTi" panose="02010609060101010101" pitchFamily="49" charset="-122"/>
                        <a:ea typeface="KaiTi" panose="02010609060101010101" pitchFamily="49" charset="-122"/>
                      </a:endParaRPr>
                    </a:p>
                  </a:txBody>
                  <a:tcPr>
                    <a:solidFill>
                      <a:schemeClr val="bg1"/>
                    </a:solidFill>
                  </a:tcPr>
                </a:tc>
                <a:extLst>
                  <a:ext uri="{0D108BD9-81ED-4DB2-BD59-A6C34878D82A}">
                    <a16:rowId xmlns:a16="http://schemas.microsoft.com/office/drawing/2014/main" val="4222100222"/>
                  </a:ext>
                </a:extLst>
              </a:tr>
              <a:tr h="1118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kern="1200" dirty="0">
                          <a:effectLst/>
                          <a:latin typeface="KaiTi" panose="02010609060101010101" pitchFamily="49" charset="-122"/>
                          <a:ea typeface="KaiTi" panose="02010609060101010101" pitchFamily="49" charset="-122"/>
                        </a:rPr>
                        <a:t>二、法源依據</a:t>
                      </a:r>
                      <a:endParaRPr lang="en-SG" sz="1800" dirty="0">
                        <a:latin typeface="KaiTi" panose="02010609060101010101" pitchFamily="49" charset="-122"/>
                        <a:ea typeface="KaiTi" panose="02010609060101010101" pitchFamily="49" charset="-122"/>
                      </a:endParaRP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r>
                        <a:rPr lang="zh-CN" altLang="en-US" sz="1800" dirty="0">
                          <a:latin typeface="KaiTi" panose="02010609060101010101" pitchFamily="49" charset="-122"/>
                          <a:ea typeface="KaiTi" panose="02010609060101010101" pitchFamily="49" charset="-122"/>
                        </a:rPr>
                        <a:t>（一）泰國衛生部公告有關</a:t>
                      </a:r>
                      <a:r>
                        <a:rPr lang="zh-TW" altLang="en-US" sz="1800" dirty="0">
                          <a:latin typeface="KaiTi" panose="02010609060101010101" pitchFamily="49" charset="-122"/>
                          <a:ea typeface="KaiTi" panose="02010609060101010101" pitchFamily="49" charset="-122"/>
                        </a:rPr>
                        <a:t>食品</a:t>
                      </a:r>
                      <a:r>
                        <a:rPr lang="zh-CN" altLang="en-US" sz="1800" dirty="0">
                          <a:latin typeface="KaiTi" panose="02010609060101010101" pitchFamily="49" charset="-122"/>
                          <a:ea typeface="KaiTi" panose="02010609060101010101" pitchFamily="49" charset="-122"/>
                        </a:rPr>
                        <a:t>補充品相關條文</a:t>
                      </a:r>
                      <a:r>
                        <a:rPr lang="en-US" altLang="zh-TW" sz="1800" kern="1200" dirty="0">
                          <a:solidFill>
                            <a:srgbClr val="FF0000"/>
                          </a:solidFill>
                          <a:effectLst/>
                          <a:latin typeface="Calibri" panose="020F0502020204030204" pitchFamily="34" charset="0"/>
                          <a:ea typeface="KaiTi" panose="02010609060101010101" pitchFamily="49" charset="-122"/>
                          <a:cs typeface="Calibri" panose="020F0502020204030204" pitchFamily="34" charset="0"/>
                        </a:rPr>
                        <a:t>No.</a:t>
                      </a:r>
                      <a:r>
                        <a:rPr lang="en-US" altLang="zh-TW" sz="1800" kern="1200" baseline="0" dirty="0">
                          <a:solidFill>
                            <a:srgbClr val="FF0000"/>
                          </a:solidFill>
                          <a:effectLst/>
                          <a:latin typeface="Calibri" panose="020F0502020204030204" pitchFamily="34" charset="0"/>
                          <a:ea typeface="KaiTi" panose="02010609060101010101" pitchFamily="49" charset="-122"/>
                          <a:cs typeface="Calibri" panose="020F0502020204030204" pitchFamily="34" charset="0"/>
                        </a:rPr>
                        <a:t> 293, 294, 309, 405</a:t>
                      </a:r>
                    </a:p>
                    <a:p>
                      <a:r>
                        <a:rPr lang="zh-CN" altLang="en-US" sz="1800" kern="1200" baseline="0" dirty="0">
                          <a:solidFill>
                            <a:schemeClr val="tx1"/>
                          </a:solidFill>
                          <a:effectLst/>
                          <a:latin typeface="KaiTi" panose="02010609060101010101" pitchFamily="49" charset="-122"/>
                          <a:ea typeface="KaiTi" panose="02010609060101010101" pitchFamily="49" charset="-122"/>
                          <a:cs typeface="+mn-cs"/>
                        </a:rPr>
                        <a:t>（二）</a:t>
                      </a:r>
                      <a:r>
                        <a:rPr lang="zh-TW" altLang="en-US" sz="1800" kern="1200" baseline="0" dirty="0">
                          <a:solidFill>
                            <a:schemeClr val="tx1"/>
                          </a:solidFill>
                          <a:effectLst/>
                          <a:latin typeface="KaiTi" panose="02010609060101010101" pitchFamily="49" charset="-122"/>
                          <a:ea typeface="KaiTi" panose="02010609060101010101" pitchFamily="49" charset="-122"/>
                          <a:cs typeface="+mn-cs"/>
                        </a:rPr>
                        <a:t>核可作為食</a:t>
                      </a:r>
                      <a:r>
                        <a:rPr lang="zh-CN" altLang="en-US" sz="1800" kern="1200" baseline="0" dirty="0">
                          <a:solidFill>
                            <a:schemeClr val="tx1"/>
                          </a:solidFill>
                          <a:effectLst/>
                          <a:latin typeface="KaiTi" panose="02010609060101010101" pitchFamily="49" charset="-122"/>
                          <a:ea typeface="KaiTi" panose="02010609060101010101" pitchFamily="49" charset="-122"/>
                          <a:cs typeface="+mn-cs"/>
                        </a:rPr>
                        <a:t>品</a:t>
                      </a:r>
                      <a:r>
                        <a:rPr lang="zh-TW" altLang="en-US" sz="1800" kern="1200" baseline="0" dirty="0">
                          <a:solidFill>
                            <a:schemeClr val="tx1"/>
                          </a:solidFill>
                          <a:effectLst/>
                          <a:latin typeface="KaiTi" panose="02010609060101010101" pitchFamily="49" charset="-122"/>
                          <a:ea typeface="KaiTi" panose="02010609060101010101" pitchFamily="49" charset="-122"/>
                          <a:cs typeface="+mn-cs"/>
                        </a:rPr>
                        <a:t>補充品原料之</a:t>
                      </a:r>
                      <a:r>
                        <a:rPr lang="zh-TW" altLang="en-US" sz="1800" kern="1200" baseline="0" dirty="0">
                          <a:solidFill>
                            <a:srgbClr val="FF0000"/>
                          </a:solidFill>
                          <a:effectLst/>
                          <a:latin typeface="KaiTi" panose="02010609060101010101" pitchFamily="49" charset="-122"/>
                          <a:ea typeface="KaiTi" panose="02010609060101010101" pitchFamily="49" charset="-122"/>
                          <a:cs typeface="+mn-cs"/>
                        </a:rPr>
                        <a:t>植物成分清單</a:t>
                      </a:r>
                    </a:p>
                    <a:p>
                      <a:r>
                        <a:rPr lang="zh-CN" altLang="en-US" sz="1800" kern="1200" baseline="0" dirty="0">
                          <a:solidFill>
                            <a:schemeClr val="tx1"/>
                          </a:solidFill>
                          <a:effectLst/>
                          <a:latin typeface="KaiTi" panose="02010609060101010101" pitchFamily="49" charset="-122"/>
                          <a:ea typeface="KaiTi" panose="02010609060101010101" pitchFamily="49" charset="-122"/>
                          <a:cs typeface="+mn-cs"/>
                        </a:rPr>
                        <a:t>（三）用於</a:t>
                      </a:r>
                      <a:r>
                        <a:rPr lang="zh-TW" altLang="en-US" sz="1800" kern="1200" baseline="0" dirty="0">
                          <a:solidFill>
                            <a:schemeClr val="tx1"/>
                          </a:solidFill>
                          <a:effectLst/>
                          <a:latin typeface="KaiTi" panose="02010609060101010101" pitchFamily="49" charset="-122"/>
                          <a:ea typeface="KaiTi" panose="02010609060101010101" pitchFamily="49" charset="-122"/>
                          <a:cs typeface="+mn-cs"/>
                        </a:rPr>
                        <a:t>食品補充品之</a:t>
                      </a:r>
                      <a:r>
                        <a:rPr lang="zh-TW" altLang="en-US" sz="1800" kern="1200" baseline="0" dirty="0">
                          <a:solidFill>
                            <a:srgbClr val="FF0000"/>
                          </a:solidFill>
                          <a:effectLst/>
                          <a:latin typeface="KaiTi" panose="02010609060101010101" pitchFamily="49" charset="-122"/>
                          <a:ea typeface="KaiTi" panose="02010609060101010101" pitchFamily="49" charset="-122"/>
                          <a:cs typeface="+mn-cs"/>
                        </a:rPr>
                        <a:t>氨基酸劑量表</a:t>
                      </a:r>
                    </a:p>
                    <a:p>
                      <a:r>
                        <a:rPr lang="zh-CN" altLang="en-US" sz="1800" kern="1200" baseline="0" dirty="0">
                          <a:solidFill>
                            <a:schemeClr val="tx1"/>
                          </a:solidFill>
                          <a:effectLst/>
                          <a:latin typeface="KaiTi" panose="02010609060101010101" pitchFamily="49" charset="-122"/>
                          <a:ea typeface="KaiTi" panose="02010609060101010101" pitchFamily="49" charset="-122"/>
                          <a:cs typeface="+mn-cs"/>
                        </a:rPr>
                        <a:t>（四）</a:t>
                      </a:r>
                      <a:r>
                        <a:rPr lang="zh-TW" altLang="en-US" sz="1800" kern="1200" baseline="0" dirty="0">
                          <a:solidFill>
                            <a:schemeClr val="tx1"/>
                          </a:solidFill>
                          <a:effectLst/>
                          <a:latin typeface="KaiTi" panose="02010609060101010101" pitchFamily="49" charset="-122"/>
                          <a:ea typeface="KaiTi" panose="02010609060101010101" pitchFamily="49" charset="-122"/>
                          <a:cs typeface="+mn-cs"/>
                        </a:rPr>
                        <a:t>用於食品補充品</a:t>
                      </a:r>
                      <a:r>
                        <a:rPr lang="zh-CN" altLang="en-US" sz="1800" kern="1200" baseline="0" dirty="0">
                          <a:solidFill>
                            <a:schemeClr val="tx1"/>
                          </a:solidFill>
                          <a:effectLst/>
                          <a:latin typeface="KaiTi" panose="02010609060101010101" pitchFamily="49" charset="-122"/>
                          <a:ea typeface="KaiTi" panose="02010609060101010101" pitchFamily="49" charset="-122"/>
                          <a:cs typeface="+mn-cs"/>
                        </a:rPr>
                        <a:t>之</a:t>
                      </a:r>
                      <a:r>
                        <a:rPr lang="zh-CN" altLang="en-US" sz="1800" kern="1200" baseline="0" dirty="0">
                          <a:solidFill>
                            <a:srgbClr val="FF0000"/>
                          </a:solidFill>
                          <a:effectLst/>
                          <a:latin typeface="KaiTi" panose="02010609060101010101" pitchFamily="49" charset="-122"/>
                          <a:ea typeface="KaiTi" panose="02010609060101010101" pitchFamily="49" charset="-122"/>
                          <a:cs typeface="+mn-cs"/>
                        </a:rPr>
                        <a:t>維他命</a:t>
                      </a:r>
                      <a:r>
                        <a:rPr lang="zh-TW" altLang="en-US" sz="1800" kern="1200" baseline="0" dirty="0">
                          <a:solidFill>
                            <a:srgbClr val="FF0000"/>
                          </a:solidFill>
                          <a:effectLst/>
                          <a:latin typeface="KaiTi" panose="02010609060101010101" pitchFamily="49" charset="-122"/>
                          <a:ea typeface="KaiTi" panose="02010609060101010101" pitchFamily="49" charset="-122"/>
                          <a:cs typeface="+mn-cs"/>
                        </a:rPr>
                        <a:t>劑量表</a:t>
                      </a:r>
                      <a:endParaRPr lang="en-US" altLang="zh-TW" sz="1800" kern="1200" baseline="0" dirty="0">
                        <a:solidFill>
                          <a:srgbClr val="FF0000"/>
                        </a:solidFill>
                        <a:effectLst/>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2316177531"/>
                  </a:ext>
                </a:extLst>
              </a:tr>
              <a:tr h="38395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三、進口程序</a:t>
                      </a:r>
                      <a:endParaRPr lang="en-SG" altLang="zh-TW"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endParaRPr lang="en-US" altLang="zh-TW" sz="1800" kern="1200" dirty="0">
                        <a:solidFill>
                          <a:schemeClr val="tx1"/>
                        </a:solidFill>
                        <a:effectLst/>
                        <a:latin typeface="+mn-lt"/>
                        <a:ea typeface="+mn-ea"/>
                        <a:cs typeface="+mn-cs"/>
                        <a:hlinkClick r:id="rId4" tooltip="泰國申請進口保健食品許可流程及相關法規.pdf"/>
                      </a:endParaRPr>
                    </a:p>
                    <a:p>
                      <a:endParaRPr lang="en-US" altLang="zh-TW" sz="1800" kern="1200" dirty="0">
                        <a:solidFill>
                          <a:schemeClr val="tx1"/>
                        </a:solidFill>
                        <a:effectLst/>
                        <a:latin typeface="+mn-lt"/>
                        <a:ea typeface="+mn-ea"/>
                        <a:cs typeface="+mn-cs"/>
                        <a:hlinkClick r:id="rId4" tooltip="泰國申請進口保健食品許可流程及相關法規.pdf"/>
                      </a:endParaRPr>
                    </a:p>
                    <a:p>
                      <a:endParaRPr lang="en-US" altLang="zh-TW" sz="1800" kern="1200" dirty="0">
                        <a:solidFill>
                          <a:schemeClr val="tx1"/>
                        </a:solidFill>
                        <a:effectLst/>
                        <a:latin typeface="+mn-lt"/>
                        <a:ea typeface="+mn-ea"/>
                        <a:cs typeface="+mn-cs"/>
                        <a:hlinkClick r:id="rId4" tooltip="泰國申請進口保健食品許可流程及相關法規.pdf"/>
                      </a:endParaRPr>
                    </a:p>
                    <a:p>
                      <a:endParaRPr lang="en-US" altLang="zh-TW" sz="1800" kern="1200" dirty="0">
                        <a:solidFill>
                          <a:schemeClr val="tx1"/>
                        </a:solidFill>
                        <a:effectLst/>
                        <a:latin typeface="+mn-lt"/>
                        <a:ea typeface="+mn-ea"/>
                        <a:cs typeface="+mn-cs"/>
                        <a:hlinkClick r:id="rId4" tooltip="泰國申請進口保健食品許可流程及相關法規.pdf"/>
                      </a:endParaRPr>
                    </a:p>
                    <a:p>
                      <a:endParaRPr lang="en-US" altLang="zh-TW" sz="1800" kern="1200" dirty="0">
                        <a:solidFill>
                          <a:schemeClr val="tx1"/>
                        </a:solidFill>
                        <a:effectLst/>
                        <a:latin typeface="+mn-lt"/>
                        <a:ea typeface="+mn-ea"/>
                        <a:cs typeface="+mn-cs"/>
                        <a:hlinkClick r:id="rId4" tooltip="泰國申請進口保健食品許可流程及相關法規.pdf"/>
                      </a:endParaRPr>
                    </a:p>
                    <a:p>
                      <a:endParaRPr lang="en-US" altLang="zh-TW" sz="1800" kern="1200" dirty="0">
                        <a:solidFill>
                          <a:schemeClr val="tx1"/>
                        </a:solidFill>
                        <a:effectLst/>
                        <a:latin typeface="+mn-lt"/>
                        <a:ea typeface="+mn-ea"/>
                        <a:cs typeface="+mn-cs"/>
                        <a:hlinkClick r:id="rId4" tooltip="泰國申請進口保健食品許可流程及相關法規.pdf"/>
                      </a:endParaRPr>
                    </a:p>
                    <a:p>
                      <a:endParaRPr lang="en-US" altLang="zh-TW" sz="1800" kern="1200" dirty="0">
                        <a:solidFill>
                          <a:schemeClr val="tx1"/>
                        </a:solidFill>
                        <a:effectLst/>
                        <a:latin typeface="+mn-lt"/>
                        <a:ea typeface="+mn-ea"/>
                        <a:cs typeface="+mn-cs"/>
                        <a:hlinkClick r:id="rId4" tooltip="泰國申請進口保健食品許可流程及相關法規.pdf"/>
                      </a:endParaRPr>
                    </a:p>
                    <a:p>
                      <a:endParaRPr lang="en-US" altLang="zh-TW" sz="1800" kern="1200" dirty="0">
                        <a:solidFill>
                          <a:schemeClr val="tx1"/>
                        </a:solidFill>
                        <a:effectLst/>
                        <a:latin typeface="+mn-lt"/>
                        <a:ea typeface="+mn-ea"/>
                        <a:cs typeface="+mn-cs"/>
                        <a:hlinkClick r:id="rId4" tooltip="泰國申請進口保健食品許可流程及相關法規.pdf"/>
                      </a:endParaRPr>
                    </a:p>
                    <a:p>
                      <a:endParaRPr lang="en-US" altLang="zh-TW" sz="1800" kern="1200" dirty="0">
                        <a:solidFill>
                          <a:schemeClr val="tx1"/>
                        </a:solidFill>
                        <a:effectLst/>
                        <a:latin typeface="+mn-lt"/>
                        <a:ea typeface="+mn-ea"/>
                        <a:cs typeface="+mn-cs"/>
                        <a:hlinkClick r:id="rId4" tooltip="泰國申請進口保健食品許可流程及相關法規.pdf"/>
                      </a:endParaRPr>
                    </a:p>
                    <a:p>
                      <a:endParaRPr lang="en-US" altLang="zh-TW" sz="1800" kern="1200" dirty="0">
                        <a:solidFill>
                          <a:schemeClr val="tx1"/>
                        </a:solidFill>
                        <a:effectLst/>
                        <a:latin typeface="+mn-lt"/>
                        <a:ea typeface="+mn-ea"/>
                        <a:cs typeface="+mn-cs"/>
                        <a:hlinkClick r:id="rId4" tooltip="泰國申請進口保健食品許可流程及相關法規.pdf"/>
                      </a:endParaRPr>
                    </a:p>
                    <a:p>
                      <a:endParaRPr lang="en-US" altLang="zh-TW" sz="1800" kern="1200" dirty="0">
                        <a:solidFill>
                          <a:schemeClr val="tx1"/>
                        </a:solidFill>
                        <a:effectLst/>
                        <a:latin typeface="+mn-lt"/>
                        <a:ea typeface="+mn-ea"/>
                        <a:cs typeface="+mn-cs"/>
                        <a:hlinkClick r:id="rId4" tooltip="泰國申請進口保健食品許可流程及相關法規.pdf"/>
                      </a:endParaRPr>
                    </a:p>
                    <a:p>
                      <a:r>
                        <a:rPr lang="zh-TW" altLang="en-US" sz="1800" kern="1200" dirty="0">
                          <a:solidFill>
                            <a:schemeClr val="tx1"/>
                          </a:solidFill>
                          <a:effectLst/>
                          <a:latin typeface="+mn-lt"/>
                          <a:ea typeface="+mn-ea"/>
                          <a:cs typeface="+mn-cs"/>
                          <a:hlinkClick r:id="rId4" tooltip="泰國申請進口保健食品許可流程及相關法規.pdf"/>
                        </a:rPr>
                        <a:t>「檔案下載」泰國申請進口</a:t>
                      </a:r>
                      <a:endParaRPr lang="en-US" altLang="zh-TW" sz="1800" kern="1200" dirty="0">
                        <a:solidFill>
                          <a:schemeClr val="tx1"/>
                        </a:solidFill>
                        <a:effectLst/>
                        <a:latin typeface="+mn-lt"/>
                        <a:ea typeface="+mn-ea"/>
                        <a:cs typeface="+mn-cs"/>
                        <a:hlinkClick r:id="rId4" tooltip="泰國申請進口保健食品許可流程及相關法規.pdf"/>
                      </a:endParaRPr>
                    </a:p>
                    <a:p>
                      <a:r>
                        <a:rPr lang="zh-TW" altLang="en-US" sz="1800" kern="1200" dirty="0">
                          <a:solidFill>
                            <a:schemeClr val="tx1"/>
                          </a:solidFill>
                          <a:effectLst/>
                          <a:latin typeface="+mn-lt"/>
                          <a:ea typeface="+mn-ea"/>
                          <a:cs typeface="+mn-cs"/>
                          <a:hlinkClick r:id="rId4" tooltip="泰國申請進口保健食品許可流程及相關法規.pdf"/>
                        </a:rPr>
                        <a:t>保健食品許可流程及相關法規</a:t>
                      </a:r>
                      <a:r>
                        <a:rPr lang="en-US" altLang="zh-TW" sz="1800" kern="1200" dirty="0">
                          <a:solidFill>
                            <a:schemeClr val="tx1"/>
                          </a:solidFill>
                          <a:effectLst/>
                          <a:latin typeface="+mn-lt"/>
                          <a:ea typeface="+mn-ea"/>
                          <a:cs typeface="+mn-cs"/>
                          <a:hlinkClick r:id="rId4" tooltip="泰國申請進口保健食品許可流程及相關法規.pdf"/>
                        </a:rPr>
                        <a:t>.pdf</a:t>
                      </a:r>
                      <a:r>
                        <a:rPr lang="zh-TW" altLang="en-US" sz="1800" kern="1200" dirty="0">
                          <a:solidFill>
                            <a:schemeClr val="tx1"/>
                          </a:solidFill>
                          <a:effectLst/>
                          <a:latin typeface="+mn-lt"/>
                          <a:ea typeface="+mn-ea"/>
                          <a:cs typeface="+mn-cs"/>
                        </a:rPr>
                        <a:t> </a:t>
                      </a:r>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1456905658"/>
                  </a:ext>
                </a:extLst>
              </a:tr>
            </a:tbl>
          </a:graphicData>
        </a:graphic>
      </p:graphicFrame>
      <p:pic>
        <p:nvPicPr>
          <p:cNvPr id="4098" name="Picture 2" descr="Round icon. Download flag icon of Thailand at PNG format"/>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8289386" y="76352"/>
            <a:ext cx="1013812" cy="760360"/>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7247DC32-5ABC-AB04-F1FA-20D7BD814FC6}"/>
              </a:ext>
            </a:extLst>
          </p:cNvPr>
          <p:cNvSpPr>
            <a:spLocks noGrp="1"/>
          </p:cNvSpPr>
          <p:nvPr>
            <p:ph type="dt" sz="half" idx="10"/>
          </p:nvPr>
        </p:nvSpPr>
        <p:spPr/>
        <p:txBody>
          <a:bodyPr/>
          <a:lstStyle/>
          <a:p>
            <a:r>
              <a:rPr lang="en-US"/>
              <a:t>13/11/2025</a:t>
            </a:r>
          </a:p>
        </p:txBody>
      </p:sp>
      <p:sp>
        <p:nvSpPr>
          <p:cNvPr id="7" name="Slide Number Placeholder 6"/>
          <p:cNvSpPr>
            <a:spLocks noGrp="1"/>
          </p:cNvSpPr>
          <p:nvPr>
            <p:ph type="sldNum" sz="quarter" idx="12"/>
          </p:nvPr>
        </p:nvSpPr>
        <p:spPr/>
        <p:txBody>
          <a:bodyPr/>
          <a:lstStyle/>
          <a:p>
            <a:fld id="{F36C87F6-986D-49E6-AF40-1B3A1EE8064D}" type="slidenum">
              <a:rPr lang="en-US" smtClean="0"/>
              <a:pPr/>
              <a:t>23</a:t>
            </a:fld>
            <a:endParaRPr lang="en-US"/>
          </a:p>
        </p:txBody>
      </p:sp>
      <p:pic>
        <p:nvPicPr>
          <p:cNvPr id="9" name="Picture 8">
            <a:extLst>
              <a:ext uri="{FF2B5EF4-FFF2-40B4-BE49-F238E27FC236}">
                <a16:creationId xmlns:a16="http://schemas.microsoft.com/office/drawing/2014/main" id="{D4EBD78B-6CD2-5DB6-09C0-6A455C40F74F}"/>
              </a:ext>
            </a:extLst>
          </p:cNvPr>
          <p:cNvPicPr>
            <a:picLocks noChangeAspect="1"/>
          </p:cNvPicPr>
          <p:nvPr/>
        </p:nvPicPr>
        <p:blipFill rotWithShape="1">
          <a:blip r:embed="rId6">
            <a:extLst>
              <a:ext uri="{28A0092B-C50C-407E-A947-70E740481C1C}">
                <a14:useLocalDpi xmlns:a14="http://schemas.microsoft.com/office/drawing/2010/main"/>
              </a:ext>
            </a:extLst>
          </a:blip>
          <a:srcRect/>
          <a:stretch/>
        </p:blipFill>
        <p:spPr>
          <a:xfrm>
            <a:off x="6333001" y="2486937"/>
            <a:ext cx="5042140" cy="4083284"/>
          </a:xfrm>
          <a:prstGeom prst="rect">
            <a:avLst/>
          </a:prstGeom>
          <a:ln>
            <a:noFill/>
          </a:ln>
          <a:effectLst>
            <a:outerShdw blurRad="292100" dist="139700" dir="2700000" algn="tl" rotWithShape="0">
              <a:srgbClr val="333333">
                <a:alpha val="65000"/>
              </a:srgbClr>
            </a:outerShdw>
          </a:effectLst>
        </p:spPr>
      </p:pic>
      <p:sp>
        <p:nvSpPr>
          <p:cNvPr id="14" name="TextBox 13">
            <a:extLst>
              <a:ext uri="{FF2B5EF4-FFF2-40B4-BE49-F238E27FC236}">
                <a16:creationId xmlns:a16="http://schemas.microsoft.com/office/drawing/2014/main" id="{8CA073CC-D499-A496-2B38-424E8CAC769A}"/>
              </a:ext>
            </a:extLst>
          </p:cNvPr>
          <p:cNvSpPr txBox="1"/>
          <p:nvPr/>
        </p:nvSpPr>
        <p:spPr>
          <a:xfrm>
            <a:off x="477789" y="807617"/>
            <a:ext cx="11525403" cy="400110"/>
          </a:xfrm>
          <a:prstGeom prst="rect">
            <a:avLst/>
          </a:prstGeom>
          <a:noFill/>
        </p:spPr>
        <p:txBody>
          <a:bodyPr wrap="square">
            <a:spAutoFit/>
          </a:bodyPr>
          <a:lstStyle/>
          <a:p>
            <a:r>
              <a:rPr lang="en-US" altLang="zh-CN" sz="2000" dirty="0">
                <a:latin typeface="KaiTi" panose="02010609060101010101" pitchFamily="49" charset="-122"/>
                <a:ea typeface="KaiTi" panose="02010609060101010101" pitchFamily="49" charset="-122"/>
              </a:rPr>
              <a:t>4</a:t>
            </a:r>
            <a:r>
              <a:rPr lang="zh-CN" altLang="en-US" sz="2000" dirty="0">
                <a:latin typeface="KaiTi" panose="02010609060101010101" pitchFamily="49" charset="-122"/>
                <a:ea typeface="KaiTi" panose="02010609060101010101" pitchFamily="49" charset="-122"/>
              </a:rPr>
              <a:t>） 泰國申請進口</a:t>
            </a:r>
            <a:r>
              <a:rPr lang="zh-TW" altLang="en-US" sz="2000" dirty="0">
                <a:latin typeface="KaiTi" panose="02010609060101010101" pitchFamily="49" charset="-122"/>
                <a:ea typeface="KaiTi" panose="02010609060101010101" pitchFamily="49" charset="-122"/>
              </a:rPr>
              <a:t>保健食品 </a:t>
            </a:r>
            <a:r>
              <a:rPr lang="zh-CN" altLang="en-US" sz="2000" dirty="0">
                <a:latin typeface="KaiTi" panose="02010609060101010101" pitchFamily="49" charset="-122"/>
                <a:ea typeface="KaiTi" panose="02010609060101010101" pitchFamily="49" charset="-122"/>
              </a:rPr>
              <a:t>許可流程及相關法規</a:t>
            </a:r>
            <a:r>
              <a:rPr lang="zh-TW" altLang="en-US" sz="2000" dirty="0">
                <a:latin typeface="KaiTi" panose="02010609060101010101" pitchFamily="49" charset="-122"/>
                <a:ea typeface="KaiTi" panose="02010609060101010101" pitchFamily="49" charset="-122"/>
              </a:rPr>
              <a:t>    駐</a:t>
            </a:r>
            <a:r>
              <a:rPr lang="zh-CN" altLang="en-US" sz="2000" dirty="0">
                <a:latin typeface="KaiTi" panose="02010609060101010101" pitchFamily="49" charset="-122"/>
                <a:ea typeface="KaiTi" panose="02010609060101010101" pitchFamily="49" charset="-122"/>
              </a:rPr>
              <a:t>泰國</a:t>
            </a:r>
            <a:r>
              <a:rPr lang="zh-TW" altLang="en-US" sz="2000" dirty="0">
                <a:latin typeface="KaiTi" panose="02010609060101010101" pitchFamily="49" charset="-122"/>
                <a:ea typeface="KaiTi" panose="02010609060101010101" pitchFamily="49" charset="-122"/>
              </a:rPr>
              <a:t>代表處經濟組   </a:t>
            </a:r>
            <a:r>
              <a:rPr lang="en-US" altLang="zh-TW" sz="2000" dirty="0">
                <a:latin typeface="KaiTi" panose="02010609060101010101" pitchFamily="49" charset="-122"/>
                <a:ea typeface="KaiTi" panose="02010609060101010101" pitchFamily="49" charset="-122"/>
              </a:rPr>
              <a:t>2025</a:t>
            </a:r>
            <a:r>
              <a:rPr lang="zh-TW" altLang="en-US" sz="2000" dirty="0">
                <a:latin typeface="KaiTi" panose="02010609060101010101" pitchFamily="49" charset="-122"/>
                <a:ea typeface="KaiTi" panose="02010609060101010101" pitchFamily="49" charset="-122"/>
              </a:rPr>
              <a:t>年</a:t>
            </a:r>
            <a:r>
              <a:rPr lang="en-US" altLang="zh-TW" sz="2000" dirty="0">
                <a:latin typeface="KaiTi" panose="02010609060101010101" pitchFamily="49" charset="-122"/>
                <a:ea typeface="KaiTi" panose="02010609060101010101" pitchFamily="49" charset="-122"/>
              </a:rPr>
              <a:t>2 </a:t>
            </a:r>
            <a:r>
              <a:rPr lang="zh-TW" altLang="en-US" sz="2000" dirty="0">
                <a:latin typeface="KaiTi" panose="02010609060101010101" pitchFamily="49" charset="-122"/>
                <a:ea typeface="KaiTi" panose="02010609060101010101" pitchFamily="49" charset="-122"/>
              </a:rPr>
              <a:t>月</a:t>
            </a:r>
            <a:endParaRPr lang="en-SG" sz="2000" dirty="0">
              <a:latin typeface="KaiTi" panose="02010609060101010101" pitchFamily="49" charset="-122"/>
              <a:ea typeface="KaiTi" panose="02010609060101010101" pitchFamily="49" charset="-122"/>
            </a:endParaRPr>
          </a:p>
        </p:txBody>
      </p:sp>
      <p:graphicFrame>
        <p:nvGraphicFramePr>
          <p:cNvPr id="13" name="Object 12">
            <a:extLst>
              <a:ext uri="{FF2B5EF4-FFF2-40B4-BE49-F238E27FC236}">
                <a16:creationId xmlns:a16="http://schemas.microsoft.com/office/drawing/2014/main" id="{9A1687B4-B0A4-27FF-274E-9A8AD5B88D4A}"/>
              </a:ext>
            </a:extLst>
          </p:cNvPr>
          <p:cNvGraphicFramePr>
            <a:graphicFrameLocks noChangeAspect="1"/>
          </p:cNvGraphicFramePr>
          <p:nvPr>
            <p:extLst>
              <p:ext uri="{D42A27DB-BD31-4B8C-83A1-F6EECF244321}">
                <p14:modId xmlns:p14="http://schemas.microsoft.com/office/powerpoint/2010/main" val="3305471954"/>
              </p:ext>
            </p:extLst>
          </p:nvPr>
        </p:nvGraphicFramePr>
        <p:xfrm>
          <a:off x="2332808" y="4221088"/>
          <a:ext cx="1236131" cy="1218963"/>
        </p:xfrm>
        <a:graphic>
          <a:graphicData uri="http://schemas.openxmlformats.org/presentationml/2006/ole">
            <mc:AlternateContent xmlns:mc="http://schemas.openxmlformats.org/markup-compatibility/2006">
              <mc:Choice xmlns:v="urn:schemas-microsoft-com:vml" Requires="v">
                <p:oleObj name="Acrobat Document" showAsIcon="1" r:id="rId7" imgW="914400" imgH="901800" progId="AcroExch.Document.11">
                  <p:embed/>
                </p:oleObj>
              </mc:Choice>
              <mc:Fallback>
                <p:oleObj name="Acrobat Document" showAsIcon="1" r:id="rId7" imgW="914400" imgH="901800" progId="AcroExch.Document.11">
                  <p:embed/>
                  <p:pic>
                    <p:nvPicPr>
                      <p:cNvPr id="13" name="Object 12">
                        <a:extLst>
                          <a:ext uri="{FF2B5EF4-FFF2-40B4-BE49-F238E27FC236}">
                            <a16:creationId xmlns:a16="http://schemas.microsoft.com/office/drawing/2014/main" id="{9A1687B4-B0A4-27FF-274E-9A8AD5B88D4A}"/>
                          </a:ext>
                        </a:extLst>
                      </p:cNvPr>
                      <p:cNvPicPr/>
                      <p:nvPr/>
                    </p:nvPicPr>
                    <p:blipFill>
                      <a:blip r:embed="rId8"/>
                      <a:stretch>
                        <a:fillRect/>
                      </a:stretch>
                    </p:blipFill>
                    <p:spPr>
                      <a:xfrm>
                        <a:off x="2332808" y="4221088"/>
                        <a:ext cx="1236131" cy="1218963"/>
                      </a:xfrm>
                      <a:prstGeom prst="rect">
                        <a:avLst/>
                      </a:prstGeom>
                    </p:spPr>
                  </p:pic>
                </p:oleObj>
              </mc:Fallback>
            </mc:AlternateContent>
          </a:graphicData>
        </a:graphic>
      </p:graphicFrame>
    </p:spTree>
    <p:extLst>
      <p:ext uri="{BB962C8B-B14F-4D97-AF65-F5344CB8AC3E}">
        <p14:creationId xmlns:p14="http://schemas.microsoft.com/office/powerpoint/2010/main" val="989733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D8E0DFDA-4671-B9B6-6D81-FD3BF284B8E0}"/>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C5679C5-94F4-A7E5-A159-95BB82EFD30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179997EC-C869-C54A-A6EC-556F6050D06B}"/>
              </a:ext>
            </a:extLst>
          </p:cNvPr>
          <p:cNvSpPr/>
          <p:nvPr/>
        </p:nvSpPr>
        <p:spPr>
          <a:xfrm>
            <a:off x="371356" y="181237"/>
            <a:ext cx="8424936" cy="646331"/>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泰國</a:t>
            </a:r>
          </a:p>
        </p:txBody>
      </p:sp>
      <p:graphicFrame>
        <p:nvGraphicFramePr>
          <p:cNvPr id="2" name="Table 1">
            <a:extLst>
              <a:ext uri="{FF2B5EF4-FFF2-40B4-BE49-F238E27FC236}">
                <a16:creationId xmlns:a16="http://schemas.microsoft.com/office/drawing/2014/main" id="{CEE9EC65-C3E2-E0D6-D96A-E65EF1D45B90}"/>
              </a:ext>
            </a:extLst>
          </p:cNvPr>
          <p:cNvGraphicFramePr>
            <a:graphicFrameLocks noGrp="1"/>
          </p:cNvGraphicFramePr>
          <p:nvPr>
            <p:extLst>
              <p:ext uri="{D42A27DB-BD31-4B8C-83A1-F6EECF244321}">
                <p14:modId xmlns:p14="http://schemas.microsoft.com/office/powerpoint/2010/main" val="1425479137"/>
              </p:ext>
            </p:extLst>
          </p:nvPr>
        </p:nvGraphicFramePr>
        <p:xfrm>
          <a:off x="369316" y="1231042"/>
          <a:ext cx="10722514" cy="5550605"/>
        </p:xfrm>
        <a:graphic>
          <a:graphicData uri="http://schemas.openxmlformats.org/drawingml/2006/table">
            <a:tbl>
              <a:tblPr firstRow="1" bandRow="1"/>
              <a:tblGrid>
                <a:gridCol w="1692648">
                  <a:extLst>
                    <a:ext uri="{9D8B030D-6E8A-4147-A177-3AD203B41FA5}">
                      <a16:colId xmlns:a16="http://schemas.microsoft.com/office/drawing/2014/main" val="41713030"/>
                    </a:ext>
                  </a:extLst>
                </a:gridCol>
                <a:gridCol w="9029866">
                  <a:extLst>
                    <a:ext uri="{9D8B030D-6E8A-4147-A177-3AD203B41FA5}">
                      <a16:colId xmlns:a16="http://schemas.microsoft.com/office/drawing/2014/main" val="1314048160"/>
                    </a:ext>
                  </a:extLst>
                </a:gridCol>
              </a:tblGrid>
              <a:tr h="555060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kern="1200" dirty="0">
                          <a:solidFill>
                            <a:schemeClr val="tx1"/>
                          </a:solidFill>
                          <a:effectLst/>
                          <a:latin typeface="KaiTi" panose="02010609060101010101" pitchFamily="49" charset="-122"/>
                          <a:ea typeface="KaiTi" panose="02010609060101010101" pitchFamily="49" charset="-122"/>
                          <a:cs typeface="+mn-cs"/>
                        </a:rPr>
                        <a:t>三、進口程序</a:t>
                      </a:r>
                      <a:endParaRPr lang="en-SG" altLang="zh-TW" sz="1800" kern="1200" dirty="0">
                        <a:solidFill>
                          <a:schemeClr val="tx1"/>
                        </a:solidFill>
                        <a:effectLst/>
                        <a:latin typeface="KaiTi" panose="02010609060101010101" pitchFamily="49" charset="-122"/>
                        <a:ea typeface="KaiTi" panose="02010609060101010101" pitchFamily="49"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p>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endParaRPr lang="zh-TW" altLang="en-US" sz="1800" kern="1200" dirty="0">
                        <a:solidFill>
                          <a:schemeClr val="tx1"/>
                        </a:solidFill>
                        <a:effectLst/>
                        <a:latin typeface="KaiTi" panose="02010609060101010101" pitchFamily="49" charset="-122"/>
                        <a:ea typeface="KaiTi" panose="02010609060101010101" pitchFamily="49" charset="-122"/>
                        <a:cs typeface="+mn-cs"/>
                      </a:endParaRPr>
                    </a:p>
                  </a:txBody>
                  <a:tcPr>
                    <a:solidFill>
                      <a:schemeClr val="bg1"/>
                    </a:solidFill>
                  </a:tcPr>
                </a:tc>
                <a:extLst>
                  <a:ext uri="{0D108BD9-81ED-4DB2-BD59-A6C34878D82A}">
                    <a16:rowId xmlns:a16="http://schemas.microsoft.com/office/drawing/2014/main" val="1456905658"/>
                  </a:ext>
                </a:extLst>
              </a:tr>
            </a:tbl>
          </a:graphicData>
        </a:graphic>
      </p:graphicFrame>
      <p:pic>
        <p:nvPicPr>
          <p:cNvPr id="4098" name="Picture 2" descr="Round icon. Download flag icon of Thailand at PNG format">
            <a:extLst>
              <a:ext uri="{FF2B5EF4-FFF2-40B4-BE49-F238E27FC236}">
                <a16:creationId xmlns:a16="http://schemas.microsoft.com/office/drawing/2014/main" id="{EBF9F035-CCA2-125B-57BB-C0047AF529F1}"/>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289386" y="76352"/>
            <a:ext cx="1013812" cy="760360"/>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6D093288-ABBA-3DA5-E90B-7DBC2B22165C}"/>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44E9787D-65B2-0DD2-21AC-485D99F175D7}"/>
              </a:ext>
            </a:extLst>
          </p:cNvPr>
          <p:cNvSpPr>
            <a:spLocks noGrp="1"/>
          </p:cNvSpPr>
          <p:nvPr>
            <p:ph type="sldNum" sz="quarter" idx="12"/>
          </p:nvPr>
        </p:nvSpPr>
        <p:spPr/>
        <p:txBody>
          <a:bodyPr/>
          <a:lstStyle/>
          <a:p>
            <a:fld id="{F36C87F6-986D-49E6-AF40-1B3A1EE8064D}" type="slidenum">
              <a:rPr lang="en-US" smtClean="0"/>
              <a:pPr/>
              <a:t>24</a:t>
            </a:fld>
            <a:endParaRPr lang="en-US"/>
          </a:p>
        </p:txBody>
      </p:sp>
      <p:pic>
        <p:nvPicPr>
          <p:cNvPr id="10" name="Picture 9">
            <a:extLst>
              <a:ext uri="{FF2B5EF4-FFF2-40B4-BE49-F238E27FC236}">
                <a16:creationId xmlns:a16="http://schemas.microsoft.com/office/drawing/2014/main" id="{2A6460A9-A98F-59DB-267A-F5F736622E3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t="65132" r="4782"/>
          <a:stretch/>
        </p:blipFill>
        <p:spPr>
          <a:xfrm>
            <a:off x="2128774" y="1327014"/>
            <a:ext cx="6491430" cy="3318074"/>
          </a:xfrm>
          <a:prstGeom prst="rect">
            <a:avLst/>
          </a:prstGeom>
        </p:spPr>
      </p:pic>
      <p:pic>
        <p:nvPicPr>
          <p:cNvPr id="12" name="Picture 11">
            <a:extLst>
              <a:ext uri="{FF2B5EF4-FFF2-40B4-BE49-F238E27FC236}">
                <a16:creationId xmlns:a16="http://schemas.microsoft.com/office/drawing/2014/main" id="{48D70F1B-0373-04F5-ABFF-E0DDD90DAF6D}"/>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b="12034"/>
          <a:stretch>
            <a:fillRect/>
          </a:stretch>
        </p:blipFill>
        <p:spPr>
          <a:xfrm>
            <a:off x="2377327" y="4639872"/>
            <a:ext cx="6251491" cy="1929628"/>
          </a:xfrm>
          <a:prstGeom prst="rect">
            <a:avLst/>
          </a:prstGeom>
        </p:spPr>
      </p:pic>
      <p:sp>
        <p:nvSpPr>
          <p:cNvPr id="14" name="TextBox 13">
            <a:extLst>
              <a:ext uri="{FF2B5EF4-FFF2-40B4-BE49-F238E27FC236}">
                <a16:creationId xmlns:a16="http://schemas.microsoft.com/office/drawing/2014/main" id="{3305E884-B705-B6DF-33A2-D77EFEFE9B23}"/>
              </a:ext>
            </a:extLst>
          </p:cNvPr>
          <p:cNvSpPr txBox="1"/>
          <p:nvPr/>
        </p:nvSpPr>
        <p:spPr>
          <a:xfrm>
            <a:off x="477789" y="807617"/>
            <a:ext cx="11525403" cy="400110"/>
          </a:xfrm>
          <a:prstGeom prst="rect">
            <a:avLst/>
          </a:prstGeom>
          <a:noFill/>
        </p:spPr>
        <p:txBody>
          <a:bodyPr wrap="square">
            <a:spAutoFit/>
          </a:bodyPr>
          <a:lstStyle/>
          <a:p>
            <a:r>
              <a:rPr lang="en-US" altLang="zh-CN" sz="2000" dirty="0">
                <a:latin typeface="KaiTi" panose="02010609060101010101" pitchFamily="49" charset="-122"/>
                <a:ea typeface="KaiTi" panose="02010609060101010101" pitchFamily="49" charset="-122"/>
              </a:rPr>
              <a:t>4</a:t>
            </a:r>
            <a:r>
              <a:rPr lang="zh-CN" altLang="en-US" sz="2000" dirty="0">
                <a:latin typeface="KaiTi" panose="02010609060101010101" pitchFamily="49" charset="-122"/>
                <a:ea typeface="KaiTi" panose="02010609060101010101" pitchFamily="49" charset="-122"/>
              </a:rPr>
              <a:t>） 泰國申請進口</a:t>
            </a:r>
            <a:r>
              <a:rPr lang="zh-TW" altLang="en-US" sz="2000" dirty="0">
                <a:latin typeface="KaiTi" panose="02010609060101010101" pitchFamily="49" charset="-122"/>
                <a:ea typeface="KaiTi" panose="02010609060101010101" pitchFamily="49" charset="-122"/>
              </a:rPr>
              <a:t>保健食品 </a:t>
            </a:r>
            <a:r>
              <a:rPr lang="zh-CN" altLang="en-US" sz="2000" dirty="0">
                <a:latin typeface="KaiTi" panose="02010609060101010101" pitchFamily="49" charset="-122"/>
                <a:ea typeface="KaiTi" panose="02010609060101010101" pitchFamily="49" charset="-122"/>
              </a:rPr>
              <a:t>許可流程及相關法規</a:t>
            </a:r>
            <a:r>
              <a:rPr lang="zh-TW" altLang="en-US" sz="2000" dirty="0">
                <a:latin typeface="KaiTi" panose="02010609060101010101" pitchFamily="49" charset="-122"/>
                <a:ea typeface="KaiTi" panose="02010609060101010101" pitchFamily="49" charset="-122"/>
              </a:rPr>
              <a:t>    駐</a:t>
            </a:r>
            <a:r>
              <a:rPr lang="zh-CN" altLang="en-US" sz="2000" dirty="0">
                <a:latin typeface="KaiTi" panose="02010609060101010101" pitchFamily="49" charset="-122"/>
                <a:ea typeface="KaiTi" panose="02010609060101010101" pitchFamily="49" charset="-122"/>
              </a:rPr>
              <a:t>泰國</a:t>
            </a:r>
            <a:r>
              <a:rPr lang="zh-TW" altLang="en-US" sz="2000" dirty="0">
                <a:latin typeface="KaiTi" panose="02010609060101010101" pitchFamily="49" charset="-122"/>
                <a:ea typeface="KaiTi" panose="02010609060101010101" pitchFamily="49" charset="-122"/>
              </a:rPr>
              <a:t>代表處經濟組   </a:t>
            </a:r>
            <a:r>
              <a:rPr lang="en-US" altLang="zh-TW" sz="2000" dirty="0">
                <a:latin typeface="KaiTi" panose="02010609060101010101" pitchFamily="49" charset="-122"/>
                <a:ea typeface="KaiTi" panose="02010609060101010101" pitchFamily="49" charset="-122"/>
              </a:rPr>
              <a:t>2025</a:t>
            </a:r>
            <a:r>
              <a:rPr lang="zh-TW" altLang="en-US" sz="2000" dirty="0">
                <a:latin typeface="KaiTi" panose="02010609060101010101" pitchFamily="49" charset="-122"/>
                <a:ea typeface="KaiTi" panose="02010609060101010101" pitchFamily="49" charset="-122"/>
              </a:rPr>
              <a:t>年</a:t>
            </a:r>
            <a:r>
              <a:rPr lang="en-US" altLang="zh-TW" sz="2000" dirty="0">
                <a:latin typeface="KaiTi" panose="02010609060101010101" pitchFamily="49" charset="-122"/>
                <a:ea typeface="KaiTi" panose="02010609060101010101" pitchFamily="49" charset="-122"/>
              </a:rPr>
              <a:t>2 </a:t>
            </a:r>
            <a:r>
              <a:rPr lang="zh-TW" altLang="en-US" sz="2000" dirty="0">
                <a:latin typeface="KaiTi" panose="02010609060101010101" pitchFamily="49" charset="-122"/>
                <a:ea typeface="KaiTi" panose="02010609060101010101" pitchFamily="49" charset="-122"/>
              </a:rPr>
              <a:t>月</a:t>
            </a:r>
            <a:endParaRPr lang="en-SG" sz="2000" dirty="0">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1053441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6B1CC0E7-B21A-437F-3071-45025FD2094B}"/>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45C3B261-4EF0-512F-7232-71F03BBB96B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Rectangle 2">
            <a:extLst>
              <a:ext uri="{FF2B5EF4-FFF2-40B4-BE49-F238E27FC236}">
                <a16:creationId xmlns:a16="http://schemas.microsoft.com/office/drawing/2014/main" id="{F437266E-28DF-892E-B32D-B0CE4BD11A81}"/>
              </a:ext>
            </a:extLst>
          </p:cNvPr>
          <p:cNvSpPr/>
          <p:nvPr/>
        </p:nvSpPr>
        <p:spPr>
          <a:xfrm>
            <a:off x="371356" y="181237"/>
            <a:ext cx="8424936" cy="646331"/>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泰國</a:t>
            </a:r>
          </a:p>
        </p:txBody>
      </p:sp>
      <p:graphicFrame>
        <p:nvGraphicFramePr>
          <p:cNvPr id="2" name="Table 1">
            <a:extLst>
              <a:ext uri="{FF2B5EF4-FFF2-40B4-BE49-F238E27FC236}">
                <a16:creationId xmlns:a16="http://schemas.microsoft.com/office/drawing/2014/main" id="{AE82CBB3-5DC6-3B7B-261C-D423075E657E}"/>
              </a:ext>
            </a:extLst>
          </p:cNvPr>
          <p:cNvGraphicFramePr>
            <a:graphicFrameLocks noGrp="1"/>
          </p:cNvGraphicFramePr>
          <p:nvPr>
            <p:extLst>
              <p:ext uri="{D42A27DB-BD31-4B8C-83A1-F6EECF244321}">
                <p14:modId xmlns:p14="http://schemas.microsoft.com/office/powerpoint/2010/main" val="3745510982"/>
              </p:ext>
            </p:extLst>
          </p:nvPr>
        </p:nvGraphicFramePr>
        <p:xfrm>
          <a:off x="369316" y="1231041"/>
          <a:ext cx="11341720" cy="5228745"/>
        </p:xfrm>
        <a:graphic>
          <a:graphicData uri="http://schemas.openxmlformats.org/drawingml/2006/table">
            <a:tbl>
              <a:tblPr firstRow="1" bandRow="1"/>
              <a:tblGrid>
                <a:gridCol w="1602222">
                  <a:extLst>
                    <a:ext uri="{9D8B030D-6E8A-4147-A177-3AD203B41FA5}">
                      <a16:colId xmlns:a16="http://schemas.microsoft.com/office/drawing/2014/main" val="41713030"/>
                    </a:ext>
                  </a:extLst>
                </a:gridCol>
                <a:gridCol w="9739498">
                  <a:extLst>
                    <a:ext uri="{9D8B030D-6E8A-4147-A177-3AD203B41FA5}">
                      <a16:colId xmlns:a16="http://schemas.microsoft.com/office/drawing/2014/main" val="1314048160"/>
                    </a:ext>
                  </a:extLst>
                </a:gridCol>
              </a:tblGrid>
              <a:tr h="5228745">
                <a:tc>
                  <a:txBody>
                    <a:bodyPr/>
                    <a:lstStyle/>
                    <a:p>
                      <a:r>
                        <a:rPr lang="zh-CN" altLang="en-US" sz="1800" kern="1200" dirty="0">
                          <a:effectLst/>
                          <a:latin typeface="KaiTi" panose="02010609060101010101" pitchFamily="49" charset="-122"/>
                          <a:ea typeface="KaiTi" panose="02010609060101010101" pitchFamily="49" charset="-122"/>
                        </a:rPr>
                        <a:t>四</a:t>
                      </a:r>
                      <a:r>
                        <a:rPr lang="zh-TW" altLang="en-US" sz="1800" kern="1200" dirty="0">
                          <a:effectLst/>
                          <a:latin typeface="KaiTi" panose="02010609060101010101" pitchFamily="49" charset="-122"/>
                          <a:ea typeface="KaiTi" panose="02010609060101010101" pitchFamily="49" charset="-122"/>
                        </a:rPr>
                        <a:t>、申請流程</a:t>
                      </a:r>
                      <a:endParaRPr lang="en-SG" sz="1800" dirty="0">
                        <a:latin typeface="KaiTi" panose="02010609060101010101" pitchFamily="49" charset="-122"/>
                        <a:ea typeface="KaiTi" panose="02010609060101010101" pitchFamily="49" charset="-122"/>
                      </a:endParaRPr>
                    </a:p>
                  </a:txBody>
                  <a:tcPr>
                    <a:solidFill>
                      <a:schemeClr val="bg1"/>
                    </a:solidFill>
                  </a:tcPr>
                </a:tc>
                <a:tc>
                  <a:txBody>
                    <a:bodyPr/>
                    <a:lstStyle/>
                    <a:p>
                      <a:endParaRPr lang="zh-TW" altLang="en-US" sz="1800" dirty="0">
                        <a:latin typeface="KaiTi" panose="02010609060101010101" pitchFamily="49" charset="-122"/>
                        <a:ea typeface="KaiTi" panose="02010609060101010101" pitchFamily="49" charset="-122"/>
                      </a:endParaRPr>
                    </a:p>
                  </a:txBody>
                  <a:tcPr>
                    <a:solidFill>
                      <a:schemeClr val="bg1"/>
                    </a:solidFill>
                  </a:tcPr>
                </a:tc>
                <a:extLst>
                  <a:ext uri="{0D108BD9-81ED-4DB2-BD59-A6C34878D82A}">
                    <a16:rowId xmlns:a16="http://schemas.microsoft.com/office/drawing/2014/main" val="4222100222"/>
                  </a:ext>
                </a:extLst>
              </a:tr>
            </a:tbl>
          </a:graphicData>
        </a:graphic>
      </p:graphicFrame>
      <p:pic>
        <p:nvPicPr>
          <p:cNvPr id="4098" name="Picture 2" descr="Round icon. Download flag icon of Thailand at PNG format">
            <a:extLst>
              <a:ext uri="{FF2B5EF4-FFF2-40B4-BE49-F238E27FC236}">
                <a16:creationId xmlns:a16="http://schemas.microsoft.com/office/drawing/2014/main" id="{0157E46B-1E36-CA30-4A4E-D523C83B19AE}"/>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289386" y="76352"/>
            <a:ext cx="1013812" cy="760360"/>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a:extLst>
              <a:ext uri="{FF2B5EF4-FFF2-40B4-BE49-F238E27FC236}">
                <a16:creationId xmlns:a16="http://schemas.microsoft.com/office/drawing/2014/main" id="{1CB8736D-DA01-49C7-E16F-1681B837EEFD}"/>
              </a:ext>
            </a:extLst>
          </p:cNvPr>
          <p:cNvSpPr>
            <a:spLocks noGrp="1"/>
          </p:cNvSpPr>
          <p:nvPr>
            <p:ph type="dt" sz="half" idx="10"/>
          </p:nvPr>
        </p:nvSpPr>
        <p:spPr/>
        <p:txBody>
          <a:bodyPr/>
          <a:lstStyle/>
          <a:p>
            <a:r>
              <a:rPr lang="en-US"/>
              <a:t>13/11/2025</a:t>
            </a:r>
          </a:p>
        </p:txBody>
      </p:sp>
      <p:sp>
        <p:nvSpPr>
          <p:cNvPr id="7" name="Slide Number Placeholder 6">
            <a:extLst>
              <a:ext uri="{FF2B5EF4-FFF2-40B4-BE49-F238E27FC236}">
                <a16:creationId xmlns:a16="http://schemas.microsoft.com/office/drawing/2014/main" id="{461725A3-1885-2C0F-6E8B-764080FA1864}"/>
              </a:ext>
            </a:extLst>
          </p:cNvPr>
          <p:cNvSpPr>
            <a:spLocks noGrp="1"/>
          </p:cNvSpPr>
          <p:nvPr>
            <p:ph type="sldNum" sz="quarter" idx="12"/>
          </p:nvPr>
        </p:nvSpPr>
        <p:spPr/>
        <p:txBody>
          <a:bodyPr/>
          <a:lstStyle/>
          <a:p>
            <a:fld id="{F36C87F6-986D-49E6-AF40-1B3A1EE8064D}" type="slidenum">
              <a:rPr lang="en-US" smtClean="0"/>
              <a:pPr/>
              <a:t>25</a:t>
            </a:fld>
            <a:endParaRPr lang="en-US"/>
          </a:p>
        </p:txBody>
      </p:sp>
      <p:sp>
        <p:nvSpPr>
          <p:cNvPr id="14" name="TextBox 13">
            <a:extLst>
              <a:ext uri="{FF2B5EF4-FFF2-40B4-BE49-F238E27FC236}">
                <a16:creationId xmlns:a16="http://schemas.microsoft.com/office/drawing/2014/main" id="{40E0783F-03CF-B2D7-13C7-504CFE7DD2F6}"/>
              </a:ext>
            </a:extLst>
          </p:cNvPr>
          <p:cNvSpPr txBox="1"/>
          <p:nvPr/>
        </p:nvSpPr>
        <p:spPr>
          <a:xfrm>
            <a:off x="477789" y="807617"/>
            <a:ext cx="11525403" cy="400110"/>
          </a:xfrm>
          <a:prstGeom prst="rect">
            <a:avLst/>
          </a:prstGeom>
          <a:noFill/>
        </p:spPr>
        <p:txBody>
          <a:bodyPr wrap="square">
            <a:spAutoFit/>
          </a:bodyPr>
          <a:lstStyle/>
          <a:p>
            <a:r>
              <a:rPr lang="en-US" altLang="zh-CN" sz="2000" dirty="0">
                <a:latin typeface="KaiTi" panose="02010609060101010101" pitchFamily="49" charset="-122"/>
                <a:ea typeface="KaiTi" panose="02010609060101010101" pitchFamily="49" charset="-122"/>
              </a:rPr>
              <a:t>4</a:t>
            </a:r>
            <a:r>
              <a:rPr lang="zh-CN" altLang="en-US" sz="2000" dirty="0">
                <a:latin typeface="KaiTi" panose="02010609060101010101" pitchFamily="49" charset="-122"/>
                <a:ea typeface="KaiTi" panose="02010609060101010101" pitchFamily="49" charset="-122"/>
              </a:rPr>
              <a:t>） 泰國申請進口</a:t>
            </a:r>
            <a:r>
              <a:rPr lang="zh-TW" altLang="en-US" sz="2000" dirty="0">
                <a:latin typeface="KaiTi" panose="02010609060101010101" pitchFamily="49" charset="-122"/>
                <a:ea typeface="KaiTi" panose="02010609060101010101" pitchFamily="49" charset="-122"/>
              </a:rPr>
              <a:t>保健食品 </a:t>
            </a:r>
            <a:r>
              <a:rPr lang="zh-CN" altLang="en-US" sz="2000" dirty="0">
                <a:latin typeface="KaiTi" panose="02010609060101010101" pitchFamily="49" charset="-122"/>
                <a:ea typeface="KaiTi" panose="02010609060101010101" pitchFamily="49" charset="-122"/>
              </a:rPr>
              <a:t>許可流程及相關法規</a:t>
            </a:r>
            <a:r>
              <a:rPr lang="zh-TW" altLang="en-US" sz="2000" dirty="0">
                <a:latin typeface="KaiTi" panose="02010609060101010101" pitchFamily="49" charset="-122"/>
                <a:ea typeface="KaiTi" panose="02010609060101010101" pitchFamily="49" charset="-122"/>
              </a:rPr>
              <a:t>    駐</a:t>
            </a:r>
            <a:r>
              <a:rPr lang="zh-CN" altLang="en-US" sz="2000" dirty="0">
                <a:latin typeface="KaiTi" panose="02010609060101010101" pitchFamily="49" charset="-122"/>
                <a:ea typeface="KaiTi" panose="02010609060101010101" pitchFamily="49" charset="-122"/>
              </a:rPr>
              <a:t>泰國</a:t>
            </a:r>
            <a:r>
              <a:rPr lang="zh-TW" altLang="en-US" sz="2000" dirty="0">
                <a:latin typeface="KaiTi" panose="02010609060101010101" pitchFamily="49" charset="-122"/>
                <a:ea typeface="KaiTi" panose="02010609060101010101" pitchFamily="49" charset="-122"/>
              </a:rPr>
              <a:t>代表處經濟組   </a:t>
            </a:r>
            <a:r>
              <a:rPr lang="en-US" altLang="zh-TW" sz="2000" dirty="0">
                <a:latin typeface="KaiTi" panose="02010609060101010101" pitchFamily="49" charset="-122"/>
                <a:ea typeface="KaiTi" panose="02010609060101010101" pitchFamily="49" charset="-122"/>
              </a:rPr>
              <a:t>2025</a:t>
            </a:r>
            <a:r>
              <a:rPr lang="zh-TW" altLang="en-US" sz="2000" dirty="0">
                <a:latin typeface="KaiTi" panose="02010609060101010101" pitchFamily="49" charset="-122"/>
                <a:ea typeface="KaiTi" panose="02010609060101010101" pitchFamily="49" charset="-122"/>
              </a:rPr>
              <a:t>年</a:t>
            </a:r>
            <a:r>
              <a:rPr lang="en-US" altLang="zh-TW" sz="2000" dirty="0">
                <a:latin typeface="KaiTi" panose="02010609060101010101" pitchFamily="49" charset="-122"/>
                <a:ea typeface="KaiTi" panose="02010609060101010101" pitchFamily="49" charset="-122"/>
              </a:rPr>
              <a:t>2 </a:t>
            </a:r>
            <a:r>
              <a:rPr lang="zh-TW" altLang="en-US" sz="2000" dirty="0">
                <a:latin typeface="KaiTi" panose="02010609060101010101" pitchFamily="49" charset="-122"/>
                <a:ea typeface="KaiTi" panose="02010609060101010101" pitchFamily="49" charset="-122"/>
              </a:rPr>
              <a:t>月</a:t>
            </a:r>
            <a:endParaRPr lang="en-SG" sz="2000" dirty="0">
              <a:latin typeface="KaiTi" panose="02010609060101010101" pitchFamily="49" charset="-122"/>
              <a:ea typeface="KaiTi" panose="02010609060101010101" pitchFamily="49" charset="-122"/>
            </a:endParaRPr>
          </a:p>
        </p:txBody>
      </p:sp>
      <p:graphicFrame>
        <p:nvGraphicFramePr>
          <p:cNvPr id="5" name="Diagram 4">
            <a:extLst>
              <a:ext uri="{FF2B5EF4-FFF2-40B4-BE49-F238E27FC236}">
                <a16:creationId xmlns:a16="http://schemas.microsoft.com/office/drawing/2014/main" id="{CFB46ED5-2661-B772-C840-A541C53A9032}"/>
              </a:ext>
            </a:extLst>
          </p:cNvPr>
          <p:cNvGraphicFramePr/>
          <p:nvPr>
            <p:extLst>
              <p:ext uri="{D42A27DB-BD31-4B8C-83A1-F6EECF244321}">
                <p14:modId xmlns:p14="http://schemas.microsoft.com/office/powerpoint/2010/main" val="1089732033"/>
              </p:ext>
            </p:extLst>
          </p:nvPr>
        </p:nvGraphicFramePr>
        <p:xfrm>
          <a:off x="1485900" y="1834107"/>
          <a:ext cx="9723663" cy="433119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728448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Shape 428"/>
        <p:cNvGrpSpPr/>
        <p:nvPr/>
      </p:nvGrpSpPr>
      <p:grpSpPr>
        <a:xfrm>
          <a:off x="0" y="0"/>
          <a:ext cx="0" cy="0"/>
          <a:chOff x="0" y="0"/>
          <a:chExt cx="0" cy="0"/>
        </a:xfrm>
      </p:grpSpPr>
      <p:pic>
        <p:nvPicPr>
          <p:cNvPr id="10" name="Picture 9">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430" name="Google Shape;430;p37"/>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26</a:t>
            </a:fld>
            <a:endParaRPr/>
          </a:p>
        </p:txBody>
      </p:sp>
      <p:sp>
        <p:nvSpPr>
          <p:cNvPr id="8" name="Rectangle 7"/>
          <p:cNvSpPr/>
          <p:nvPr/>
        </p:nvSpPr>
        <p:spPr>
          <a:xfrm>
            <a:off x="841059" y="651993"/>
            <a:ext cx="4314001" cy="523220"/>
          </a:xfrm>
          <a:prstGeom prst="rect">
            <a:avLst/>
          </a:prstGeom>
        </p:spPr>
        <p:txBody>
          <a:bodyPr wrap="none">
            <a:spAutoFit/>
          </a:bodyPr>
          <a:lstStyle/>
          <a:p>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保健品</a:t>
            </a: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上市</a:t>
            </a:r>
            <a:r>
              <a:rPr lang="en-US" altLang="zh-CN"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注册所需文件</a:t>
            </a:r>
            <a:endParaRPr lang="en-SG" sz="2800" dirty="0"/>
          </a:p>
        </p:txBody>
      </p:sp>
      <p:sp>
        <p:nvSpPr>
          <p:cNvPr id="9" name="Rectangle 8"/>
          <p:cNvSpPr/>
          <p:nvPr/>
        </p:nvSpPr>
        <p:spPr>
          <a:xfrm>
            <a:off x="487518" y="67415"/>
            <a:ext cx="9354545" cy="1200329"/>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a:t>
            </a:r>
          </a:p>
          <a:p>
            <a:pPr marL="45720" indent="0">
              <a:spcAft>
                <a:spcPts val="0"/>
              </a:spcAft>
              <a:buNone/>
            </a:pPr>
            <a:endPar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p:txBody>
      </p:sp>
      <p:pic>
        <p:nvPicPr>
          <p:cNvPr id="2" name="Picture 1">
            <a:extLst>
              <a:ext uri="{FF2B5EF4-FFF2-40B4-BE49-F238E27FC236}">
                <a16:creationId xmlns:a16="http://schemas.microsoft.com/office/drawing/2014/main" id="{B7C1CD4A-63CF-3BA1-BD2E-429E9B8C2577}"/>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78574" y="1608795"/>
            <a:ext cx="11631676" cy="5073091"/>
          </a:xfrm>
          <a:prstGeom prst="rect">
            <a:avLst/>
          </a:prstGeom>
        </p:spPr>
      </p:pic>
    </p:spTree>
    <p:extLst>
      <p:ext uri="{BB962C8B-B14F-4D97-AF65-F5344CB8AC3E}">
        <p14:creationId xmlns:p14="http://schemas.microsoft.com/office/powerpoint/2010/main" val="35157328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Shape 428"/>
        <p:cNvGrpSpPr/>
        <p:nvPr/>
      </p:nvGrpSpPr>
      <p:grpSpPr>
        <a:xfrm>
          <a:off x="0" y="0"/>
          <a:ext cx="0" cy="0"/>
          <a:chOff x="0" y="0"/>
          <a:chExt cx="0" cy="0"/>
        </a:xfrm>
      </p:grpSpPr>
      <p:pic>
        <p:nvPicPr>
          <p:cNvPr id="10" name="Picture 9">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430" name="Google Shape;430;p37"/>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27</a:t>
            </a:fld>
            <a:endParaRPr/>
          </a:p>
        </p:txBody>
      </p:sp>
      <p:sp>
        <p:nvSpPr>
          <p:cNvPr id="8" name="Rectangle 7"/>
          <p:cNvSpPr/>
          <p:nvPr/>
        </p:nvSpPr>
        <p:spPr>
          <a:xfrm>
            <a:off x="693812" y="572968"/>
            <a:ext cx="4314001" cy="523220"/>
          </a:xfrm>
          <a:prstGeom prst="rect">
            <a:avLst/>
          </a:prstGeom>
        </p:spPr>
        <p:txBody>
          <a:bodyPr wrap="none">
            <a:spAutoFit/>
          </a:bodyPr>
          <a:lstStyle/>
          <a:p>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保健品</a:t>
            </a: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上市</a:t>
            </a:r>
            <a:r>
              <a:rPr lang="en-US" altLang="zh-CN"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注册所需文件</a:t>
            </a:r>
            <a:endParaRPr lang="en-SG" sz="2800" dirty="0"/>
          </a:p>
        </p:txBody>
      </p:sp>
      <p:sp>
        <p:nvSpPr>
          <p:cNvPr id="9" name="Rectangle 8"/>
          <p:cNvSpPr/>
          <p:nvPr/>
        </p:nvSpPr>
        <p:spPr>
          <a:xfrm>
            <a:off x="477788" y="-25116"/>
            <a:ext cx="9354545" cy="1200329"/>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a:t>
            </a:r>
          </a:p>
          <a:p>
            <a:pPr marL="45720" indent="0">
              <a:spcAft>
                <a:spcPts val="0"/>
              </a:spcAft>
              <a:buNone/>
            </a:pPr>
            <a:endPar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p:txBody>
      </p:sp>
      <p:pic>
        <p:nvPicPr>
          <p:cNvPr id="2" name="Picture 1">
            <a:extLst>
              <a:ext uri="{FF2B5EF4-FFF2-40B4-BE49-F238E27FC236}">
                <a16:creationId xmlns:a16="http://schemas.microsoft.com/office/drawing/2014/main" id="{FA87D13A-98E5-E99D-1982-301F9B90E5D5}"/>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91629" y="2053291"/>
            <a:ext cx="11563423" cy="4491077"/>
          </a:xfrm>
          <a:prstGeom prst="rect">
            <a:avLst/>
          </a:prstGeom>
        </p:spPr>
      </p:pic>
      <p:pic>
        <p:nvPicPr>
          <p:cNvPr id="5" name="Picture 4">
            <a:extLst>
              <a:ext uri="{FF2B5EF4-FFF2-40B4-BE49-F238E27FC236}">
                <a16:creationId xmlns:a16="http://schemas.microsoft.com/office/drawing/2014/main" id="{AC6B0817-AB89-9E01-745B-DACD0E957529}"/>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333772" y="1110651"/>
            <a:ext cx="11521280" cy="942640"/>
          </a:xfrm>
          <a:prstGeom prst="rect">
            <a:avLst/>
          </a:prstGeom>
        </p:spPr>
      </p:pic>
    </p:spTree>
    <p:extLst>
      <p:ext uri="{BB962C8B-B14F-4D97-AF65-F5344CB8AC3E}">
        <p14:creationId xmlns:p14="http://schemas.microsoft.com/office/powerpoint/2010/main" val="35972353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Shape 428"/>
        <p:cNvGrpSpPr/>
        <p:nvPr/>
      </p:nvGrpSpPr>
      <p:grpSpPr>
        <a:xfrm>
          <a:off x="0" y="0"/>
          <a:ext cx="0" cy="0"/>
          <a:chOff x="0" y="0"/>
          <a:chExt cx="0" cy="0"/>
        </a:xfrm>
      </p:grpSpPr>
      <p:sp>
        <p:nvSpPr>
          <p:cNvPr id="430" name="Google Shape;430;p37"/>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28</a:t>
            </a:fld>
            <a:endParaRPr/>
          </a:p>
        </p:txBody>
      </p:sp>
      <p:sp>
        <p:nvSpPr>
          <p:cNvPr id="4" name="Rectangle 3"/>
          <p:cNvSpPr/>
          <p:nvPr/>
        </p:nvSpPr>
        <p:spPr>
          <a:xfrm>
            <a:off x="549796" y="841982"/>
            <a:ext cx="4314001" cy="523220"/>
          </a:xfrm>
          <a:prstGeom prst="rect">
            <a:avLst/>
          </a:prstGeom>
        </p:spPr>
        <p:txBody>
          <a:bodyPr wrap="none">
            <a:spAutoFit/>
          </a:bodyPr>
          <a:lstStyle/>
          <a:p>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保健品</a:t>
            </a: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上市</a:t>
            </a:r>
            <a:r>
              <a:rPr lang="en-US" altLang="zh-CN"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注册所需文件</a:t>
            </a:r>
            <a:endParaRPr lang="en-SG" sz="2800" dirty="0"/>
          </a:p>
        </p:txBody>
      </p:sp>
      <p:sp>
        <p:nvSpPr>
          <p:cNvPr id="9" name="Rectangle 8"/>
          <p:cNvSpPr/>
          <p:nvPr/>
        </p:nvSpPr>
        <p:spPr>
          <a:xfrm>
            <a:off x="477788" y="160265"/>
            <a:ext cx="9354545" cy="1200329"/>
          </a:xfrm>
          <a:prstGeom prst="rect">
            <a:avLst/>
          </a:prstGeom>
        </p:spPr>
        <p:txBody>
          <a:bodyPr wrap="square">
            <a:spAutoFit/>
          </a:bodyPr>
          <a:lstStyle/>
          <a:p>
            <a:pPr marL="45720" indent="0">
              <a:spcAft>
                <a:spcPts val="0"/>
              </a:spcAft>
              <a:buNone/>
            </a:pP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東協國家保健品法規</a:t>
            </a:r>
          </a:p>
          <a:p>
            <a:pPr marL="45720" indent="0">
              <a:spcAft>
                <a:spcPts val="0"/>
              </a:spcAft>
              <a:buNone/>
            </a:pPr>
            <a:endPar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p:txBody>
      </p:sp>
      <p:pic>
        <p:nvPicPr>
          <p:cNvPr id="10" name="Picture 9">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pic>
        <p:nvPicPr>
          <p:cNvPr id="2" name="Picture 1" descr="A screenshot of a computer&#10;&#10;AI-generated content may be incorrect.">
            <a:extLst>
              <a:ext uri="{FF2B5EF4-FFF2-40B4-BE49-F238E27FC236}">
                <a16:creationId xmlns:a16="http://schemas.microsoft.com/office/drawing/2014/main" id="{048208A6-4089-8283-9244-0969AD40D402}"/>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30400" y="2256801"/>
            <a:ext cx="11755112" cy="4268543"/>
          </a:xfrm>
          <a:prstGeom prst="rect">
            <a:avLst/>
          </a:prstGeom>
        </p:spPr>
      </p:pic>
      <p:pic>
        <p:nvPicPr>
          <p:cNvPr id="3" name="Picture 2">
            <a:extLst>
              <a:ext uri="{FF2B5EF4-FFF2-40B4-BE49-F238E27FC236}">
                <a16:creationId xmlns:a16="http://schemas.microsoft.com/office/drawing/2014/main" id="{17818532-F08C-76AF-AAEF-69E7D1D5903C}"/>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266868" y="1360594"/>
            <a:ext cx="11655087" cy="953588"/>
          </a:xfrm>
          <a:prstGeom prst="rect">
            <a:avLst/>
          </a:prstGeom>
        </p:spPr>
      </p:pic>
    </p:spTree>
    <p:extLst>
      <p:ext uri="{BB962C8B-B14F-4D97-AF65-F5344CB8AC3E}">
        <p14:creationId xmlns:p14="http://schemas.microsoft.com/office/powerpoint/2010/main" val="5387292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33E8F64-DC2A-082F-7749-21151866DAF3}"/>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803436" y="752929"/>
            <a:ext cx="8064896" cy="5950798"/>
          </a:xfrm>
          <a:prstGeom prst="rect">
            <a:avLst/>
          </a:prstGeom>
        </p:spPr>
      </p:pic>
      <p:sp>
        <p:nvSpPr>
          <p:cNvPr id="11" name="Callout: Line 10">
            <a:extLst>
              <a:ext uri="{FF2B5EF4-FFF2-40B4-BE49-F238E27FC236}">
                <a16:creationId xmlns:a16="http://schemas.microsoft.com/office/drawing/2014/main" id="{B30CD6C0-9D23-7049-7B09-8B5B302EA906}"/>
              </a:ext>
            </a:extLst>
          </p:cNvPr>
          <p:cNvSpPr/>
          <p:nvPr/>
        </p:nvSpPr>
        <p:spPr>
          <a:xfrm>
            <a:off x="7647735" y="3264314"/>
            <a:ext cx="3312848" cy="794504"/>
          </a:xfrm>
          <a:prstGeom prst="borderCallout1">
            <a:avLst>
              <a:gd name="adj1" fmla="val 93976"/>
              <a:gd name="adj2" fmla="val 11620"/>
              <a:gd name="adj3" fmla="val 124140"/>
              <a:gd name="adj4" fmla="val -5311"/>
            </a:avLst>
          </a:prstGeom>
          <a:solidFill>
            <a:srgbClr val="FFFF00"/>
          </a:solidFill>
          <a:ln w="28575">
            <a:solidFill>
              <a:srgbClr val="0070C0"/>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zh-CN" altLang="en-US" sz="2800" b="1" dirty="0">
                <a:latin typeface="KaiTi" panose="02010609060101010101" pitchFamily="49" charset="-122"/>
                <a:ea typeface="KaiTi" panose="02010609060101010101" pitchFamily="49" charset="-122"/>
              </a:rPr>
              <a:t>重要文件及出版</a:t>
            </a:r>
            <a:endParaRPr lang="en-SG" sz="2800" b="1" dirty="0">
              <a:latin typeface="KaiTi" panose="02010609060101010101" pitchFamily="49" charset="-122"/>
              <a:ea typeface="KaiTi" panose="02010609060101010101" pitchFamily="49" charset="-122"/>
            </a:endParaRPr>
          </a:p>
        </p:txBody>
      </p:sp>
      <p:sp>
        <p:nvSpPr>
          <p:cNvPr id="12" name="Callout: Line 11">
            <a:extLst>
              <a:ext uri="{FF2B5EF4-FFF2-40B4-BE49-F238E27FC236}">
                <a16:creationId xmlns:a16="http://schemas.microsoft.com/office/drawing/2014/main" id="{BC348280-0AC7-DB7A-AA49-EF315E8BAAD3}"/>
              </a:ext>
            </a:extLst>
          </p:cNvPr>
          <p:cNvSpPr/>
          <p:nvPr/>
        </p:nvSpPr>
        <p:spPr>
          <a:xfrm>
            <a:off x="6113768" y="5174492"/>
            <a:ext cx="5616624" cy="620868"/>
          </a:xfrm>
          <a:prstGeom prst="borderCallout1">
            <a:avLst>
              <a:gd name="adj1" fmla="val 62901"/>
              <a:gd name="adj2" fmla="val -726"/>
              <a:gd name="adj3" fmla="val 97524"/>
              <a:gd name="adj4" fmla="val -24467"/>
            </a:avLst>
          </a:prstGeom>
          <a:solidFill>
            <a:srgbClr val="FFFF00"/>
          </a:solidFill>
          <a:ln w="28575">
            <a:solidFill>
              <a:srgbClr val="0070C0"/>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zh-CN" altLang="en-US" sz="2400" b="1" dirty="0">
                <a:latin typeface="KaiTi" panose="02010609060101010101" pitchFamily="49" charset="-122"/>
                <a:ea typeface="KaiTi" panose="02010609060101010101" pitchFamily="49" charset="-122"/>
              </a:rPr>
              <a:t>政策與指引（</a:t>
            </a:r>
            <a:r>
              <a:rPr lang="en-SG" altLang="zh-CN" sz="2400" b="1" dirty="0">
                <a:latin typeface="KaiTi" panose="02010609060101010101" pitchFamily="49" charset="-122"/>
                <a:ea typeface="KaiTi" panose="02010609060101010101" pitchFamily="49" charset="-122"/>
              </a:rPr>
              <a:t>10 </a:t>
            </a:r>
            <a:r>
              <a:rPr lang="zh-CN" altLang="en-US" sz="2400" b="1" dirty="0">
                <a:latin typeface="KaiTi" panose="02010609060101010101" pitchFamily="49" charset="-122"/>
                <a:ea typeface="KaiTi" panose="02010609060101010101" pitchFamily="49" charset="-122"/>
              </a:rPr>
              <a:t>項保健品技術規範） </a:t>
            </a:r>
            <a:endParaRPr lang="en-SG" sz="2400" b="1" dirty="0">
              <a:latin typeface="KaiTi" panose="02010609060101010101" pitchFamily="49" charset="-122"/>
              <a:ea typeface="KaiTi" panose="02010609060101010101" pitchFamily="49" charset="-122"/>
            </a:endParaRPr>
          </a:p>
        </p:txBody>
      </p:sp>
      <p:sp>
        <p:nvSpPr>
          <p:cNvPr id="13" name="Callout: Line 12">
            <a:extLst>
              <a:ext uri="{FF2B5EF4-FFF2-40B4-BE49-F238E27FC236}">
                <a16:creationId xmlns:a16="http://schemas.microsoft.com/office/drawing/2014/main" id="{9F72DFFB-8868-20A3-B6B9-CA55C4765AC6}"/>
              </a:ext>
            </a:extLst>
          </p:cNvPr>
          <p:cNvSpPr/>
          <p:nvPr/>
        </p:nvSpPr>
        <p:spPr>
          <a:xfrm>
            <a:off x="6886500" y="5939804"/>
            <a:ext cx="4661164" cy="546100"/>
          </a:xfrm>
          <a:prstGeom prst="borderCallout1">
            <a:avLst>
              <a:gd name="adj1" fmla="val 37581"/>
              <a:gd name="adj2" fmla="val -726"/>
              <a:gd name="adj3" fmla="val 23281"/>
              <a:gd name="adj4" fmla="val -11079"/>
            </a:avLst>
          </a:prstGeom>
          <a:solidFill>
            <a:srgbClr val="FFFF00"/>
          </a:solidFill>
          <a:ln w="28575">
            <a:solidFill>
              <a:srgbClr val="0070C0"/>
            </a:solidFill>
          </a:ln>
        </p:spPr>
        <p:style>
          <a:lnRef idx="1">
            <a:schemeClr val="accent1"/>
          </a:lnRef>
          <a:fillRef idx="2">
            <a:schemeClr val="accent1"/>
          </a:fillRef>
          <a:effectRef idx="1">
            <a:schemeClr val="accent1"/>
          </a:effectRef>
          <a:fontRef idx="minor">
            <a:schemeClr val="dk1"/>
          </a:fontRef>
        </p:style>
        <p:txBody>
          <a:bodyPr rtlCol="0" anchor="ctr"/>
          <a:lstStyle/>
          <a:p>
            <a:pPr algn="ctr"/>
            <a:r>
              <a:rPr lang="en-US" altLang="zh-CN" sz="2400" b="1" dirty="0">
                <a:latin typeface="KaiTi" panose="02010609060101010101" pitchFamily="49" charset="-122"/>
                <a:ea typeface="KaiTi" panose="02010609060101010101" pitchFamily="49" charset="-122"/>
              </a:rPr>
              <a:t>GMP</a:t>
            </a:r>
            <a:r>
              <a:rPr lang="zh-CN" altLang="en-US" sz="2400" b="1" dirty="0">
                <a:latin typeface="KaiTi" panose="02010609060101010101" pitchFamily="49" charset="-122"/>
                <a:ea typeface="KaiTi" panose="02010609060101010101" pitchFamily="49" charset="-122"/>
              </a:rPr>
              <a:t>技術規範課程講義</a:t>
            </a:r>
            <a:endParaRPr lang="en-SG" sz="2400" b="1" dirty="0">
              <a:latin typeface="KaiTi" panose="02010609060101010101" pitchFamily="49" charset="-122"/>
              <a:ea typeface="KaiTi" panose="02010609060101010101" pitchFamily="49" charset="-122"/>
            </a:endParaRPr>
          </a:p>
        </p:txBody>
      </p:sp>
      <p:sp>
        <p:nvSpPr>
          <p:cNvPr id="14" name="Rectangle: Rounded Corners 13">
            <a:extLst>
              <a:ext uri="{FF2B5EF4-FFF2-40B4-BE49-F238E27FC236}">
                <a16:creationId xmlns:a16="http://schemas.microsoft.com/office/drawing/2014/main" id="{6ECE2379-DD79-8918-430E-1CAD5FBDCEBF}"/>
              </a:ext>
            </a:extLst>
          </p:cNvPr>
          <p:cNvSpPr/>
          <p:nvPr/>
        </p:nvSpPr>
        <p:spPr>
          <a:xfrm>
            <a:off x="3502124" y="5700960"/>
            <a:ext cx="1224136" cy="188800"/>
          </a:xfrm>
          <a:prstGeom prst="roundRect">
            <a:avLst/>
          </a:prstGeom>
          <a:noFill/>
          <a:ln w="25400">
            <a:solidFill>
              <a:srgbClr val="FF0000"/>
            </a:solid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SG" sz="2400">
              <a:ln w="31750">
                <a:solidFill>
                  <a:srgbClr val="FF0000"/>
                </a:solidFill>
              </a:ln>
            </a:endParaRPr>
          </a:p>
        </p:txBody>
      </p:sp>
      <p:sp>
        <p:nvSpPr>
          <p:cNvPr id="15" name="Rectangle: Rounded Corners 14">
            <a:extLst>
              <a:ext uri="{FF2B5EF4-FFF2-40B4-BE49-F238E27FC236}">
                <a16:creationId xmlns:a16="http://schemas.microsoft.com/office/drawing/2014/main" id="{6CD578EA-1D21-C144-FE71-D585A3BA3F8A}"/>
              </a:ext>
            </a:extLst>
          </p:cNvPr>
          <p:cNvSpPr/>
          <p:nvPr/>
        </p:nvSpPr>
        <p:spPr>
          <a:xfrm>
            <a:off x="3479216" y="5972527"/>
            <a:ext cx="2903228" cy="188800"/>
          </a:xfrm>
          <a:prstGeom prst="roundRect">
            <a:avLst/>
          </a:prstGeom>
          <a:noFill/>
          <a:ln w="25400">
            <a:solidFill>
              <a:srgbClr val="FF0000"/>
            </a:solid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SG" sz="2400">
              <a:ln w="31750">
                <a:solidFill>
                  <a:srgbClr val="FF0000"/>
                </a:solidFill>
              </a:ln>
            </a:endParaRPr>
          </a:p>
        </p:txBody>
      </p:sp>
      <p:sp>
        <p:nvSpPr>
          <p:cNvPr id="16" name="Rectangle 15">
            <a:extLst>
              <a:ext uri="{FF2B5EF4-FFF2-40B4-BE49-F238E27FC236}">
                <a16:creationId xmlns:a16="http://schemas.microsoft.com/office/drawing/2014/main" id="{9BE9DD93-1178-C5E7-13B0-8AF6D4D1FC1F}"/>
              </a:ext>
            </a:extLst>
          </p:cNvPr>
          <p:cNvSpPr/>
          <p:nvPr/>
        </p:nvSpPr>
        <p:spPr>
          <a:xfrm>
            <a:off x="549796" y="51699"/>
            <a:ext cx="7617470" cy="646331"/>
          </a:xfrm>
          <a:prstGeom prst="rect">
            <a:avLst/>
          </a:prstGeom>
        </p:spPr>
        <p:txBody>
          <a:bodyPr wrap="non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endParaRPr lang="en-SG" sz="36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p:txBody>
      </p:sp>
      <p:pic>
        <p:nvPicPr>
          <p:cNvPr id="17" name="Picture 16" descr="Qr code&#10;&#10;Description automatically generated">
            <a:extLst>
              <a:ext uri="{FF2B5EF4-FFF2-40B4-BE49-F238E27FC236}">
                <a16:creationId xmlns:a16="http://schemas.microsoft.com/office/drawing/2014/main" id="{755C8A3C-8084-E1F3-EA94-371D3F5EB0B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2362" y="2580687"/>
            <a:ext cx="2538906" cy="2538906"/>
          </a:xfrm>
          <a:prstGeom prst="rect">
            <a:avLst/>
          </a:prstGeom>
        </p:spPr>
      </p:pic>
      <p:sp>
        <p:nvSpPr>
          <p:cNvPr id="18" name="TextBox 17">
            <a:extLst>
              <a:ext uri="{FF2B5EF4-FFF2-40B4-BE49-F238E27FC236}">
                <a16:creationId xmlns:a16="http://schemas.microsoft.com/office/drawing/2014/main" id="{9B3C9011-001C-E330-853C-FE0A027B6047}"/>
              </a:ext>
            </a:extLst>
          </p:cNvPr>
          <p:cNvSpPr txBox="1"/>
          <p:nvPr/>
        </p:nvSpPr>
        <p:spPr>
          <a:xfrm>
            <a:off x="295382" y="5182624"/>
            <a:ext cx="2538906" cy="923330"/>
          </a:xfrm>
          <a:prstGeom prst="rect">
            <a:avLst/>
          </a:prstGeom>
          <a:noFill/>
        </p:spPr>
        <p:txBody>
          <a:bodyPr wrap="square">
            <a:spAutoFit/>
          </a:bodyPr>
          <a:lstStyle/>
          <a:p>
            <a:r>
              <a:rPr lang="en-SG" dirty="0">
                <a:hlinkClick r:id="rId4"/>
              </a:rPr>
              <a:t>Standard and Conformance – ASEAN</a:t>
            </a:r>
            <a:endParaRPr lang="en-SG" dirty="0"/>
          </a:p>
          <a:p>
            <a:endParaRPr lang="en-SG" dirty="0"/>
          </a:p>
        </p:txBody>
      </p:sp>
      <p:sp>
        <p:nvSpPr>
          <p:cNvPr id="2" name="Date Placeholder 1">
            <a:extLst>
              <a:ext uri="{FF2B5EF4-FFF2-40B4-BE49-F238E27FC236}">
                <a16:creationId xmlns:a16="http://schemas.microsoft.com/office/drawing/2014/main" id="{1E7839A8-F384-BCE0-F01C-A40B06CD32B5}"/>
              </a:ext>
            </a:extLst>
          </p:cNvPr>
          <p:cNvSpPr>
            <a:spLocks noGrp="1"/>
          </p:cNvSpPr>
          <p:nvPr>
            <p:ph type="dt" sz="half" idx="10"/>
          </p:nvPr>
        </p:nvSpPr>
        <p:spPr/>
        <p:txBody>
          <a:bodyPr/>
          <a:lstStyle/>
          <a:p>
            <a:r>
              <a:rPr lang="en-US"/>
              <a:t>13/11/2025</a:t>
            </a:r>
          </a:p>
        </p:txBody>
      </p:sp>
      <p:sp>
        <p:nvSpPr>
          <p:cNvPr id="4" name="Slide Number Placeholder 3">
            <a:extLst>
              <a:ext uri="{FF2B5EF4-FFF2-40B4-BE49-F238E27FC236}">
                <a16:creationId xmlns:a16="http://schemas.microsoft.com/office/drawing/2014/main" id="{D8D11B98-5A9F-0907-1999-4735B4181B31}"/>
              </a:ext>
            </a:extLst>
          </p:cNvPr>
          <p:cNvSpPr>
            <a:spLocks noGrp="1"/>
          </p:cNvSpPr>
          <p:nvPr>
            <p:ph type="sldNum" sz="quarter" idx="12"/>
          </p:nvPr>
        </p:nvSpPr>
        <p:spPr/>
        <p:txBody>
          <a:bodyPr/>
          <a:lstStyle/>
          <a:p>
            <a:fld id="{F36C87F6-986D-49E6-AF40-1B3A1EE8064D}" type="slidenum">
              <a:rPr lang="en-US" smtClean="0"/>
              <a:t>29</a:t>
            </a:fld>
            <a:endParaRPr lang="en-US"/>
          </a:p>
        </p:txBody>
      </p:sp>
    </p:spTree>
    <p:extLst>
      <p:ext uri="{BB962C8B-B14F-4D97-AF65-F5344CB8AC3E}">
        <p14:creationId xmlns:p14="http://schemas.microsoft.com/office/powerpoint/2010/main" val="1402433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621804" y="530427"/>
            <a:ext cx="7120004" cy="50313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ight Arrow 6"/>
          <p:cNvSpPr/>
          <p:nvPr/>
        </p:nvSpPr>
        <p:spPr>
          <a:xfrm rot="699685">
            <a:off x="636269" y="3866811"/>
            <a:ext cx="2486385" cy="1109532"/>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SG" altLang="zh-TW" sz="1999" b="1" dirty="0">
                <a:solidFill>
                  <a:schemeClr val="tx1"/>
                </a:solidFill>
                <a:latin typeface="KaiTi" panose="02010609060101010101" pitchFamily="49" charset="-122"/>
                <a:ea typeface="KaiTi" panose="02010609060101010101" pitchFamily="49" charset="-122"/>
              </a:rPr>
              <a:t>10</a:t>
            </a:r>
            <a:r>
              <a:rPr lang="zh-TW" altLang="en-US" sz="1999" b="1" dirty="0">
                <a:solidFill>
                  <a:schemeClr val="tx1"/>
                </a:solidFill>
                <a:latin typeface="KaiTi" panose="02010609060101010101" pitchFamily="49" charset="-122"/>
                <a:ea typeface="KaiTi" panose="02010609060101010101" pitchFamily="49" charset="-122"/>
              </a:rPr>
              <a:t>項技術規範</a:t>
            </a:r>
          </a:p>
        </p:txBody>
      </p:sp>
      <p:pic>
        <p:nvPicPr>
          <p:cNvPr id="9" name="Picture 8"/>
          <p:cNvPicPr>
            <a:picLocks noChangeAspect="1"/>
          </p:cNvPicPr>
          <p:nvPr/>
        </p:nvPicPr>
        <p:blipFill rotWithShape="1">
          <a:blip r:embed="rId3" cstate="screen">
            <a:extLst>
              <a:ext uri="{28A0092B-C50C-407E-A947-70E740481C1C}">
                <a14:useLocalDpi xmlns:a14="http://schemas.microsoft.com/office/drawing/2010/main"/>
              </a:ext>
            </a:extLst>
          </a:blip>
          <a:srcRect b="-171"/>
          <a:stretch/>
        </p:blipFill>
        <p:spPr>
          <a:xfrm>
            <a:off x="5757958" y="2501645"/>
            <a:ext cx="5464670" cy="39834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Date Placeholder 1">
            <a:extLst>
              <a:ext uri="{FF2B5EF4-FFF2-40B4-BE49-F238E27FC236}">
                <a16:creationId xmlns:a16="http://schemas.microsoft.com/office/drawing/2014/main" id="{449894C0-B590-10EC-F64B-698594D6FC9C}"/>
              </a:ext>
            </a:extLst>
          </p:cNvPr>
          <p:cNvSpPr>
            <a:spLocks noGrp="1"/>
          </p:cNvSpPr>
          <p:nvPr>
            <p:ph type="dt" sz="half" idx="10"/>
          </p:nvPr>
        </p:nvSpPr>
        <p:spPr/>
        <p:txBody>
          <a:bodyPr/>
          <a:lstStyle/>
          <a:p>
            <a:r>
              <a:rPr lang="en-US"/>
              <a:t>13/11/2025</a:t>
            </a:r>
          </a:p>
        </p:txBody>
      </p:sp>
      <p:sp>
        <p:nvSpPr>
          <p:cNvPr id="5" name="Slide Number Placeholder 4">
            <a:extLst>
              <a:ext uri="{FF2B5EF4-FFF2-40B4-BE49-F238E27FC236}">
                <a16:creationId xmlns:a16="http://schemas.microsoft.com/office/drawing/2014/main" id="{C757C857-A260-C3F0-68EF-B174702E3875}"/>
              </a:ext>
            </a:extLst>
          </p:cNvPr>
          <p:cNvSpPr>
            <a:spLocks noGrp="1"/>
          </p:cNvSpPr>
          <p:nvPr>
            <p:ph type="sldNum" sz="quarter" idx="12"/>
          </p:nvPr>
        </p:nvSpPr>
        <p:spPr/>
        <p:txBody>
          <a:bodyPr/>
          <a:lstStyle/>
          <a:p>
            <a:fld id="{F36C87F6-986D-49E6-AF40-1B3A1EE8064D}" type="slidenum">
              <a:rPr lang="en-US" smtClean="0"/>
              <a:t>30</a:t>
            </a:fld>
            <a:endParaRPr lang="en-US"/>
          </a:p>
        </p:txBody>
      </p:sp>
    </p:spTree>
    <p:extLst>
      <p:ext uri="{BB962C8B-B14F-4D97-AF65-F5344CB8AC3E}">
        <p14:creationId xmlns:p14="http://schemas.microsoft.com/office/powerpoint/2010/main" val="861084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171406" y="145846"/>
            <a:ext cx="8452886" cy="53608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ight Arrow 7"/>
          <p:cNvSpPr/>
          <p:nvPr/>
        </p:nvSpPr>
        <p:spPr>
          <a:xfrm rot="21113421">
            <a:off x="262844" y="4362555"/>
            <a:ext cx="2658347" cy="1133795"/>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999" b="1" dirty="0">
                <a:solidFill>
                  <a:schemeClr val="tx1"/>
                </a:solidFill>
              </a:rPr>
              <a:t>GMP</a:t>
            </a:r>
            <a:r>
              <a:rPr lang="zh-TW" altLang="en-US" sz="1999" b="1" dirty="0">
                <a:solidFill>
                  <a:schemeClr val="tx1"/>
                </a:solidFill>
                <a:latin typeface="KaiTi" panose="02010609060101010101" pitchFamily="49" charset="-122"/>
                <a:ea typeface="KaiTi" panose="02010609060101010101" pitchFamily="49" charset="-122"/>
              </a:rPr>
              <a:t>課</a:t>
            </a:r>
            <a:r>
              <a:rPr lang="zh-CN" altLang="en-US" sz="1999" b="1" dirty="0">
                <a:solidFill>
                  <a:schemeClr val="tx1"/>
                </a:solidFill>
                <a:latin typeface="KaiTi" panose="02010609060101010101" pitchFamily="49" charset="-122"/>
                <a:ea typeface="KaiTi" panose="02010609060101010101" pitchFamily="49" charset="-122"/>
              </a:rPr>
              <a:t>程</a:t>
            </a:r>
            <a:r>
              <a:rPr lang="zh-TW" altLang="en-US" sz="1999" b="1" dirty="0">
                <a:solidFill>
                  <a:schemeClr val="tx1"/>
                </a:solidFill>
                <a:latin typeface="KaiTi" panose="02010609060101010101" pitchFamily="49" charset="-122"/>
                <a:ea typeface="KaiTi" panose="02010609060101010101" pitchFamily="49" charset="-122"/>
              </a:rPr>
              <a:t>講義</a:t>
            </a:r>
            <a:endParaRPr lang="en-SG" sz="1999" b="1" dirty="0">
              <a:solidFill>
                <a:schemeClr val="tx1"/>
              </a:solidFill>
              <a:latin typeface="KaiTi" panose="02010609060101010101" pitchFamily="49" charset="-122"/>
              <a:ea typeface="KaiTi" panose="02010609060101010101" pitchFamily="49" charset="-122"/>
            </a:endParaRPr>
          </a:p>
        </p:txBody>
      </p:sp>
      <p:pic>
        <p:nvPicPr>
          <p:cNvPr id="7" name="Picture 6"/>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5518348" y="1351255"/>
            <a:ext cx="5499209" cy="432693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7102524" y="2492450"/>
            <a:ext cx="4890137" cy="42197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Date Placeholder 1">
            <a:extLst>
              <a:ext uri="{FF2B5EF4-FFF2-40B4-BE49-F238E27FC236}">
                <a16:creationId xmlns:a16="http://schemas.microsoft.com/office/drawing/2014/main" id="{670D1886-B2CE-5A00-2E45-EFBC4863989C}"/>
              </a:ext>
            </a:extLst>
          </p:cNvPr>
          <p:cNvSpPr>
            <a:spLocks noGrp="1"/>
          </p:cNvSpPr>
          <p:nvPr>
            <p:ph type="dt" sz="half" idx="10"/>
          </p:nvPr>
        </p:nvSpPr>
        <p:spPr/>
        <p:txBody>
          <a:bodyPr/>
          <a:lstStyle/>
          <a:p>
            <a:r>
              <a:rPr lang="en-US"/>
              <a:t>13/11/2025</a:t>
            </a:r>
          </a:p>
        </p:txBody>
      </p:sp>
      <p:sp>
        <p:nvSpPr>
          <p:cNvPr id="5" name="Slide Number Placeholder 4">
            <a:extLst>
              <a:ext uri="{FF2B5EF4-FFF2-40B4-BE49-F238E27FC236}">
                <a16:creationId xmlns:a16="http://schemas.microsoft.com/office/drawing/2014/main" id="{353798FF-072C-E5E0-C15A-24C7F49E5B3B}"/>
              </a:ext>
            </a:extLst>
          </p:cNvPr>
          <p:cNvSpPr>
            <a:spLocks noGrp="1"/>
          </p:cNvSpPr>
          <p:nvPr>
            <p:ph type="sldNum" sz="quarter" idx="12"/>
          </p:nvPr>
        </p:nvSpPr>
        <p:spPr/>
        <p:txBody>
          <a:bodyPr/>
          <a:lstStyle/>
          <a:p>
            <a:fld id="{F36C87F6-986D-49E6-AF40-1B3A1EE8064D}" type="slidenum">
              <a:rPr lang="en-US" smtClean="0"/>
              <a:t>31</a:t>
            </a:fld>
            <a:endParaRPr lang="en-US"/>
          </a:p>
        </p:txBody>
      </p:sp>
    </p:spTree>
    <p:extLst>
      <p:ext uri="{BB962C8B-B14F-4D97-AF65-F5344CB8AC3E}">
        <p14:creationId xmlns:p14="http://schemas.microsoft.com/office/powerpoint/2010/main" val="3268039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 name="Date Placeholder 2">
            <a:extLst>
              <a:ext uri="{FF2B5EF4-FFF2-40B4-BE49-F238E27FC236}">
                <a16:creationId xmlns:a16="http://schemas.microsoft.com/office/drawing/2014/main" id="{B8EB2072-E0AC-8512-1F4F-970B0B65E93F}"/>
              </a:ext>
            </a:extLst>
          </p:cNvPr>
          <p:cNvSpPr>
            <a:spLocks noGrp="1"/>
          </p:cNvSpPr>
          <p:nvPr>
            <p:ph type="dt" sz="half" idx="10"/>
          </p:nvPr>
        </p:nvSpPr>
        <p:spPr/>
        <p:txBody>
          <a:bodyPr/>
          <a:lstStyle/>
          <a:p>
            <a:r>
              <a:rPr lang="en-US"/>
              <a:t>13/11/2025</a:t>
            </a:r>
          </a:p>
        </p:txBody>
      </p:sp>
      <p:sp>
        <p:nvSpPr>
          <p:cNvPr id="6" name="Slide Number Placeholder 5"/>
          <p:cNvSpPr>
            <a:spLocks noGrp="1"/>
          </p:cNvSpPr>
          <p:nvPr>
            <p:ph type="sldNum" sz="quarter" idx="12"/>
          </p:nvPr>
        </p:nvSpPr>
        <p:spPr/>
        <p:txBody>
          <a:bodyPr/>
          <a:lstStyle/>
          <a:p>
            <a:fld id="{F36C87F6-986D-49E6-AF40-1B3A1EE8064D}" type="slidenum">
              <a:rPr lang="en-US" smtClean="0"/>
              <a:t>32</a:t>
            </a:fld>
            <a:endParaRPr lang="en-US"/>
          </a:p>
        </p:txBody>
      </p:sp>
      <p:sp>
        <p:nvSpPr>
          <p:cNvPr id="8" name="Rectangle 7"/>
          <p:cNvSpPr/>
          <p:nvPr/>
        </p:nvSpPr>
        <p:spPr>
          <a:xfrm>
            <a:off x="549796" y="51699"/>
            <a:ext cx="7617470" cy="646331"/>
          </a:xfrm>
          <a:prstGeom prst="rect">
            <a:avLst/>
          </a:prstGeom>
        </p:spPr>
        <p:txBody>
          <a:bodyPr wrap="non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endParaRPr lang="en-SG" sz="36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p:txBody>
      </p:sp>
      <p:sp>
        <p:nvSpPr>
          <p:cNvPr id="9" name="TextBox 8"/>
          <p:cNvSpPr txBox="1"/>
          <p:nvPr/>
        </p:nvSpPr>
        <p:spPr>
          <a:xfrm>
            <a:off x="5528739" y="757268"/>
            <a:ext cx="2941937" cy="424732"/>
          </a:xfrm>
          <a:prstGeom prst="rect">
            <a:avLst/>
          </a:prstGeom>
          <a:noFill/>
          <a:ln>
            <a:solidFill>
              <a:schemeClr val="bg2"/>
            </a:solidFill>
          </a:ln>
        </p:spPr>
        <p:txBody>
          <a:bodyPr wrap="square" rtlCol="0">
            <a:spAutoFit/>
          </a:bodyPr>
          <a:lstStyle/>
          <a:p>
            <a:pPr>
              <a:lnSpc>
                <a:spcPct val="90000"/>
              </a:lnSpc>
            </a:pPr>
            <a:endParaRPr lang="en-US" sz="2400" dirty="0">
              <a:solidFill>
                <a:srgbClr val="3C5C26"/>
              </a:solidFill>
              <a:latin typeface="KaiTi" panose="02010609060101010101" pitchFamily="49" charset="-122"/>
              <a:ea typeface="KaiTi" panose="02010609060101010101" pitchFamily="49" charset="-122"/>
            </a:endParaRPr>
          </a:p>
        </p:txBody>
      </p:sp>
      <p:graphicFrame>
        <p:nvGraphicFramePr>
          <p:cNvPr id="7" name="Table 6"/>
          <p:cNvGraphicFramePr>
            <a:graphicFrameLocks noGrp="1"/>
          </p:cNvGraphicFramePr>
          <p:nvPr>
            <p:extLst>
              <p:ext uri="{D42A27DB-BD31-4B8C-83A1-F6EECF244321}">
                <p14:modId xmlns:p14="http://schemas.microsoft.com/office/powerpoint/2010/main" val="3486301595"/>
              </p:ext>
            </p:extLst>
          </p:nvPr>
        </p:nvGraphicFramePr>
        <p:xfrm>
          <a:off x="693813" y="4348200"/>
          <a:ext cx="11120426" cy="2111586"/>
        </p:xfrm>
        <a:graphic>
          <a:graphicData uri="http://schemas.openxmlformats.org/drawingml/2006/table">
            <a:tbl>
              <a:tblPr firstRow="1" bandRow="1">
                <a:tableStyleId>{5940675A-B579-460E-94D1-54222C63F5DA}</a:tableStyleId>
              </a:tblPr>
              <a:tblGrid>
                <a:gridCol w="1432391">
                  <a:extLst>
                    <a:ext uri="{9D8B030D-6E8A-4147-A177-3AD203B41FA5}">
                      <a16:colId xmlns:a16="http://schemas.microsoft.com/office/drawing/2014/main" val="20000"/>
                    </a:ext>
                  </a:extLst>
                </a:gridCol>
                <a:gridCol w="9688035">
                  <a:extLst>
                    <a:ext uri="{9D8B030D-6E8A-4147-A177-3AD203B41FA5}">
                      <a16:colId xmlns:a16="http://schemas.microsoft.com/office/drawing/2014/main" val="20001"/>
                    </a:ext>
                  </a:extLst>
                </a:gridCol>
              </a:tblGrid>
              <a:tr h="323224">
                <a:tc>
                  <a:txBody>
                    <a:bodyPr/>
                    <a:lstStyle/>
                    <a:p>
                      <a:r>
                        <a:rPr lang="en-US" sz="1400" b="1" dirty="0">
                          <a:solidFill>
                            <a:schemeClr val="accent6">
                              <a:lumMod val="50000"/>
                            </a:schemeClr>
                          </a:solidFill>
                        </a:rPr>
                        <a:t>Purpose</a:t>
                      </a: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baseline="0" dirty="0">
                          <a:solidFill>
                            <a:schemeClr val="accent6">
                              <a:lumMod val="50000"/>
                            </a:schemeClr>
                          </a:solidFill>
                          <a:latin typeface="Arial" pitchFamily="34" charset="0"/>
                          <a:cs typeface="Arial" pitchFamily="34" charset="0"/>
                        </a:rPr>
                        <a:t>any product that is used to supplement a diet and to maintain, enhance and improve the healthy function of human body </a:t>
                      </a:r>
                      <a:endParaRPr lang="en-US" sz="1400" dirty="0">
                        <a:solidFill>
                          <a:schemeClr val="accent6">
                            <a:lumMod val="50000"/>
                          </a:schemeClr>
                        </a:solidFill>
                        <a:latin typeface="Arial" pitchFamily="34" charset="0"/>
                        <a:cs typeface="Arial" pitchFamily="34" charset="0"/>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extLst>
                  <a:ext uri="{0D108BD9-81ED-4DB2-BD59-A6C34878D82A}">
                    <a16:rowId xmlns:a16="http://schemas.microsoft.com/office/drawing/2014/main" val="10000"/>
                  </a:ext>
                </a:extLst>
              </a:tr>
              <a:tr h="1124753">
                <a:tc>
                  <a:txBody>
                    <a:bodyPr/>
                    <a:lstStyle/>
                    <a:p>
                      <a:r>
                        <a:rPr lang="en-US" sz="1400" b="1" dirty="0">
                          <a:solidFill>
                            <a:schemeClr val="accent6">
                              <a:lumMod val="50000"/>
                            </a:schemeClr>
                          </a:solidFill>
                        </a:rPr>
                        <a:t>Composition/ Ingredient</a:t>
                      </a: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chemeClr val="accent1">
                        <a:lumMod val="20000"/>
                        <a:lumOff val="80000"/>
                      </a:schemeClr>
                    </a:solidFill>
                  </a:tcPr>
                </a:tc>
                <a:tc>
                  <a:txBody>
                    <a:bodyPr/>
                    <a:lstStyle/>
                    <a:p>
                      <a:r>
                        <a:rPr lang="en-US" sz="1400" dirty="0">
                          <a:solidFill>
                            <a:schemeClr val="accent6">
                              <a:lumMod val="50000"/>
                            </a:schemeClr>
                          </a:solidFill>
                          <a:latin typeface="Arial" pitchFamily="34" charset="0"/>
                          <a:cs typeface="Arial" pitchFamily="34" charset="0"/>
                        </a:rPr>
                        <a:t>contains one or more, or a combination of:</a:t>
                      </a:r>
                    </a:p>
                    <a:p>
                      <a:pPr marL="290513" lvl="0" indent="-290513">
                        <a:buFont typeface="+mj-lt"/>
                        <a:buAutoNum type="romanLcPeriod"/>
                      </a:pPr>
                      <a:r>
                        <a:rPr lang="en-US" sz="1400" dirty="0">
                          <a:solidFill>
                            <a:schemeClr val="accent6">
                              <a:lumMod val="50000"/>
                            </a:schemeClr>
                          </a:solidFill>
                          <a:latin typeface="Arial" pitchFamily="34" charset="0"/>
                          <a:cs typeface="Arial" pitchFamily="34" charset="0"/>
                        </a:rPr>
                        <a:t>Vitamins, minerals, amino acids, fatty acids, enzymes, </a:t>
                      </a:r>
                      <a:r>
                        <a:rPr lang="en-US" sz="1400" dirty="0" err="1">
                          <a:solidFill>
                            <a:schemeClr val="accent6">
                              <a:lumMod val="50000"/>
                            </a:schemeClr>
                          </a:solidFill>
                          <a:latin typeface="Arial" pitchFamily="34" charset="0"/>
                          <a:cs typeface="Arial" pitchFamily="34" charset="0"/>
                        </a:rPr>
                        <a:t>probiotics</a:t>
                      </a:r>
                      <a:r>
                        <a:rPr lang="en-US" sz="1400" dirty="0">
                          <a:solidFill>
                            <a:schemeClr val="accent6">
                              <a:lumMod val="50000"/>
                            </a:schemeClr>
                          </a:solidFill>
                          <a:latin typeface="Arial" pitchFamily="34" charset="0"/>
                          <a:cs typeface="Arial" pitchFamily="34" charset="0"/>
                        </a:rPr>
                        <a:t> and other bioactive substances </a:t>
                      </a:r>
                      <a:endParaRPr lang="en-SG" sz="1400" dirty="0">
                        <a:solidFill>
                          <a:schemeClr val="accent6">
                            <a:lumMod val="50000"/>
                          </a:schemeClr>
                        </a:solidFill>
                        <a:latin typeface="Arial" pitchFamily="34" charset="0"/>
                        <a:cs typeface="Arial" pitchFamily="34" charset="0"/>
                      </a:endParaRPr>
                    </a:p>
                    <a:p>
                      <a:pPr marL="290513" lvl="0" indent="-290513">
                        <a:buFont typeface="+mj-lt"/>
                        <a:buAutoNum type="romanLcPeriod"/>
                      </a:pPr>
                      <a:r>
                        <a:rPr lang="en-US" sz="1400" dirty="0">
                          <a:solidFill>
                            <a:schemeClr val="accent6">
                              <a:lumMod val="50000"/>
                            </a:schemeClr>
                          </a:solidFill>
                          <a:latin typeface="Arial" pitchFamily="34" charset="0"/>
                          <a:cs typeface="Arial" pitchFamily="34" charset="0"/>
                        </a:rPr>
                        <a:t>Substances derived from natural sources, including animal, mineral and botanical materials in the forms of extracts, isolates, concentrates, metabolite</a:t>
                      </a:r>
                      <a:endParaRPr lang="en-SG" sz="1400" dirty="0">
                        <a:solidFill>
                          <a:schemeClr val="accent6">
                            <a:lumMod val="50000"/>
                          </a:schemeClr>
                        </a:solidFill>
                        <a:latin typeface="Arial" pitchFamily="34" charset="0"/>
                        <a:cs typeface="Arial" pitchFamily="34" charset="0"/>
                      </a:endParaRPr>
                    </a:p>
                    <a:p>
                      <a:pPr marL="290513" lvl="0" indent="-290513">
                        <a:buFont typeface="+mj-lt"/>
                        <a:buAutoNum type="romanLcPeriod"/>
                      </a:pPr>
                      <a:r>
                        <a:rPr lang="en-US" sz="1400" dirty="0">
                          <a:solidFill>
                            <a:schemeClr val="accent6">
                              <a:lumMod val="50000"/>
                            </a:schemeClr>
                          </a:solidFill>
                          <a:latin typeface="Arial" pitchFamily="34" charset="0"/>
                          <a:cs typeface="Arial" pitchFamily="34" charset="0"/>
                        </a:rPr>
                        <a:t>Synthetic sources of ingredients mentioned in (</a:t>
                      </a:r>
                      <a:r>
                        <a:rPr lang="en-US" sz="1400" dirty="0" err="1">
                          <a:solidFill>
                            <a:schemeClr val="accent6">
                              <a:lumMod val="50000"/>
                            </a:schemeClr>
                          </a:solidFill>
                          <a:latin typeface="Arial" pitchFamily="34" charset="0"/>
                          <a:cs typeface="Arial" pitchFamily="34" charset="0"/>
                        </a:rPr>
                        <a:t>i</a:t>
                      </a:r>
                      <a:r>
                        <a:rPr lang="en-US" sz="1400" dirty="0">
                          <a:solidFill>
                            <a:schemeClr val="accent6">
                              <a:lumMod val="50000"/>
                            </a:schemeClr>
                          </a:solidFill>
                          <a:latin typeface="Arial" pitchFamily="34" charset="0"/>
                          <a:cs typeface="Arial" pitchFamily="34" charset="0"/>
                        </a:rPr>
                        <a:t>) and (ii)</a:t>
                      </a:r>
                      <a:endParaRPr lang="en-SG" sz="1400" dirty="0">
                        <a:solidFill>
                          <a:schemeClr val="accent6">
                            <a:lumMod val="50000"/>
                          </a:schemeClr>
                        </a:solidFill>
                        <a:latin typeface="Arial" pitchFamily="34" charset="0"/>
                        <a:cs typeface="Arial" pitchFamily="34" charset="0"/>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extLst>
                  <a:ext uri="{0D108BD9-81ED-4DB2-BD59-A6C34878D82A}">
                    <a16:rowId xmlns:a16="http://schemas.microsoft.com/office/drawing/2014/main" val="10001"/>
                  </a:ext>
                </a:extLst>
              </a:tr>
              <a:tr h="630122">
                <a:tc>
                  <a:txBody>
                    <a:bodyPr/>
                    <a:lstStyle/>
                    <a:p>
                      <a:r>
                        <a:rPr lang="en-US" sz="1400" b="1" dirty="0">
                          <a:solidFill>
                            <a:schemeClr val="accent6">
                              <a:lumMod val="50000"/>
                            </a:schemeClr>
                          </a:solidFill>
                        </a:rPr>
                        <a:t>Product Format/ Form</a:t>
                      </a: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chemeClr val="accent1">
                        <a:lumMod val="20000"/>
                        <a:lumOff val="80000"/>
                      </a:schemeClr>
                    </a:solidFill>
                  </a:tcPr>
                </a:tc>
                <a:tc>
                  <a:txBody>
                    <a:bodyPr/>
                    <a:lstStyle/>
                    <a:p>
                      <a:r>
                        <a:rPr lang="en-US" sz="1400" dirty="0">
                          <a:solidFill>
                            <a:schemeClr val="accent6">
                              <a:lumMod val="50000"/>
                            </a:schemeClr>
                          </a:solidFill>
                          <a:latin typeface="Arial" pitchFamily="34" charset="0"/>
                          <a:cs typeface="Arial" pitchFamily="34" charset="0"/>
                        </a:rPr>
                        <a:t>presented in dosage forms, administer in small unit doses (e.g. capsules, tablets, powder, liquids),</a:t>
                      </a:r>
                    </a:p>
                    <a:p>
                      <a:r>
                        <a:rPr lang="en-US" sz="1400" dirty="0">
                          <a:solidFill>
                            <a:schemeClr val="accent6">
                              <a:lumMod val="50000"/>
                            </a:schemeClr>
                          </a:solidFill>
                          <a:latin typeface="Arial" pitchFamily="34" charset="0"/>
                          <a:cs typeface="Arial" pitchFamily="34" charset="0"/>
                        </a:rPr>
                        <a:t>shall not include any sterile preparations (i.e. </a:t>
                      </a:r>
                      <a:r>
                        <a:rPr lang="en-US" sz="1400" dirty="0" err="1">
                          <a:solidFill>
                            <a:schemeClr val="accent6">
                              <a:lumMod val="50000"/>
                            </a:schemeClr>
                          </a:solidFill>
                          <a:latin typeface="Arial" pitchFamily="34" charset="0"/>
                          <a:cs typeface="Arial" pitchFamily="34" charset="0"/>
                        </a:rPr>
                        <a:t>injectable</a:t>
                      </a:r>
                      <a:r>
                        <a:rPr lang="en-US" sz="1400" dirty="0">
                          <a:solidFill>
                            <a:schemeClr val="accent6">
                              <a:lumMod val="50000"/>
                            </a:schemeClr>
                          </a:solidFill>
                          <a:latin typeface="Arial" pitchFamily="34" charset="0"/>
                          <a:cs typeface="Arial" pitchFamily="34" charset="0"/>
                        </a:rPr>
                        <a:t>, </a:t>
                      </a:r>
                      <a:r>
                        <a:rPr lang="en-US" sz="1400" dirty="0" err="1">
                          <a:solidFill>
                            <a:schemeClr val="accent6">
                              <a:lumMod val="50000"/>
                            </a:schemeClr>
                          </a:solidFill>
                          <a:latin typeface="Arial" pitchFamily="34" charset="0"/>
                          <a:cs typeface="Arial" pitchFamily="34" charset="0"/>
                        </a:rPr>
                        <a:t>eyedrops</a:t>
                      </a:r>
                      <a:r>
                        <a:rPr lang="en-US" sz="1400" dirty="0">
                          <a:solidFill>
                            <a:schemeClr val="accent6">
                              <a:lumMod val="50000"/>
                            </a:schemeClr>
                          </a:solidFill>
                          <a:latin typeface="Arial" pitchFamily="34" charset="0"/>
                          <a:cs typeface="Arial" pitchFamily="34" charset="0"/>
                        </a:rPr>
                        <a:t>). </a:t>
                      </a: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2" name="Rectangle 1"/>
          <p:cNvSpPr/>
          <p:nvPr/>
        </p:nvSpPr>
        <p:spPr>
          <a:xfrm>
            <a:off x="2222482" y="729568"/>
            <a:ext cx="6608233" cy="535531"/>
          </a:xfrm>
          <a:prstGeom prst="rect">
            <a:avLst/>
          </a:prstGeom>
        </p:spPr>
        <p:txBody>
          <a:bodyPr wrap="square">
            <a:spAutoFit/>
          </a:bodyPr>
          <a:lstStyle/>
          <a:p>
            <a:pPr>
              <a:lnSpc>
                <a:spcPct val="90000"/>
              </a:lnSpc>
            </a:pPr>
            <a:r>
              <a:rPr lang="en-US" sz="2400" b="1" i="1" dirty="0">
                <a:solidFill>
                  <a:schemeClr val="accent6">
                    <a:lumMod val="50000"/>
                  </a:schemeClr>
                </a:solidFill>
              </a:rPr>
              <a:t>“</a:t>
            </a:r>
            <a:r>
              <a:rPr lang="zh-TW" altLang="en-US" sz="2800" dirty="0">
                <a:solidFill>
                  <a:schemeClr val="accent6">
                    <a:lumMod val="50000"/>
                  </a:schemeClr>
                </a:solidFill>
                <a:latin typeface="KaiTi" panose="02010609060101010101" pitchFamily="49" charset="-122"/>
                <a:ea typeface="KaiTi" panose="02010609060101010101" pitchFamily="49" charset="-122"/>
                <a:cs typeface="Times New Roman" panose="02020603050405020304" pitchFamily="18" charset="0"/>
              </a:rPr>
              <a:t>保健品</a:t>
            </a:r>
            <a:r>
              <a:rPr lang="zh-CN" altLang="en-US" sz="2800" dirty="0">
                <a:solidFill>
                  <a:schemeClr val="accent6">
                    <a:lumMod val="50000"/>
                  </a:schemeClr>
                </a:solidFill>
                <a:latin typeface="KaiTi" panose="02010609060101010101" pitchFamily="49" charset="-122"/>
                <a:ea typeface="KaiTi" panose="02010609060101010101" pitchFamily="49" charset="-122"/>
                <a:cs typeface="Times New Roman" panose="02020603050405020304" pitchFamily="18" charset="0"/>
              </a:rPr>
              <a:t> </a:t>
            </a:r>
            <a:r>
              <a:rPr lang="en-US" sz="3200" b="1" dirty="0">
                <a:solidFill>
                  <a:schemeClr val="accent6">
                    <a:lumMod val="50000"/>
                  </a:schemeClr>
                </a:solidFill>
                <a:latin typeface="Calibri" panose="020F0502020204030204" pitchFamily="34" charset="0"/>
              </a:rPr>
              <a:t>Health Supplements</a:t>
            </a:r>
            <a:r>
              <a:rPr lang="en-US" sz="2400" b="1" i="1" dirty="0">
                <a:solidFill>
                  <a:schemeClr val="accent6">
                    <a:lumMod val="50000"/>
                  </a:schemeClr>
                </a:solidFill>
              </a:rPr>
              <a:t>”</a:t>
            </a:r>
            <a:endParaRPr lang="en-US" sz="2400" dirty="0">
              <a:solidFill>
                <a:schemeClr val="accent6">
                  <a:lumMod val="50000"/>
                </a:schemeClr>
              </a:solidFill>
            </a:endParaRPr>
          </a:p>
        </p:txBody>
      </p:sp>
      <p:graphicFrame>
        <p:nvGraphicFramePr>
          <p:cNvPr id="11" name="Table 10"/>
          <p:cNvGraphicFramePr>
            <a:graphicFrameLocks noGrp="1"/>
          </p:cNvGraphicFramePr>
          <p:nvPr>
            <p:extLst>
              <p:ext uri="{D42A27DB-BD31-4B8C-83A1-F6EECF244321}">
                <p14:modId xmlns:p14="http://schemas.microsoft.com/office/powerpoint/2010/main" val="3919814808"/>
              </p:ext>
            </p:extLst>
          </p:nvPr>
        </p:nvGraphicFramePr>
        <p:xfrm>
          <a:off x="693812" y="1345862"/>
          <a:ext cx="11120426" cy="2713107"/>
        </p:xfrm>
        <a:graphic>
          <a:graphicData uri="http://schemas.openxmlformats.org/drawingml/2006/table">
            <a:tbl>
              <a:tblPr firstRow="1" bandRow="1">
                <a:tableStyleId>{5940675A-B579-460E-94D1-54222C63F5DA}</a:tableStyleId>
              </a:tblPr>
              <a:tblGrid>
                <a:gridCol w="1432392">
                  <a:extLst>
                    <a:ext uri="{9D8B030D-6E8A-4147-A177-3AD203B41FA5}">
                      <a16:colId xmlns:a16="http://schemas.microsoft.com/office/drawing/2014/main" val="20000"/>
                    </a:ext>
                  </a:extLst>
                </a:gridCol>
                <a:gridCol w="9688034">
                  <a:extLst>
                    <a:ext uri="{9D8B030D-6E8A-4147-A177-3AD203B41FA5}">
                      <a16:colId xmlns:a16="http://schemas.microsoft.com/office/drawing/2014/main" val="20001"/>
                    </a:ext>
                  </a:extLst>
                </a:gridCol>
              </a:tblGrid>
              <a:tr h="35889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000" b="1" dirty="0">
                          <a:solidFill>
                            <a:schemeClr val="accent6">
                              <a:lumMod val="50000"/>
                            </a:schemeClr>
                          </a:solidFill>
                          <a:latin typeface="KaiTi" panose="02010609060101010101" pitchFamily="49" charset="-122"/>
                          <a:ea typeface="KaiTi" panose="02010609060101010101" pitchFamily="49" charset="-122"/>
                        </a:rPr>
                        <a:t>定义</a:t>
                      </a:r>
                      <a:endParaRPr lang="en-US" sz="2000" b="1" dirty="0">
                        <a:solidFill>
                          <a:schemeClr val="accent6">
                            <a:lumMod val="50000"/>
                          </a:schemeClr>
                        </a:solidFill>
                        <a:latin typeface="KaiTi" panose="02010609060101010101" pitchFamily="49" charset="-122"/>
                        <a:ea typeface="KaiTi" panose="02010609060101010101" pitchFamily="49" charset="-122"/>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chemeClr val="accent1">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sz="2000" b="0" i="0" kern="1200" dirty="0">
                          <a:solidFill>
                            <a:schemeClr val="accent6">
                              <a:lumMod val="50000"/>
                            </a:schemeClr>
                          </a:solidFill>
                          <a:effectLst/>
                          <a:latin typeface="KaiTi" panose="02010609060101010101" pitchFamily="49" charset="-122"/>
                          <a:ea typeface="KaiTi" panose="02010609060101010101" pitchFamily="49" charset="-122"/>
                          <a:cs typeface="+mn-cs"/>
                        </a:rPr>
                        <a:t>用於補充飲食並維持、增強和改善人體健康功能的任何產品</a:t>
                      </a:r>
                      <a:endParaRPr lang="en-US" sz="2000" dirty="0">
                        <a:solidFill>
                          <a:schemeClr val="accent6">
                            <a:lumMod val="50000"/>
                          </a:schemeClr>
                        </a:solidFill>
                        <a:latin typeface="KaiTi" panose="02010609060101010101" pitchFamily="49" charset="-122"/>
                        <a:ea typeface="KaiTi" panose="02010609060101010101" pitchFamily="49" charset="-122"/>
                        <a:cs typeface="Arial" pitchFamily="34" charset="0"/>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extLst>
                  <a:ext uri="{0D108BD9-81ED-4DB2-BD59-A6C34878D82A}">
                    <a16:rowId xmlns:a16="http://schemas.microsoft.com/office/drawing/2014/main" val="10000"/>
                  </a:ext>
                </a:extLst>
              </a:tr>
              <a:tr h="1059625">
                <a:tc>
                  <a:txBody>
                    <a:bodyPr/>
                    <a:lstStyle/>
                    <a:p>
                      <a:r>
                        <a:rPr lang="zh-TW" altLang="en-US" sz="2000" b="1" dirty="0">
                          <a:solidFill>
                            <a:schemeClr val="accent6">
                              <a:lumMod val="50000"/>
                            </a:schemeClr>
                          </a:solidFill>
                          <a:latin typeface="KaiTi" panose="02010609060101010101" pitchFamily="49" charset="-122"/>
                          <a:ea typeface="KaiTi" panose="02010609060101010101" pitchFamily="49" charset="-122"/>
                        </a:rPr>
                        <a:t>成分</a:t>
                      </a:r>
                      <a:endParaRPr lang="en-US" sz="2000" b="1" dirty="0">
                        <a:solidFill>
                          <a:schemeClr val="accent6">
                            <a:lumMod val="50000"/>
                          </a:schemeClr>
                        </a:solidFill>
                        <a:latin typeface="KaiTi" panose="02010609060101010101" pitchFamily="49" charset="-122"/>
                        <a:ea typeface="KaiTi" panose="02010609060101010101" pitchFamily="49" charset="-122"/>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chemeClr val="accent1">
                        <a:lumMod val="20000"/>
                        <a:lumOff val="80000"/>
                      </a:schemeClr>
                    </a:solidFill>
                  </a:tcPr>
                </a:tc>
                <a:tc>
                  <a:txBody>
                    <a:bodyPr/>
                    <a:lstStyle/>
                    <a:p>
                      <a:r>
                        <a:rPr lang="zh-TW" altLang="en-US" sz="2000" dirty="0">
                          <a:solidFill>
                            <a:schemeClr val="accent6">
                              <a:lumMod val="50000"/>
                            </a:schemeClr>
                          </a:solidFill>
                          <a:latin typeface="KaiTi" panose="02010609060101010101" pitchFamily="49" charset="-122"/>
                          <a:ea typeface="KaiTi" panose="02010609060101010101" pitchFamily="49" charset="-122"/>
                        </a:rPr>
                        <a:t>包含一</a:t>
                      </a:r>
                      <a:r>
                        <a:rPr lang="zh-CN" altLang="en-US" sz="2000" dirty="0">
                          <a:solidFill>
                            <a:schemeClr val="accent6">
                              <a:lumMod val="50000"/>
                            </a:schemeClr>
                          </a:solidFill>
                          <a:latin typeface="KaiTi" panose="02010609060101010101" pitchFamily="49" charset="-122"/>
                          <a:ea typeface="KaiTi" panose="02010609060101010101" pitchFamily="49" charset="-122"/>
                        </a:rPr>
                        <a:t>種</a:t>
                      </a:r>
                      <a:r>
                        <a:rPr lang="zh-TW" altLang="en-US" sz="2000" dirty="0">
                          <a:solidFill>
                            <a:schemeClr val="accent6">
                              <a:lumMod val="50000"/>
                            </a:schemeClr>
                          </a:solidFill>
                          <a:latin typeface="KaiTi" panose="02010609060101010101" pitchFamily="49" charset="-122"/>
                          <a:ea typeface="KaiTi" panose="02010609060101010101" pitchFamily="49" charset="-122"/>
                        </a:rPr>
                        <a:t>或多種，或以下各項的組合： </a:t>
                      </a:r>
                      <a:endParaRPr lang="en-US" altLang="zh-TW" sz="2000" dirty="0">
                        <a:solidFill>
                          <a:schemeClr val="accent6">
                            <a:lumMod val="50000"/>
                          </a:schemeClr>
                        </a:solidFill>
                        <a:latin typeface="KaiTi" panose="02010609060101010101" pitchFamily="49" charset="-122"/>
                        <a:ea typeface="KaiTi" panose="02010609060101010101" pitchFamily="49" charset="-122"/>
                      </a:endParaRPr>
                    </a:p>
                    <a:p>
                      <a:pPr marL="514350" indent="-514350">
                        <a:buFont typeface="+mj-lt"/>
                        <a:buAutoNum type="romanLcPeriod"/>
                      </a:pPr>
                      <a:r>
                        <a:rPr lang="zh-TW" altLang="en-US" sz="2000" dirty="0">
                          <a:solidFill>
                            <a:schemeClr val="accent6">
                              <a:lumMod val="50000"/>
                            </a:schemeClr>
                          </a:solidFill>
                          <a:latin typeface="KaiTi" panose="02010609060101010101" pitchFamily="49" charset="-122"/>
                          <a:ea typeface="KaiTi" panose="02010609060101010101" pitchFamily="49" charset="-122"/>
                        </a:rPr>
                        <a:t>維生素</a:t>
                      </a:r>
                      <a:r>
                        <a:rPr lang="zh-TW" altLang="en-US" sz="2000" b="0" i="0" kern="1200" dirty="0">
                          <a:solidFill>
                            <a:schemeClr val="accent6">
                              <a:lumMod val="50000"/>
                            </a:schemeClr>
                          </a:solidFill>
                          <a:effectLst/>
                          <a:latin typeface="KaiTi" panose="02010609060101010101" pitchFamily="49" charset="-122"/>
                          <a:ea typeface="KaiTi" panose="02010609060101010101" pitchFamily="49" charset="-122"/>
                          <a:cs typeface="+mn-cs"/>
                        </a:rPr>
                        <a:t>、</a:t>
                      </a:r>
                      <a:r>
                        <a:rPr lang="zh-TW" altLang="en-US" sz="2000" dirty="0">
                          <a:solidFill>
                            <a:schemeClr val="accent6">
                              <a:lumMod val="50000"/>
                            </a:schemeClr>
                          </a:solidFill>
                          <a:latin typeface="KaiTi" panose="02010609060101010101" pitchFamily="49" charset="-122"/>
                          <a:ea typeface="KaiTi" panose="02010609060101010101" pitchFamily="49" charset="-122"/>
                        </a:rPr>
                        <a:t>礦物質、氨基酸、脂肪酸、</a:t>
                      </a:r>
                      <a:r>
                        <a:rPr lang="zh-CN" altLang="en-US" sz="2000" dirty="0">
                          <a:solidFill>
                            <a:schemeClr val="accent6">
                              <a:lumMod val="50000"/>
                            </a:schemeClr>
                          </a:solidFill>
                          <a:latin typeface="KaiTi" panose="02010609060101010101" pitchFamily="49" charset="-122"/>
                          <a:ea typeface="KaiTi" panose="02010609060101010101" pitchFamily="49" charset="-122"/>
                        </a:rPr>
                        <a:t>酵素、</a:t>
                      </a:r>
                      <a:r>
                        <a:rPr lang="zh-TW" altLang="en-US" sz="2000" dirty="0">
                          <a:solidFill>
                            <a:schemeClr val="accent6">
                              <a:lumMod val="50000"/>
                            </a:schemeClr>
                          </a:solidFill>
                          <a:latin typeface="KaiTi" panose="02010609060101010101" pitchFamily="49" charset="-122"/>
                          <a:ea typeface="KaiTi" panose="02010609060101010101" pitchFamily="49" charset="-122"/>
                        </a:rPr>
                        <a:t>益生菌和其他生物活性物質 </a:t>
                      </a:r>
                      <a:endParaRPr lang="en-US" altLang="zh-TW" sz="2000" dirty="0">
                        <a:solidFill>
                          <a:schemeClr val="accent6">
                            <a:lumMod val="50000"/>
                          </a:schemeClr>
                        </a:solidFill>
                        <a:latin typeface="KaiTi" panose="02010609060101010101" pitchFamily="49" charset="-122"/>
                        <a:ea typeface="KaiTi" panose="02010609060101010101" pitchFamily="49" charset="-122"/>
                      </a:endParaRPr>
                    </a:p>
                    <a:p>
                      <a:pPr marL="514350" marR="0" lvl="0" indent="-514350" algn="l" defTabSz="914400" rtl="0" eaLnBrk="1" fontAlgn="auto" latinLnBrk="0" hangingPunct="1">
                        <a:lnSpc>
                          <a:spcPct val="100000"/>
                        </a:lnSpc>
                        <a:spcBef>
                          <a:spcPts val="0"/>
                        </a:spcBef>
                        <a:spcAft>
                          <a:spcPts val="0"/>
                        </a:spcAft>
                        <a:buClrTx/>
                        <a:buSzTx/>
                        <a:buFont typeface="+mj-lt"/>
                        <a:buAutoNum type="romanLcPeriod"/>
                        <a:tabLst/>
                        <a:defRPr/>
                      </a:pPr>
                      <a:r>
                        <a:rPr lang="zh-CN" altLang="en-US" sz="2000" dirty="0">
                          <a:solidFill>
                            <a:schemeClr val="accent6">
                              <a:lumMod val="50000"/>
                            </a:schemeClr>
                          </a:solidFill>
                          <a:latin typeface="KaiTi" panose="02010609060101010101" pitchFamily="49" charset="-122"/>
                          <a:ea typeface="KaiTi" panose="02010609060101010101" pitchFamily="49" charset="-122"/>
                        </a:rPr>
                        <a:t>衍生自</a:t>
                      </a:r>
                      <a:r>
                        <a:rPr lang="zh-TW" altLang="en-US" sz="2000" dirty="0">
                          <a:solidFill>
                            <a:schemeClr val="accent6">
                              <a:lumMod val="50000"/>
                            </a:schemeClr>
                          </a:solidFill>
                          <a:latin typeface="KaiTi" panose="02010609060101010101" pitchFamily="49" charset="-122"/>
                          <a:ea typeface="KaiTi" panose="02010609060101010101" pitchFamily="49" charset="-122"/>
                        </a:rPr>
                        <a:t>動物、礦物和植物天然來源</a:t>
                      </a:r>
                      <a:r>
                        <a:rPr lang="zh-CN" altLang="en-US" sz="2000" dirty="0">
                          <a:solidFill>
                            <a:schemeClr val="accent6">
                              <a:lumMod val="50000"/>
                            </a:schemeClr>
                          </a:solidFill>
                          <a:latin typeface="KaiTi" panose="02010609060101010101" pitchFamily="49" charset="-122"/>
                          <a:ea typeface="KaiTi" panose="02010609060101010101" pitchFamily="49" charset="-122"/>
                        </a:rPr>
                        <a:t>之</a:t>
                      </a:r>
                      <a:r>
                        <a:rPr lang="zh-TW" altLang="en-US" sz="2000" dirty="0">
                          <a:solidFill>
                            <a:schemeClr val="accent6">
                              <a:lumMod val="50000"/>
                            </a:schemeClr>
                          </a:solidFill>
                          <a:latin typeface="KaiTi" panose="02010609060101010101" pitchFamily="49" charset="-122"/>
                          <a:ea typeface="KaiTi" panose="02010609060101010101" pitchFamily="49" charset="-122"/>
                        </a:rPr>
                        <a:t>物質</a:t>
                      </a:r>
                      <a:r>
                        <a:rPr lang="zh-CN" altLang="en-US" sz="2000" dirty="0">
                          <a:solidFill>
                            <a:schemeClr val="accent6">
                              <a:lumMod val="50000"/>
                            </a:schemeClr>
                          </a:solidFill>
                          <a:latin typeface="KaiTi" panose="02010609060101010101" pitchFamily="49" charset="-122"/>
                          <a:ea typeface="KaiTi" panose="02010609060101010101" pitchFamily="49" charset="-122"/>
                        </a:rPr>
                        <a:t>，</a:t>
                      </a:r>
                      <a:r>
                        <a:rPr lang="zh-TW" altLang="en-US" sz="2000" dirty="0">
                          <a:solidFill>
                            <a:schemeClr val="accent6">
                              <a:lumMod val="50000"/>
                            </a:schemeClr>
                          </a:solidFill>
                          <a:latin typeface="KaiTi" panose="02010609060101010101" pitchFamily="49" charset="-122"/>
                          <a:ea typeface="KaiTi" panose="02010609060101010101" pitchFamily="49" charset="-122"/>
                        </a:rPr>
                        <a:t>包括提取物、分離物、濃縮物、代謝物</a:t>
                      </a:r>
                      <a:endParaRPr lang="en-US" altLang="zh-TW" sz="2000" dirty="0">
                        <a:solidFill>
                          <a:schemeClr val="accent6">
                            <a:lumMod val="50000"/>
                          </a:schemeClr>
                        </a:solidFill>
                        <a:latin typeface="KaiTi" panose="02010609060101010101" pitchFamily="49" charset="-122"/>
                        <a:ea typeface="KaiTi" panose="02010609060101010101" pitchFamily="49" charset="-122"/>
                      </a:endParaRPr>
                    </a:p>
                    <a:p>
                      <a:pPr marL="514350" marR="0" lvl="0" indent="-514350" algn="l" defTabSz="914400" rtl="0" eaLnBrk="1" fontAlgn="auto" latinLnBrk="0" hangingPunct="1">
                        <a:lnSpc>
                          <a:spcPct val="100000"/>
                        </a:lnSpc>
                        <a:spcBef>
                          <a:spcPts val="0"/>
                        </a:spcBef>
                        <a:spcAft>
                          <a:spcPts val="0"/>
                        </a:spcAft>
                        <a:buClrTx/>
                        <a:buSzTx/>
                        <a:buFont typeface="+mj-lt"/>
                        <a:buAutoNum type="romanLcPeriod"/>
                        <a:tabLst/>
                        <a:defRPr/>
                      </a:pPr>
                      <a:r>
                        <a:rPr lang="zh-TW" altLang="en-US" sz="2000" dirty="0">
                          <a:solidFill>
                            <a:schemeClr val="accent6">
                              <a:lumMod val="50000"/>
                            </a:schemeClr>
                          </a:solidFill>
                          <a:latin typeface="KaiTi" panose="02010609060101010101" pitchFamily="49" charset="-122"/>
                          <a:ea typeface="KaiTi" panose="02010609060101010101" pitchFamily="49" charset="-122"/>
                        </a:rPr>
                        <a:t>（</a:t>
                      </a:r>
                      <a:r>
                        <a:rPr lang="en-US" altLang="zh-TW" sz="2000" dirty="0" err="1">
                          <a:solidFill>
                            <a:schemeClr val="accent6">
                              <a:lumMod val="50000"/>
                            </a:schemeClr>
                          </a:solidFill>
                          <a:latin typeface="KaiTi" panose="02010609060101010101" pitchFamily="49" charset="-122"/>
                          <a:ea typeface="KaiTi" panose="02010609060101010101" pitchFamily="49" charset="-122"/>
                        </a:rPr>
                        <a:t>i</a:t>
                      </a:r>
                      <a:r>
                        <a:rPr lang="zh-TW" altLang="en-US" sz="2000" dirty="0">
                          <a:solidFill>
                            <a:schemeClr val="accent6">
                              <a:lumMod val="50000"/>
                            </a:schemeClr>
                          </a:solidFill>
                          <a:latin typeface="KaiTi" panose="02010609060101010101" pitchFamily="49" charset="-122"/>
                          <a:ea typeface="KaiTi" panose="02010609060101010101" pitchFamily="49" charset="-122"/>
                        </a:rPr>
                        <a:t>）和（</a:t>
                      </a:r>
                      <a:r>
                        <a:rPr lang="en-US" altLang="zh-TW" sz="2000" dirty="0">
                          <a:solidFill>
                            <a:schemeClr val="accent6">
                              <a:lumMod val="50000"/>
                            </a:schemeClr>
                          </a:solidFill>
                          <a:latin typeface="KaiTi" panose="02010609060101010101" pitchFamily="49" charset="-122"/>
                          <a:ea typeface="KaiTi" panose="02010609060101010101" pitchFamily="49" charset="-122"/>
                        </a:rPr>
                        <a:t>ii</a:t>
                      </a:r>
                      <a:r>
                        <a:rPr lang="zh-TW" altLang="en-US" sz="2000" dirty="0">
                          <a:solidFill>
                            <a:schemeClr val="accent6">
                              <a:lumMod val="50000"/>
                            </a:schemeClr>
                          </a:solidFill>
                          <a:latin typeface="KaiTi" panose="02010609060101010101" pitchFamily="49" charset="-122"/>
                          <a:ea typeface="KaiTi" panose="02010609060101010101" pitchFamily="49" charset="-122"/>
                        </a:rPr>
                        <a:t>）中提到的成分之合成來源</a:t>
                      </a:r>
                      <a:endParaRPr lang="en-SG" sz="2000" dirty="0">
                        <a:solidFill>
                          <a:schemeClr val="accent6">
                            <a:lumMod val="50000"/>
                          </a:schemeClr>
                        </a:solidFill>
                        <a:latin typeface="KaiTi" panose="02010609060101010101" pitchFamily="49" charset="-122"/>
                        <a:ea typeface="KaiTi" panose="02010609060101010101" pitchFamily="49" charset="-122"/>
                        <a:cs typeface="Arial" pitchFamily="34" charset="0"/>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extLst>
                  <a:ext uri="{0D108BD9-81ED-4DB2-BD59-A6C34878D82A}">
                    <a16:rowId xmlns:a16="http://schemas.microsoft.com/office/drawing/2014/main" val="10001"/>
                  </a:ext>
                </a:extLst>
              </a:tr>
              <a:tr h="701427">
                <a:tc>
                  <a:txBody>
                    <a:bodyPr/>
                    <a:lstStyle/>
                    <a:p>
                      <a:r>
                        <a:rPr lang="zh-TW" altLang="en-US" sz="2000" b="1" dirty="0">
                          <a:solidFill>
                            <a:schemeClr val="accent6">
                              <a:lumMod val="50000"/>
                            </a:schemeClr>
                          </a:solidFill>
                          <a:latin typeface="KaiTi" panose="02010609060101010101" pitchFamily="49" charset="-122"/>
                          <a:ea typeface="KaiTi" panose="02010609060101010101" pitchFamily="49" charset="-122"/>
                        </a:rPr>
                        <a:t>產品形態</a:t>
                      </a:r>
                      <a:endParaRPr lang="en-US" sz="2000" b="1" dirty="0">
                        <a:solidFill>
                          <a:schemeClr val="accent6">
                            <a:lumMod val="50000"/>
                          </a:schemeClr>
                        </a:solidFill>
                        <a:latin typeface="KaiTi" panose="02010609060101010101" pitchFamily="49" charset="-122"/>
                        <a:ea typeface="KaiTi" panose="02010609060101010101" pitchFamily="49" charset="-122"/>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solidFill>
                      <a:schemeClr val="accent1">
                        <a:lumMod val="20000"/>
                        <a:lumOff val="80000"/>
                      </a:schemeClr>
                    </a:solidFill>
                  </a:tcPr>
                </a:tc>
                <a:tc>
                  <a:txBody>
                    <a:bodyPr/>
                    <a:lstStyle/>
                    <a:p>
                      <a:r>
                        <a:rPr lang="zh-TW" altLang="en-US" sz="2000" dirty="0">
                          <a:solidFill>
                            <a:schemeClr val="accent6">
                              <a:lumMod val="50000"/>
                            </a:schemeClr>
                          </a:solidFill>
                          <a:latin typeface="KaiTi" panose="02010609060101010101" pitchFamily="49" charset="-122"/>
                          <a:ea typeface="KaiTi" panose="02010609060101010101" pitchFamily="49" charset="-122"/>
                        </a:rPr>
                        <a:t>劑型形式，以小單位劑量（例如膠囊、片劑、散劑、液體）</a:t>
                      </a:r>
                      <a:r>
                        <a:rPr lang="zh-CN" altLang="en-US" sz="2000" dirty="0">
                          <a:solidFill>
                            <a:schemeClr val="accent6">
                              <a:lumMod val="50000"/>
                            </a:schemeClr>
                          </a:solidFill>
                          <a:latin typeface="KaiTi" panose="02010609060101010101" pitchFamily="49" charset="-122"/>
                          <a:ea typeface="KaiTi" panose="02010609060101010101" pitchFamily="49" charset="-122"/>
                        </a:rPr>
                        <a:t>服用</a:t>
                      </a:r>
                      <a:r>
                        <a:rPr lang="en-US" altLang="zh-CN" sz="2000" dirty="0">
                          <a:solidFill>
                            <a:schemeClr val="accent6">
                              <a:lumMod val="50000"/>
                            </a:schemeClr>
                          </a:solidFill>
                          <a:latin typeface="KaiTi" panose="02010609060101010101" pitchFamily="49" charset="-122"/>
                          <a:ea typeface="KaiTi" panose="02010609060101010101" pitchFamily="49" charset="-122"/>
                        </a:rPr>
                        <a:t>,</a:t>
                      </a:r>
                      <a:r>
                        <a:rPr lang="zh-TW" altLang="en-US" sz="2000" dirty="0">
                          <a:solidFill>
                            <a:schemeClr val="accent6">
                              <a:lumMod val="50000"/>
                            </a:schemeClr>
                          </a:solidFill>
                          <a:latin typeface="KaiTi" panose="02010609060101010101" pitchFamily="49" charset="-122"/>
                          <a:ea typeface="KaiTi" panose="02010609060101010101" pitchFamily="49" charset="-122"/>
                        </a:rPr>
                        <a:t>不得包括任何無菌製劑（即</a:t>
                      </a:r>
                      <a:r>
                        <a:rPr lang="zh-CN" altLang="en-US" sz="2000" dirty="0">
                          <a:solidFill>
                            <a:schemeClr val="accent6">
                              <a:lumMod val="50000"/>
                            </a:schemeClr>
                          </a:solidFill>
                          <a:latin typeface="KaiTi" panose="02010609060101010101" pitchFamily="49" charset="-122"/>
                          <a:ea typeface="KaiTi" panose="02010609060101010101" pitchFamily="49" charset="-122"/>
                        </a:rPr>
                        <a:t>注</a:t>
                      </a:r>
                      <a:r>
                        <a:rPr lang="zh-TW" altLang="en-US" sz="2000" dirty="0">
                          <a:solidFill>
                            <a:schemeClr val="accent6">
                              <a:lumMod val="50000"/>
                            </a:schemeClr>
                          </a:solidFill>
                          <a:latin typeface="KaiTi" panose="02010609060101010101" pitchFamily="49" charset="-122"/>
                          <a:ea typeface="KaiTi" panose="02010609060101010101" pitchFamily="49" charset="-122"/>
                        </a:rPr>
                        <a:t>射劑、眼藥水）。</a:t>
                      </a:r>
                      <a:endParaRPr lang="en-US" sz="2000" dirty="0">
                        <a:solidFill>
                          <a:schemeClr val="accent6">
                            <a:lumMod val="50000"/>
                          </a:schemeClr>
                        </a:solidFill>
                        <a:latin typeface="KaiTi" panose="02010609060101010101" pitchFamily="49" charset="-122"/>
                        <a:ea typeface="KaiTi" panose="02010609060101010101" pitchFamily="49" charset="-122"/>
                        <a:cs typeface="Arial" pitchFamily="34" charset="0"/>
                      </a:endParaRPr>
                    </a:p>
                  </a:txBody>
                  <a:tcPr>
                    <a:lnL w="12700" cap="flat" cmpd="sng" algn="ctr">
                      <a:solidFill>
                        <a:srgbClr val="000099"/>
                      </a:solidFill>
                      <a:prstDash val="solid"/>
                      <a:round/>
                      <a:headEnd type="none" w="med" len="med"/>
                      <a:tailEnd type="none" w="med" len="med"/>
                    </a:lnL>
                    <a:lnR w="12700" cap="flat" cmpd="sng" algn="ctr">
                      <a:solidFill>
                        <a:srgbClr val="000099"/>
                      </a:solidFill>
                      <a:prstDash val="solid"/>
                      <a:round/>
                      <a:headEnd type="none" w="med" len="med"/>
                      <a:tailEnd type="none" w="med" len="med"/>
                    </a:lnR>
                    <a:lnT w="12700" cap="flat" cmpd="sng" algn="ctr">
                      <a:solidFill>
                        <a:srgbClr val="000099"/>
                      </a:solidFill>
                      <a:prstDash val="solid"/>
                      <a:round/>
                      <a:headEnd type="none" w="med" len="med"/>
                      <a:tailEnd type="none" w="med" len="med"/>
                    </a:lnT>
                    <a:lnB w="12700" cap="flat" cmpd="sng" algn="ctr">
                      <a:solidFill>
                        <a:srgbClr val="000099"/>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032446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Shape 297"/>
        <p:cNvGrpSpPr/>
        <p:nvPr/>
      </p:nvGrpSpPr>
      <p:grpSpPr>
        <a:xfrm>
          <a:off x="0" y="0"/>
          <a:ext cx="0" cy="0"/>
          <a:chOff x="0" y="0"/>
          <a:chExt cx="0" cy="0"/>
        </a:xfrm>
      </p:grpSpPr>
      <p:pic>
        <p:nvPicPr>
          <p:cNvPr id="5" name="Picture 4">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298" name="Google Shape;298;p27"/>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33</a:t>
            </a:fld>
            <a:endParaRPr/>
          </a:p>
        </p:txBody>
      </p:sp>
      <p:graphicFrame>
        <p:nvGraphicFramePr>
          <p:cNvPr id="299" name="Google Shape;299;p27"/>
          <p:cNvGraphicFramePr/>
          <p:nvPr>
            <p:extLst>
              <p:ext uri="{D42A27DB-BD31-4B8C-83A1-F6EECF244321}">
                <p14:modId xmlns:p14="http://schemas.microsoft.com/office/powerpoint/2010/main" val="2842445876"/>
              </p:ext>
            </p:extLst>
          </p:nvPr>
        </p:nvGraphicFramePr>
        <p:xfrm>
          <a:off x="203314" y="769910"/>
          <a:ext cx="11782196" cy="5972936"/>
        </p:xfrm>
        <a:graphic>
          <a:graphicData uri="http://schemas.openxmlformats.org/drawingml/2006/table">
            <a:tbl>
              <a:tblPr>
                <a:noFill/>
              </a:tblPr>
              <a:tblGrid>
                <a:gridCol w="850538">
                  <a:extLst>
                    <a:ext uri="{9D8B030D-6E8A-4147-A177-3AD203B41FA5}">
                      <a16:colId xmlns:a16="http://schemas.microsoft.com/office/drawing/2014/main" val="20000"/>
                    </a:ext>
                  </a:extLst>
                </a:gridCol>
                <a:gridCol w="2880320">
                  <a:extLst>
                    <a:ext uri="{9D8B030D-6E8A-4147-A177-3AD203B41FA5}">
                      <a16:colId xmlns:a16="http://schemas.microsoft.com/office/drawing/2014/main" val="20001"/>
                    </a:ext>
                  </a:extLst>
                </a:gridCol>
                <a:gridCol w="3672408">
                  <a:extLst>
                    <a:ext uri="{9D8B030D-6E8A-4147-A177-3AD203B41FA5}">
                      <a16:colId xmlns:a16="http://schemas.microsoft.com/office/drawing/2014/main" val="1978907559"/>
                    </a:ext>
                  </a:extLst>
                </a:gridCol>
                <a:gridCol w="3384376">
                  <a:extLst>
                    <a:ext uri="{9D8B030D-6E8A-4147-A177-3AD203B41FA5}">
                      <a16:colId xmlns:a16="http://schemas.microsoft.com/office/drawing/2014/main" val="20002"/>
                    </a:ext>
                  </a:extLst>
                </a:gridCol>
                <a:gridCol w="994554">
                  <a:extLst>
                    <a:ext uri="{9D8B030D-6E8A-4147-A177-3AD203B41FA5}">
                      <a16:colId xmlns:a16="http://schemas.microsoft.com/office/drawing/2014/main" val="20003"/>
                    </a:ext>
                  </a:extLst>
                </a:gridCol>
              </a:tblGrid>
              <a:tr h="288029">
                <a:tc>
                  <a:txBody>
                    <a:bodyPr/>
                    <a:lstStyle/>
                    <a:p>
                      <a:pPr marL="0" lvl="0" indent="0" algn="l" rtl="0">
                        <a:lnSpc>
                          <a:spcPct val="100000"/>
                        </a:lnSpc>
                        <a:spcBef>
                          <a:spcPts val="0"/>
                        </a:spcBef>
                        <a:spcAft>
                          <a:spcPts val="0"/>
                        </a:spcAft>
                        <a:buNone/>
                      </a:pPr>
                      <a:r>
                        <a:rPr lang="zh-CN" altLang="en-US" sz="1800" b="1" dirty="0">
                          <a:solidFill>
                            <a:schemeClr val="bg1"/>
                          </a:solidFill>
                          <a:latin typeface="KaiTi" panose="02010609060101010101" pitchFamily="49" charset="-122"/>
                          <a:ea typeface="KaiTi" panose="02010609060101010101" pitchFamily="49" charset="-122"/>
                          <a:cs typeface="Poppins"/>
                          <a:sym typeface="Poppins"/>
                        </a:rPr>
                        <a:t>附件</a:t>
                      </a:r>
                      <a:endParaRPr sz="1800" b="1" dirty="0">
                        <a:solidFill>
                          <a:schemeClr val="bg1"/>
                        </a:solidFill>
                        <a:latin typeface="KaiTi" panose="02010609060101010101" pitchFamily="49" charset="-122"/>
                        <a:ea typeface="KaiTi" panose="02010609060101010101" pitchFamily="49" charset="-122"/>
                        <a:cs typeface="Poppins"/>
                        <a:sym typeface="Poppins"/>
                      </a:endParaRPr>
                    </a:p>
                  </a:txBody>
                  <a:tcPr marL="121868" marR="121868" marT="121868" marB="121868">
                    <a:solidFill>
                      <a:srgbClr val="0097D2"/>
                    </a:solidFill>
                  </a:tcPr>
                </a:tc>
                <a:tc>
                  <a:txBody>
                    <a:bodyPr/>
                    <a:lstStyle/>
                    <a:p>
                      <a:pPr marL="0" lvl="0" indent="0" algn="l" rtl="0">
                        <a:lnSpc>
                          <a:spcPct val="100000"/>
                        </a:lnSpc>
                        <a:spcBef>
                          <a:spcPts val="0"/>
                        </a:spcBef>
                        <a:spcAft>
                          <a:spcPts val="0"/>
                        </a:spcAft>
                        <a:buNone/>
                      </a:pPr>
                      <a:r>
                        <a:rPr lang="zh-TW" altLang="en-US" sz="1800" b="1" dirty="0">
                          <a:solidFill>
                            <a:schemeClr val="bg1"/>
                          </a:solidFill>
                          <a:latin typeface="KaiTi" panose="02010609060101010101" pitchFamily="49" charset="-122"/>
                          <a:ea typeface="KaiTi" panose="02010609060101010101" pitchFamily="49" charset="-122"/>
                          <a:cs typeface="Poppins"/>
                          <a:sym typeface="Poppins"/>
                        </a:rPr>
                        <a:t>東協保健品技術規範</a:t>
                      </a:r>
                    </a:p>
                  </a:txBody>
                  <a:tcPr marL="121868" marR="121868" marT="121868" marB="121868">
                    <a:solidFill>
                      <a:srgbClr val="0097D2"/>
                    </a:solidFill>
                  </a:tcPr>
                </a:tc>
                <a:tc>
                  <a:txBody>
                    <a:bodyPr/>
                    <a:lstStyle/>
                    <a:p>
                      <a:pPr marL="0" lvl="0" indent="0" algn="l" rtl="0">
                        <a:lnSpc>
                          <a:spcPct val="100000"/>
                        </a:lnSpc>
                        <a:spcBef>
                          <a:spcPts val="0"/>
                        </a:spcBef>
                        <a:spcAft>
                          <a:spcPts val="0"/>
                        </a:spcAft>
                        <a:buNone/>
                      </a:pPr>
                      <a:r>
                        <a:rPr lang="zh-CN" altLang="en-US" sz="1800" b="1" dirty="0">
                          <a:solidFill>
                            <a:schemeClr val="bg1"/>
                          </a:solidFill>
                          <a:latin typeface="KaiTi" panose="02010609060101010101" pitchFamily="49" charset="-122"/>
                          <a:ea typeface="KaiTi" panose="02010609060101010101" pitchFamily="49" charset="-122"/>
                          <a:cs typeface="Poppins"/>
                          <a:sym typeface="Poppins"/>
                        </a:rPr>
                        <a:t>來源</a:t>
                      </a:r>
                      <a:endParaRPr lang="zh-TW" altLang="en-US" sz="1800" b="1" dirty="0">
                        <a:solidFill>
                          <a:schemeClr val="bg1"/>
                        </a:solidFill>
                        <a:latin typeface="KaiTi" panose="02010609060101010101" pitchFamily="49" charset="-122"/>
                        <a:ea typeface="KaiTi" panose="02010609060101010101" pitchFamily="49" charset="-122"/>
                        <a:cs typeface="Poppins"/>
                        <a:sym typeface="Poppins"/>
                      </a:endParaRPr>
                    </a:p>
                  </a:txBody>
                  <a:tcPr marL="121868" marR="121868" marT="121868" marB="121868">
                    <a:solidFill>
                      <a:srgbClr val="0097D2"/>
                    </a:solidFill>
                  </a:tcPr>
                </a:tc>
                <a:tc>
                  <a:txBody>
                    <a:bodyPr/>
                    <a:lstStyle/>
                    <a:p>
                      <a:pPr marL="0" lvl="0" indent="0" algn="l" rtl="0">
                        <a:lnSpc>
                          <a:spcPct val="100000"/>
                        </a:lnSpc>
                        <a:spcBef>
                          <a:spcPts val="0"/>
                        </a:spcBef>
                        <a:spcAft>
                          <a:spcPts val="0"/>
                        </a:spcAft>
                        <a:buNone/>
                      </a:pPr>
                      <a:r>
                        <a:rPr lang="zh-CN" altLang="en-US" sz="1800" b="1" dirty="0">
                          <a:solidFill>
                            <a:schemeClr val="bg1"/>
                          </a:solidFill>
                          <a:latin typeface="KaiTi" panose="02010609060101010101" pitchFamily="49" charset="-122"/>
                          <a:ea typeface="KaiTi" panose="02010609060101010101" pitchFamily="49" charset="-122"/>
                          <a:cs typeface="Poppins"/>
                          <a:sym typeface="Poppins"/>
                        </a:rPr>
                        <a:t>有無對應的台湾法规？</a:t>
                      </a:r>
                      <a:endParaRPr sz="1800" b="1" dirty="0">
                        <a:solidFill>
                          <a:schemeClr val="bg1"/>
                        </a:solidFill>
                        <a:latin typeface="KaiTi" panose="02010609060101010101" pitchFamily="49" charset="-122"/>
                        <a:ea typeface="KaiTi" panose="02010609060101010101" pitchFamily="49" charset="-122"/>
                        <a:cs typeface="Poppins"/>
                        <a:sym typeface="Poppins"/>
                      </a:endParaRPr>
                    </a:p>
                  </a:txBody>
                  <a:tcPr marL="121868" marR="121868" marT="121868" marB="121868">
                    <a:solidFill>
                      <a:srgbClr val="0097D2"/>
                    </a:solidFill>
                  </a:tcPr>
                </a:tc>
                <a:tc>
                  <a:txBody>
                    <a:bodyPr/>
                    <a:lstStyle/>
                    <a:p>
                      <a:pPr marL="0" lvl="0" indent="0" algn="l" rtl="0">
                        <a:lnSpc>
                          <a:spcPct val="100000"/>
                        </a:lnSpc>
                        <a:spcBef>
                          <a:spcPts val="0"/>
                        </a:spcBef>
                        <a:spcAft>
                          <a:spcPts val="0"/>
                        </a:spcAft>
                        <a:buNone/>
                      </a:pPr>
                      <a:r>
                        <a:rPr lang="zh-CN" altLang="en-US" sz="1800" b="1" dirty="0">
                          <a:solidFill>
                            <a:schemeClr val="bg1"/>
                          </a:solidFill>
                          <a:latin typeface="KaiTi" panose="02010609060101010101" pitchFamily="49" charset="-122"/>
                          <a:ea typeface="KaiTi" panose="02010609060101010101" pitchFamily="49" charset="-122"/>
                          <a:cs typeface="Poppins"/>
                          <a:sym typeface="Poppins"/>
                        </a:rPr>
                        <a:t>備注</a:t>
                      </a:r>
                      <a:endParaRPr sz="1800" b="1" dirty="0">
                        <a:solidFill>
                          <a:schemeClr val="bg1"/>
                        </a:solidFill>
                        <a:latin typeface="KaiTi" panose="02010609060101010101" pitchFamily="49" charset="-122"/>
                        <a:ea typeface="KaiTi" panose="02010609060101010101" pitchFamily="49" charset="-122"/>
                        <a:cs typeface="Poppins"/>
                        <a:sym typeface="Poppins"/>
                      </a:endParaRPr>
                    </a:p>
                  </a:txBody>
                  <a:tcPr marL="121868" marR="121868" marT="121868" marB="121868">
                    <a:solidFill>
                      <a:srgbClr val="0097D2"/>
                    </a:solidFill>
                  </a:tcPr>
                </a:tc>
                <a:extLst>
                  <a:ext uri="{0D108BD9-81ED-4DB2-BD59-A6C34878D82A}">
                    <a16:rowId xmlns:a16="http://schemas.microsoft.com/office/drawing/2014/main" val="10000"/>
                  </a:ext>
                </a:extLst>
              </a:tr>
              <a:tr h="0">
                <a:tc>
                  <a:txBody>
                    <a:bodyPr/>
                    <a:lstStyle/>
                    <a:p>
                      <a:pPr marL="0" lvl="0" indent="0" algn="ctr" rtl="0">
                        <a:lnSpc>
                          <a:spcPct val="100000"/>
                        </a:lnSpc>
                        <a:spcBef>
                          <a:spcPts val="0"/>
                        </a:spcBef>
                        <a:spcAft>
                          <a:spcPts val="0"/>
                        </a:spcAft>
                        <a:buNone/>
                      </a:pPr>
                      <a:r>
                        <a:rPr lang="en" sz="1800" b="1" dirty="0">
                          <a:solidFill>
                            <a:schemeClr val="accent6">
                              <a:lumMod val="50000"/>
                            </a:schemeClr>
                          </a:solidFill>
                          <a:latin typeface="Calibri" panose="020F0502020204030204" pitchFamily="34" charset="0"/>
                          <a:ea typeface="Poppins"/>
                          <a:cs typeface="Poppins"/>
                          <a:sym typeface="Poppins"/>
                        </a:rPr>
                        <a:t>1</a:t>
                      </a:r>
                      <a:endParaRPr sz="1800" b="1"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lang="zh-CN" altLang="en-US" sz="1800" dirty="0">
                          <a:solidFill>
                            <a:schemeClr val="accent6">
                              <a:lumMod val="50000"/>
                            </a:schemeClr>
                          </a:solidFill>
                          <a:latin typeface="KaiTi" panose="02010609060101010101" pitchFamily="49" charset="-122"/>
                          <a:ea typeface="KaiTi" panose="02010609060101010101" pitchFamily="49" charset="-122"/>
                        </a:rPr>
                        <a:t>原料</a:t>
                      </a:r>
                      <a:r>
                        <a:rPr lang="zh-TW" altLang="en-US" sz="1800" dirty="0">
                          <a:solidFill>
                            <a:schemeClr val="accent6">
                              <a:lumMod val="50000"/>
                            </a:schemeClr>
                          </a:solidFill>
                          <a:latin typeface="KaiTi" panose="02010609060101010101" pitchFamily="49" charset="-122"/>
                          <a:ea typeface="KaiTi" panose="02010609060101010101" pitchFamily="49" charset="-122"/>
                        </a:rPr>
                        <a:t>負面</a:t>
                      </a:r>
                      <a:r>
                        <a:rPr lang="zh-CN" altLang="en-US" sz="1800" dirty="0">
                          <a:solidFill>
                            <a:schemeClr val="accent6">
                              <a:lumMod val="50000"/>
                            </a:schemeClr>
                          </a:solidFill>
                          <a:latin typeface="KaiTi" panose="02010609060101010101" pitchFamily="49" charset="-122"/>
                          <a:ea typeface="KaiTi" panose="02010609060101010101" pitchFamily="49" charset="-122"/>
                        </a:rPr>
                        <a:t>列表</a:t>
                      </a:r>
                      <a:endParaRPr lang="en" sz="1800" b="0" dirty="0">
                        <a:solidFill>
                          <a:schemeClr val="accent6">
                            <a:lumMod val="50000"/>
                          </a:schemeClr>
                        </a:solidFill>
                        <a:uFill>
                          <a:noFill/>
                        </a:u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0" fontAlgn="auto" latinLnBrk="0" hangingPunct="0">
                        <a:lnSpc>
                          <a:spcPct val="100000"/>
                        </a:lnSpc>
                        <a:spcBef>
                          <a:spcPts val="0"/>
                        </a:spcBef>
                        <a:spcAft>
                          <a:spcPts val="0"/>
                        </a:spcAft>
                        <a:buClrTx/>
                        <a:buSzTx/>
                        <a:buFontTx/>
                        <a:buNone/>
                        <a:tabLst/>
                        <a:defRPr/>
                      </a:pPr>
                      <a:r>
                        <a:rPr lang="en" sz="1800" b="0" dirty="0">
                          <a:solidFill>
                            <a:schemeClr val="accent6">
                              <a:lumMod val="50000"/>
                            </a:schemeClr>
                          </a:solidFill>
                          <a:uFill>
                            <a:noFill/>
                          </a:uFill>
                          <a:latin typeface="Calibri" panose="020F0502020204030204" pitchFamily="34" charset="0"/>
                          <a:ea typeface="Poppins"/>
                          <a:cs typeface="Poppins"/>
                          <a:sym typeface="Poppins"/>
                          <a:hlinkClick r:id="rId4"/>
                        </a:rPr>
                        <a:t>Negative List of Substances</a:t>
                      </a:r>
                      <a:endParaRPr lang="en" sz="1800" b="0" dirty="0">
                        <a:solidFill>
                          <a:schemeClr val="accent6">
                            <a:lumMod val="50000"/>
                          </a:schemeClr>
                        </a:solidFill>
                        <a:uFill>
                          <a:noFill/>
                        </a:u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r>
                        <a:rPr lang="en" sz="1800" b="0" dirty="0">
                          <a:solidFill>
                            <a:srgbClr val="FF0000"/>
                          </a:solidFill>
                          <a:latin typeface="Calibri" panose="020F0502020204030204" pitchFamily="34" charset="0"/>
                          <a:ea typeface="Poppins"/>
                          <a:cs typeface="Poppins"/>
                          <a:sym typeface="Poppins"/>
                        </a:rPr>
                        <a:t>No</a:t>
                      </a:r>
                      <a:endParaRPr sz="1800" b="0" dirty="0">
                        <a:solidFill>
                          <a:srgbClr val="FF0000"/>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endParaRPr sz="1800" b="1" dirty="0">
                        <a:solidFill>
                          <a:schemeClr val="accent6">
                            <a:lumMod val="50000"/>
                          </a:schemeClr>
                        </a:solidFill>
                        <a:latin typeface="Poppins"/>
                        <a:ea typeface="Poppins"/>
                        <a:cs typeface="Poppins"/>
                        <a:sym typeface="Poppins"/>
                      </a:endParaRPr>
                    </a:p>
                  </a:txBody>
                  <a:tcPr marL="121868" marR="121868" marT="121868" marB="121868">
                    <a:solidFill>
                      <a:schemeClr val="bg1"/>
                    </a:solidFill>
                  </a:tcPr>
                </a:tc>
                <a:extLst>
                  <a:ext uri="{0D108BD9-81ED-4DB2-BD59-A6C34878D82A}">
                    <a16:rowId xmlns:a16="http://schemas.microsoft.com/office/drawing/2014/main" val="3931485017"/>
                  </a:ext>
                </a:extLst>
              </a:tr>
              <a:tr h="0">
                <a:tc>
                  <a:txBody>
                    <a:bodyPr/>
                    <a:lstStyle/>
                    <a:p>
                      <a:pPr marL="0" lvl="0" indent="0" algn="ctr" rtl="0">
                        <a:lnSpc>
                          <a:spcPct val="100000"/>
                        </a:lnSpc>
                        <a:spcBef>
                          <a:spcPts val="0"/>
                        </a:spcBef>
                        <a:spcAft>
                          <a:spcPts val="0"/>
                        </a:spcAft>
                        <a:buNone/>
                      </a:pPr>
                      <a:r>
                        <a:rPr lang="en" sz="1800" b="1" dirty="0">
                          <a:solidFill>
                            <a:schemeClr val="accent6">
                              <a:lumMod val="50000"/>
                            </a:schemeClr>
                          </a:solidFill>
                          <a:latin typeface="Calibri" panose="020F0502020204030204" pitchFamily="34" charset="0"/>
                          <a:ea typeface="Poppins"/>
                          <a:cs typeface="Poppins"/>
                          <a:sym typeface="Poppins"/>
                        </a:rPr>
                        <a:t>2</a:t>
                      </a:r>
                      <a:endParaRPr sz="1800" b="1"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dirty="0">
                          <a:solidFill>
                            <a:schemeClr val="accent6">
                              <a:lumMod val="50000"/>
                            </a:schemeClr>
                          </a:solidFill>
                          <a:latin typeface="KaiTi" panose="02010609060101010101" pitchFamily="49" charset="-122"/>
                          <a:ea typeface="KaiTi" panose="02010609060101010101" pitchFamily="49" charset="-122"/>
                        </a:rPr>
                        <a:t>添加劑和賦形劑</a:t>
                      </a:r>
                      <a:endParaRPr lang="en-US" altLang="zh-TW" sz="1800" b="0" dirty="0">
                        <a:solidFill>
                          <a:schemeClr val="accent6">
                            <a:lumMod val="50000"/>
                          </a:schemeClr>
                        </a:solidFill>
                        <a:latin typeface="Calibri" panose="020F0502020204030204" pitchFamily="34" charset="0"/>
                        <a:ea typeface="KaiTi" panose="02010609060101010101" pitchFamily="49" charset="-122"/>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 sz="1800" b="0" dirty="0">
                          <a:solidFill>
                            <a:schemeClr val="accent6">
                              <a:lumMod val="50000"/>
                            </a:schemeClr>
                          </a:solidFill>
                          <a:uFill>
                            <a:noFill/>
                          </a:uFill>
                          <a:latin typeface="Calibri" panose="020F0502020204030204" pitchFamily="34" charset="0"/>
                          <a:ea typeface="Poppins"/>
                          <a:cs typeface="Poppins"/>
                          <a:sym typeface="Poppins"/>
                          <a:hlinkClick r:id="rId5"/>
                        </a:rPr>
                        <a:t>Additives and Excipients</a:t>
                      </a:r>
                      <a:endParaRPr lang="en-US" altLang="zh-TW" sz="1800" b="0" dirty="0">
                        <a:solidFill>
                          <a:schemeClr val="accent6">
                            <a:lumMod val="50000"/>
                          </a:schemeClr>
                        </a:solidFill>
                        <a:latin typeface="Calibri" panose="020F0502020204030204" pitchFamily="34" charset="0"/>
                        <a:ea typeface="KaiTi" panose="02010609060101010101" pitchFamily="49" charset="-122"/>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r>
                        <a:rPr lang="en" sz="1800" b="0" dirty="0">
                          <a:solidFill>
                            <a:schemeClr val="accent2">
                              <a:lumMod val="75000"/>
                            </a:schemeClr>
                          </a:solidFill>
                          <a:latin typeface="Calibri" panose="020F0502020204030204" pitchFamily="34" charset="0"/>
                          <a:ea typeface="Poppins"/>
                          <a:cs typeface="Poppins"/>
                          <a:sym typeface="Poppins"/>
                        </a:rPr>
                        <a:t>Yes</a:t>
                      </a:r>
                      <a:r>
                        <a:rPr lang="zh-CN" altLang="en-US" sz="1800" b="0" dirty="0">
                          <a:solidFill>
                            <a:schemeClr val="accent2">
                              <a:lumMod val="75000"/>
                            </a:schemeClr>
                          </a:solidFill>
                          <a:latin typeface="Calibri" panose="020F0502020204030204" pitchFamily="34" charset="0"/>
                          <a:ea typeface="Poppins"/>
                          <a:cs typeface="Poppins"/>
                          <a:sym typeface="Poppins"/>
                        </a:rPr>
                        <a:t>－</a:t>
                      </a:r>
                      <a:r>
                        <a:rPr kumimoji="0" lang="zh-TW" altLang="en-US" sz="1800" b="0" i="0" u="none" strike="noStrike" kern="1200" cap="none" spc="0" normalizeH="0" baseline="0" noProof="0" dirty="0">
                          <a:ln>
                            <a:noFill/>
                          </a:ln>
                          <a:solidFill>
                            <a:schemeClr val="accent2">
                              <a:lumMod val="75000"/>
                            </a:schemeClr>
                          </a:solidFill>
                          <a:effectLst/>
                          <a:uLnTx/>
                          <a:uFillTx/>
                          <a:latin typeface="KaiTi" panose="02010609060101010101" pitchFamily="49" charset="-122"/>
                          <a:ea typeface="KaiTi" panose="02010609060101010101" pitchFamily="49" charset="-122"/>
                          <a:cs typeface="Poppins"/>
                          <a:sym typeface="Poppins"/>
                        </a:rPr>
                        <a:t>食品添加劑法規</a:t>
                      </a:r>
                      <a:r>
                        <a:rPr kumimoji="0" lang="zh-CN" altLang="en-US" sz="1800" b="0" i="0" u="none" strike="noStrike" kern="1200" cap="none" spc="0" normalizeH="0" baseline="0" noProof="0" dirty="0">
                          <a:ln>
                            <a:noFill/>
                          </a:ln>
                          <a:solidFill>
                            <a:schemeClr val="accent2">
                              <a:lumMod val="75000"/>
                            </a:schemeClr>
                          </a:solidFill>
                          <a:effectLst/>
                          <a:uLnTx/>
                          <a:uFillTx/>
                          <a:latin typeface="KaiTi" panose="02010609060101010101" pitchFamily="49" charset="-122"/>
                          <a:ea typeface="KaiTi" panose="02010609060101010101" pitchFamily="49" charset="-122"/>
                          <a:cs typeface="Poppins"/>
                          <a:sym typeface="Poppins"/>
                        </a:rPr>
                        <a:t>藥典</a:t>
                      </a:r>
                      <a:endParaRPr sz="1800" b="0" dirty="0">
                        <a:solidFill>
                          <a:schemeClr val="accent2">
                            <a:lumMod val="75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endParaRPr sz="1800" b="1" dirty="0">
                        <a:solidFill>
                          <a:schemeClr val="accent6">
                            <a:lumMod val="50000"/>
                          </a:schemeClr>
                        </a:solidFill>
                        <a:latin typeface="Poppins"/>
                        <a:ea typeface="Poppins"/>
                        <a:cs typeface="Poppins"/>
                        <a:sym typeface="Poppins"/>
                      </a:endParaRPr>
                    </a:p>
                  </a:txBody>
                  <a:tcPr marL="121868" marR="121868" marT="121868" marB="121868">
                    <a:solidFill>
                      <a:schemeClr val="bg1"/>
                    </a:solidFill>
                  </a:tcPr>
                </a:tc>
                <a:extLst>
                  <a:ext uri="{0D108BD9-81ED-4DB2-BD59-A6C34878D82A}">
                    <a16:rowId xmlns:a16="http://schemas.microsoft.com/office/drawing/2014/main" val="10001"/>
                  </a:ext>
                </a:extLst>
              </a:tr>
              <a:tr h="0">
                <a:tc>
                  <a:txBody>
                    <a:bodyPr/>
                    <a:lstStyle/>
                    <a:p>
                      <a:pPr marL="0" lvl="0" indent="0" algn="ctr" rtl="0">
                        <a:lnSpc>
                          <a:spcPct val="100000"/>
                        </a:lnSpc>
                        <a:spcBef>
                          <a:spcPts val="0"/>
                        </a:spcBef>
                        <a:spcAft>
                          <a:spcPts val="0"/>
                        </a:spcAft>
                        <a:buNone/>
                      </a:pPr>
                      <a:r>
                        <a:rPr lang="en" sz="1800" b="1" dirty="0">
                          <a:solidFill>
                            <a:schemeClr val="accent6">
                              <a:lumMod val="50000"/>
                            </a:schemeClr>
                          </a:solidFill>
                          <a:latin typeface="Calibri" panose="020F0502020204030204" pitchFamily="34" charset="0"/>
                          <a:ea typeface="Poppins"/>
                          <a:cs typeface="Poppins"/>
                          <a:sym typeface="Poppins"/>
                        </a:rPr>
                        <a:t>3</a:t>
                      </a:r>
                      <a:endParaRPr sz="1800" b="1"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dirty="0">
                          <a:solidFill>
                            <a:schemeClr val="accent6">
                              <a:lumMod val="50000"/>
                            </a:schemeClr>
                          </a:solidFill>
                          <a:latin typeface="KaiTi" panose="02010609060101010101" pitchFamily="49" charset="-122"/>
                          <a:ea typeface="KaiTi" panose="02010609060101010101" pitchFamily="49" charset="-122"/>
                        </a:rPr>
                        <a:t>污染物限量</a:t>
                      </a:r>
                      <a:endParaRPr lang="en-US" altLang="zh-TW" sz="1800" b="0" dirty="0">
                        <a:solidFill>
                          <a:schemeClr val="accent6">
                            <a:lumMod val="50000"/>
                          </a:schemeClr>
                        </a:solidFill>
                        <a:latin typeface="Calibri" panose="020F0502020204030204" pitchFamily="34" charset="0"/>
                        <a:ea typeface="KaiTi" panose="02010609060101010101" pitchFamily="49" charset="-122"/>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 sz="1800" b="0" dirty="0">
                          <a:solidFill>
                            <a:schemeClr val="accent6">
                              <a:lumMod val="50000"/>
                            </a:schemeClr>
                          </a:solidFill>
                          <a:uFill>
                            <a:noFill/>
                          </a:uFill>
                          <a:latin typeface="Calibri" panose="020F0502020204030204" pitchFamily="34" charset="0"/>
                          <a:ea typeface="Poppins"/>
                          <a:cs typeface="Poppins"/>
                          <a:sym typeface="Poppins"/>
                          <a:hlinkClick r:id="rId6"/>
                        </a:rPr>
                        <a:t>Limits of Contaminants</a:t>
                      </a:r>
                      <a:endParaRPr lang="en-US" altLang="zh-TW" sz="1800" b="0" dirty="0">
                        <a:solidFill>
                          <a:schemeClr val="accent6">
                            <a:lumMod val="50000"/>
                          </a:schemeClr>
                        </a:solidFill>
                        <a:latin typeface="Calibri" panose="020F0502020204030204" pitchFamily="34" charset="0"/>
                        <a:ea typeface="KaiTi" panose="02010609060101010101" pitchFamily="49" charset="-122"/>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r>
                        <a:rPr lang="en" sz="1800" b="0" dirty="0">
                          <a:solidFill>
                            <a:schemeClr val="accent2">
                              <a:lumMod val="75000"/>
                            </a:schemeClr>
                          </a:solidFill>
                          <a:latin typeface="Calibri" panose="020F0502020204030204" pitchFamily="34" charset="0"/>
                          <a:ea typeface="Poppins"/>
                          <a:cs typeface="Poppins"/>
                          <a:sym typeface="Poppins"/>
                        </a:rPr>
                        <a:t>Yes</a:t>
                      </a:r>
                      <a:r>
                        <a:rPr lang="zh-CN" altLang="en-US" sz="1800" b="0" dirty="0">
                          <a:solidFill>
                            <a:schemeClr val="accent2">
                              <a:lumMod val="75000"/>
                            </a:schemeClr>
                          </a:solidFill>
                          <a:latin typeface="Calibri" panose="020F0502020204030204" pitchFamily="34" charset="0"/>
                          <a:ea typeface="Poppins"/>
                          <a:cs typeface="Poppins"/>
                          <a:sym typeface="Poppins"/>
                        </a:rPr>
                        <a:t>－</a:t>
                      </a:r>
                      <a:r>
                        <a:rPr lang="zh-CN" altLang="en-US" sz="1800" b="0" baseline="0" dirty="0">
                          <a:solidFill>
                            <a:schemeClr val="accent2">
                              <a:lumMod val="75000"/>
                            </a:schemeClr>
                          </a:solidFill>
                          <a:latin typeface="KaiTi" panose="02010609060101010101" pitchFamily="49" charset="-122"/>
                          <a:ea typeface="KaiTi" panose="02010609060101010101" pitchFamily="49" charset="-122"/>
                          <a:cs typeface="Poppins"/>
                          <a:sym typeface="Poppins"/>
                        </a:rPr>
                        <a:t>食品法規</a:t>
                      </a:r>
                      <a:endParaRPr sz="1800" b="0" dirty="0">
                        <a:solidFill>
                          <a:schemeClr val="accent2">
                            <a:lumMod val="75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endParaRPr sz="1800" b="1" dirty="0">
                        <a:solidFill>
                          <a:schemeClr val="accent6">
                            <a:lumMod val="50000"/>
                          </a:schemeClr>
                        </a:solidFill>
                        <a:latin typeface="Poppins"/>
                        <a:ea typeface="Poppins"/>
                        <a:cs typeface="Poppins"/>
                        <a:sym typeface="Poppins"/>
                      </a:endParaRPr>
                    </a:p>
                  </a:txBody>
                  <a:tcPr marL="121868" marR="121868" marT="121868" marB="121868">
                    <a:solidFill>
                      <a:schemeClr val="bg1"/>
                    </a:solidFill>
                  </a:tcPr>
                </a:tc>
                <a:extLst>
                  <a:ext uri="{0D108BD9-81ED-4DB2-BD59-A6C34878D82A}">
                    <a16:rowId xmlns:a16="http://schemas.microsoft.com/office/drawing/2014/main" val="10002"/>
                  </a:ext>
                </a:extLst>
              </a:tr>
              <a:tr h="0">
                <a:tc>
                  <a:txBody>
                    <a:bodyPr/>
                    <a:lstStyle/>
                    <a:p>
                      <a:pPr marL="0" lvl="0" indent="0" algn="ctr" rtl="0">
                        <a:lnSpc>
                          <a:spcPct val="100000"/>
                        </a:lnSpc>
                        <a:spcBef>
                          <a:spcPts val="0"/>
                        </a:spcBef>
                        <a:spcAft>
                          <a:spcPts val="0"/>
                        </a:spcAft>
                        <a:buNone/>
                      </a:pPr>
                      <a:r>
                        <a:rPr lang="en" sz="1800" b="1" dirty="0">
                          <a:solidFill>
                            <a:schemeClr val="accent6">
                              <a:lumMod val="50000"/>
                            </a:schemeClr>
                          </a:solidFill>
                          <a:latin typeface="Calibri" panose="020F0502020204030204" pitchFamily="34" charset="0"/>
                          <a:ea typeface="Poppins"/>
                          <a:cs typeface="Poppins"/>
                          <a:sym typeface="Poppins"/>
                        </a:rPr>
                        <a:t>4</a:t>
                      </a:r>
                      <a:endParaRPr sz="1800" b="1"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100"/>
                        <a:buFont typeface="Arial"/>
                        <a:buNone/>
                        <a:tabLst/>
                        <a:defRPr/>
                      </a:pPr>
                      <a:r>
                        <a:rPr lang="zh-CN" altLang="en-US" sz="1800" dirty="0">
                          <a:solidFill>
                            <a:schemeClr val="accent6">
                              <a:lumMod val="50000"/>
                            </a:schemeClr>
                          </a:solidFill>
                          <a:latin typeface="KaiTi" panose="02010609060101010101" pitchFamily="49" charset="-122"/>
                          <a:ea typeface="KaiTi" panose="02010609060101010101" pitchFamily="49" charset="-122"/>
                        </a:rPr>
                        <a:t>减低</a:t>
                      </a:r>
                      <a:r>
                        <a:rPr lang="zh-TW" altLang="en-US" sz="1800" dirty="0">
                          <a:solidFill>
                            <a:schemeClr val="accent6">
                              <a:lumMod val="50000"/>
                            </a:schemeClr>
                          </a:solidFill>
                          <a:latin typeface="KaiTi" panose="02010609060101010101" pitchFamily="49" charset="-122"/>
                          <a:ea typeface="KaiTi" panose="02010609060101010101" pitchFamily="49" charset="-122"/>
                        </a:rPr>
                        <a:t>傳染性海綿狀腦病（</a:t>
                      </a:r>
                      <a:r>
                        <a:rPr lang="en-US" altLang="zh-TW" sz="1800" dirty="0">
                          <a:solidFill>
                            <a:schemeClr val="accent6">
                              <a:lumMod val="50000"/>
                            </a:schemeClr>
                          </a:solidFill>
                          <a:latin typeface="KaiTi" panose="02010609060101010101" pitchFamily="49" charset="-122"/>
                          <a:ea typeface="KaiTi" panose="02010609060101010101" pitchFamily="49" charset="-122"/>
                        </a:rPr>
                        <a:t>TSE</a:t>
                      </a:r>
                      <a:r>
                        <a:rPr lang="zh-TW" altLang="en-US" sz="1800" dirty="0">
                          <a:solidFill>
                            <a:schemeClr val="accent6">
                              <a:lumMod val="50000"/>
                            </a:schemeClr>
                          </a:solidFill>
                          <a:latin typeface="KaiTi" panose="02010609060101010101" pitchFamily="49" charset="-122"/>
                          <a:ea typeface="KaiTi" panose="02010609060101010101" pitchFamily="49" charset="-122"/>
                        </a:rPr>
                        <a:t>）的風險 </a:t>
                      </a:r>
                      <a:endParaRPr lang="en-US" altLang="zh-TW" sz="1800" dirty="0">
                        <a:solidFill>
                          <a:schemeClr val="accent6">
                            <a:lumMod val="50000"/>
                          </a:schemeClr>
                        </a:solidFill>
                        <a:latin typeface="KaiTi" panose="02010609060101010101" pitchFamily="49" charset="-122"/>
                        <a:ea typeface="KaiTi" panose="02010609060101010101" pitchFamily="49" charset="-122"/>
                      </a:endParaRPr>
                    </a:p>
                  </a:txBody>
                  <a:tcPr marL="121868" marR="121868" marT="121868" marB="121868">
                    <a:solidFill>
                      <a:schemeClr val="bg1"/>
                    </a:solidFill>
                  </a:tcPr>
                </a:tc>
                <a:tc>
                  <a:txBody>
                    <a:bodyPr/>
                    <a:lstStyle/>
                    <a:p>
                      <a:pPr marL="0" marR="0" lvl="0" indent="0" algn="l" defTabSz="914126" rtl="0" eaLnBrk="1" fontAlgn="auto" latinLnBrk="0" hangingPunct="1">
                        <a:lnSpc>
                          <a:spcPct val="100000"/>
                        </a:lnSpc>
                        <a:spcBef>
                          <a:spcPts val="0"/>
                        </a:spcBef>
                        <a:spcAft>
                          <a:spcPts val="0"/>
                        </a:spcAft>
                        <a:buClr>
                          <a:schemeClr val="dk1"/>
                        </a:buClr>
                        <a:buSzPts val="1100"/>
                        <a:buFont typeface="Arial"/>
                        <a:buNone/>
                        <a:tabLst/>
                        <a:defRPr/>
                      </a:pPr>
                      <a:r>
                        <a:rPr lang="en-US" sz="1800" b="0" dirty="0" err="1">
                          <a:solidFill>
                            <a:schemeClr val="accent6">
                              <a:lumMod val="50000"/>
                            </a:schemeClr>
                          </a:solidFill>
                          <a:uFill>
                            <a:noFill/>
                          </a:uFill>
                          <a:latin typeface="Calibri" panose="020F0502020204030204" pitchFamily="34" charset="0"/>
                          <a:ea typeface="Poppins"/>
                          <a:cs typeface="Poppins"/>
                          <a:sym typeface="Poppins"/>
                          <a:hlinkClick r:id="rId7"/>
                        </a:rPr>
                        <a:t>Minimising</a:t>
                      </a:r>
                      <a:r>
                        <a:rPr lang="en-US" sz="1800" b="0" dirty="0">
                          <a:solidFill>
                            <a:schemeClr val="accent6">
                              <a:lumMod val="50000"/>
                            </a:schemeClr>
                          </a:solidFill>
                          <a:uFill>
                            <a:noFill/>
                          </a:uFill>
                          <a:latin typeface="Calibri" panose="020F0502020204030204" pitchFamily="34" charset="0"/>
                          <a:ea typeface="Poppins"/>
                          <a:cs typeface="Poppins"/>
                          <a:sym typeface="Poppins"/>
                          <a:hlinkClick r:id="rId7"/>
                        </a:rPr>
                        <a:t> the Risk of Transmissible Spongiform Encephalopathies (TSE)</a:t>
                      </a:r>
                      <a:endParaRPr lang="en-US" sz="1800" b="0"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r>
                        <a:rPr lang="en" sz="1800" b="0" dirty="0">
                          <a:solidFill>
                            <a:srgbClr val="FF0000"/>
                          </a:solidFill>
                          <a:latin typeface="Calibri" panose="020F0502020204030204" pitchFamily="34" charset="0"/>
                          <a:ea typeface="Poppins"/>
                          <a:cs typeface="Poppins"/>
                          <a:sym typeface="Poppins"/>
                        </a:rPr>
                        <a:t>No </a:t>
                      </a:r>
                      <a:endParaRPr sz="1800" b="0" dirty="0">
                        <a:solidFill>
                          <a:srgbClr val="FF0000"/>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endParaRPr sz="1800" b="1" dirty="0">
                        <a:solidFill>
                          <a:schemeClr val="accent6">
                            <a:lumMod val="50000"/>
                          </a:schemeClr>
                        </a:solidFill>
                        <a:latin typeface="Poppins"/>
                        <a:ea typeface="Poppins"/>
                        <a:cs typeface="Poppins"/>
                        <a:sym typeface="Poppins"/>
                      </a:endParaRPr>
                    </a:p>
                  </a:txBody>
                  <a:tcPr marL="121868" marR="121868" marT="121868" marB="121868">
                    <a:solidFill>
                      <a:schemeClr val="bg1"/>
                    </a:solidFill>
                  </a:tcPr>
                </a:tc>
                <a:extLst>
                  <a:ext uri="{0D108BD9-81ED-4DB2-BD59-A6C34878D82A}">
                    <a16:rowId xmlns:a16="http://schemas.microsoft.com/office/drawing/2014/main" val="10003"/>
                  </a:ext>
                </a:extLst>
              </a:tr>
              <a:tr h="0">
                <a:tc>
                  <a:txBody>
                    <a:bodyPr/>
                    <a:lstStyle/>
                    <a:p>
                      <a:pPr marL="0" lvl="0" indent="0" algn="ctr" rtl="0">
                        <a:lnSpc>
                          <a:spcPct val="100000"/>
                        </a:lnSpc>
                        <a:spcBef>
                          <a:spcPts val="0"/>
                        </a:spcBef>
                        <a:spcAft>
                          <a:spcPts val="0"/>
                        </a:spcAft>
                        <a:buNone/>
                      </a:pPr>
                      <a:r>
                        <a:rPr lang="en" sz="1800" b="1" dirty="0">
                          <a:solidFill>
                            <a:schemeClr val="accent6">
                              <a:lumMod val="50000"/>
                            </a:schemeClr>
                          </a:solidFill>
                          <a:latin typeface="Calibri" panose="020F0502020204030204" pitchFamily="34" charset="0"/>
                          <a:ea typeface="Poppins"/>
                          <a:cs typeface="Poppins"/>
                          <a:sym typeface="Poppins"/>
                        </a:rPr>
                        <a:t>5</a:t>
                      </a:r>
                      <a:endParaRPr sz="1800" b="1"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zh-CN" altLang="en-US" sz="1800" dirty="0">
                          <a:solidFill>
                            <a:schemeClr val="accent6">
                              <a:lumMod val="50000"/>
                            </a:schemeClr>
                          </a:solidFill>
                          <a:latin typeface="KaiTi" panose="02010609060101010101" pitchFamily="49" charset="-122"/>
                          <a:ea typeface="KaiTi" panose="02010609060101010101" pitchFamily="49" charset="-122"/>
                        </a:rPr>
                        <a:t>安</a:t>
                      </a:r>
                      <a:r>
                        <a:rPr lang="zh-TW" altLang="en-US" sz="1800" dirty="0">
                          <a:solidFill>
                            <a:schemeClr val="accent6">
                              <a:lumMod val="50000"/>
                            </a:schemeClr>
                          </a:solidFill>
                          <a:latin typeface="KaiTi" panose="02010609060101010101" pitchFamily="49" charset="-122"/>
                          <a:ea typeface="KaiTi" panose="02010609060101010101" pitchFamily="49" charset="-122"/>
                        </a:rPr>
                        <a:t>定性和保存期限</a:t>
                      </a:r>
                      <a:r>
                        <a:rPr lang="zh-CN" altLang="en-US" sz="1800" b="0" i="0" dirty="0">
                          <a:solidFill>
                            <a:schemeClr val="accent6">
                              <a:lumMod val="50000"/>
                            </a:schemeClr>
                          </a:solidFill>
                          <a:effectLst/>
                          <a:latin typeface="arial" panose="020B0604020202020204" pitchFamily="34" charset="0"/>
                          <a:ea typeface="+mn-ea"/>
                        </a:rPr>
                        <a:t>　</a:t>
                      </a:r>
                      <a:endParaRPr sz="1800" b="0" u="sng"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 sz="1800" b="0" dirty="0">
                          <a:solidFill>
                            <a:schemeClr val="accent6">
                              <a:lumMod val="50000"/>
                            </a:schemeClr>
                          </a:solidFill>
                          <a:latin typeface="Calibri" panose="020F0502020204030204" pitchFamily="34" charset="0"/>
                          <a:ea typeface="Poppins"/>
                          <a:cs typeface="Poppins"/>
                          <a:sym typeface="Poppins"/>
                          <a:hlinkClick r:id="rId8"/>
                        </a:rPr>
                        <a:t>Stability and </a:t>
                      </a:r>
                      <a:r>
                        <a:rPr lang="en" sz="1800" b="0" u="sng" dirty="0">
                          <a:solidFill>
                            <a:schemeClr val="accent6">
                              <a:lumMod val="50000"/>
                            </a:schemeClr>
                          </a:solidFill>
                          <a:latin typeface="Calibri" panose="020F0502020204030204" pitchFamily="34" charset="0"/>
                          <a:ea typeface="Poppins"/>
                          <a:cs typeface="Poppins"/>
                          <a:sym typeface="Poppins"/>
                          <a:hlinkClick r:id="rId8"/>
                        </a:rPr>
                        <a:t>Shelf-Life</a:t>
                      </a:r>
                      <a:endParaRPr sz="1800" b="0" u="sng"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Clr>
                          <a:schemeClr val="dk1"/>
                        </a:buClr>
                        <a:buSzPts val="1100"/>
                        <a:buFont typeface="Arial"/>
                        <a:buNone/>
                      </a:pPr>
                      <a:r>
                        <a:rPr lang="en" sz="1800" b="0" dirty="0">
                          <a:solidFill>
                            <a:srgbClr val="B06D00"/>
                          </a:solidFill>
                          <a:latin typeface="Calibri" panose="020F0502020204030204" pitchFamily="34" charset="0"/>
                          <a:ea typeface="Poppins"/>
                          <a:cs typeface="Poppins"/>
                          <a:sym typeface="Poppins"/>
                        </a:rPr>
                        <a:t>Yes</a:t>
                      </a:r>
                      <a:r>
                        <a:rPr lang="en" sz="1800" b="0" baseline="0" dirty="0">
                          <a:solidFill>
                            <a:srgbClr val="B06D00"/>
                          </a:solidFill>
                          <a:latin typeface="Calibri" panose="020F0502020204030204" pitchFamily="34" charset="0"/>
                          <a:ea typeface="Poppins"/>
                          <a:cs typeface="Poppins"/>
                          <a:sym typeface="Poppins"/>
                        </a:rPr>
                        <a:t> – </a:t>
                      </a:r>
                      <a:r>
                        <a:rPr lang="zh-CN" altLang="en-US" sz="1800" b="0" baseline="0" dirty="0">
                          <a:solidFill>
                            <a:srgbClr val="B06D00"/>
                          </a:solidFill>
                          <a:latin typeface="KaiTi" panose="02010609060101010101" pitchFamily="49" charset="-122"/>
                          <a:ea typeface="KaiTi" panose="02010609060101010101" pitchFamily="49" charset="-122"/>
                          <a:cs typeface="Poppins"/>
                          <a:sym typeface="Poppins"/>
                        </a:rPr>
                        <a:t>健康食品法規　</a:t>
                      </a:r>
                      <a:endParaRPr sz="1800" b="0" dirty="0">
                        <a:solidFill>
                          <a:srgbClr val="B06D00"/>
                        </a:solidFill>
                        <a:latin typeface="KaiTi" panose="02010609060101010101" pitchFamily="49" charset="-122"/>
                        <a:ea typeface="KaiTi" panose="02010609060101010101" pitchFamily="49" charset="-122"/>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endParaRPr sz="1800" b="1" dirty="0">
                        <a:solidFill>
                          <a:schemeClr val="accent6">
                            <a:lumMod val="50000"/>
                          </a:schemeClr>
                        </a:solidFill>
                        <a:latin typeface="Poppins"/>
                        <a:ea typeface="Poppins"/>
                        <a:cs typeface="Poppins"/>
                        <a:sym typeface="Poppins"/>
                      </a:endParaRPr>
                    </a:p>
                  </a:txBody>
                  <a:tcPr marL="121868" marR="121868" marT="121868" marB="121868">
                    <a:solidFill>
                      <a:schemeClr val="bg1"/>
                    </a:solidFill>
                  </a:tcPr>
                </a:tc>
                <a:extLst>
                  <a:ext uri="{0D108BD9-81ED-4DB2-BD59-A6C34878D82A}">
                    <a16:rowId xmlns:a16="http://schemas.microsoft.com/office/drawing/2014/main" val="10004"/>
                  </a:ext>
                </a:extLst>
              </a:tr>
              <a:tr h="446894">
                <a:tc>
                  <a:txBody>
                    <a:bodyPr/>
                    <a:lstStyle/>
                    <a:p>
                      <a:pPr marL="0" lvl="0" indent="0" algn="ctr" rtl="0">
                        <a:lnSpc>
                          <a:spcPct val="100000"/>
                        </a:lnSpc>
                        <a:spcBef>
                          <a:spcPts val="0"/>
                        </a:spcBef>
                        <a:spcAft>
                          <a:spcPts val="0"/>
                        </a:spcAft>
                        <a:buNone/>
                      </a:pPr>
                      <a:r>
                        <a:rPr lang="en" sz="1800" b="1" dirty="0">
                          <a:solidFill>
                            <a:schemeClr val="accent6">
                              <a:lumMod val="50000"/>
                            </a:schemeClr>
                          </a:solidFill>
                          <a:latin typeface="Calibri" panose="020F0502020204030204" pitchFamily="34" charset="0"/>
                          <a:ea typeface="Poppins"/>
                          <a:cs typeface="Poppins"/>
                          <a:sym typeface="Poppins"/>
                        </a:rPr>
                        <a:t>6</a:t>
                      </a:r>
                      <a:endParaRPr sz="1800" b="1"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r>
                        <a:rPr lang="zh-TW" altLang="en-US" sz="1800" b="0" i="0" dirty="0">
                          <a:solidFill>
                            <a:schemeClr val="accent6">
                              <a:lumMod val="50000"/>
                            </a:schemeClr>
                          </a:solidFill>
                          <a:effectLst/>
                          <a:latin typeface="KaiTi" panose="02010609060101010101" pitchFamily="49" charset="-122"/>
                          <a:ea typeface="KaiTi" panose="02010609060101010101" pitchFamily="49" charset="-122"/>
                        </a:rPr>
                        <a:t>產品安全及佐證原則</a:t>
                      </a:r>
                      <a:endParaRPr sz="1800" b="0"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r>
                        <a:rPr lang="en" sz="1800" b="0" dirty="0">
                          <a:solidFill>
                            <a:schemeClr val="accent6">
                              <a:lumMod val="50000"/>
                            </a:schemeClr>
                          </a:solidFill>
                          <a:uFill>
                            <a:noFill/>
                          </a:uFill>
                          <a:latin typeface="Calibri" panose="020F0502020204030204" pitchFamily="34" charset="0"/>
                          <a:ea typeface="Poppins"/>
                          <a:cs typeface="Poppins"/>
                          <a:sym typeface="Poppins"/>
                          <a:hlinkClick r:id="rId9"/>
                        </a:rPr>
                        <a:t>Safety </a:t>
                      </a:r>
                      <a:r>
                        <a:rPr lang="en-US" sz="1800" b="0" dirty="0">
                          <a:solidFill>
                            <a:schemeClr val="accent6">
                              <a:lumMod val="50000"/>
                            </a:schemeClr>
                          </a:solidFill>
                          <a:uFill>
                            <a:noFill/>
                          </a:uFill>
                          <a:latin typeface="Calibri" panose="020F0502020204030204" pitchFamily="34" charset="0"/>
                          <a:ea typeface="Poppins"/>
                          <a:cs typeface="Poppins"/>
                          <a:sym typeface="Poppins"/>
                          <a:hlinkClick r:id="rId9"/>
                        </a:rPr>
                        <a:t>and</a:t>
                      </a:r>
                      <a:r>
                        <a:rPr lang="en-US" sz="1800" b="0" baseline="0" dirty="0">
                          <a:solidFill>
                            <a:schemeClr val="accent6">
                              <a:lumMod val="50000"/>
                            </a:schemeClr>
                          </a:solidFill>
                          <a:uFill>
                            <a:noFill/>
                          </a:uFill>
                          <a:latin typeface="Calibri" panose="020F0502020204030204" pitchFamily="34" charset="0"/>
                          <a:ea typeface="Poppins"/>
                          <a:cs typeface="Poppins"/>
                          <a:sym typeface="Poppins"/>
                          <a:hlinkClick r:id="rId9"/>
                        </a:rPr>
                        <a:t> </a:t>
                      </a:r>
                      <a:r>
                        <a:rPr lang="en" sz="1800" b="0" dirty="0">
                          <a:solidFill>
                            <a:schemeClr val="accent6">
                              <a:lumMod val="50000"/>
                            </a:schemeClr>
                          </a:solidFill>
                          <a:uFill>
                            <a:noFill/>
                          </a:uFill>
                          <a:latin typeface="Calibri" panose="020F0502020204030204" pitchFamily="34" charset="0"/>
                          <a:ea typeface="Poppins"/>
                          <a:cs typeface="Poppins"/>
                          <a:sym typeface="Poppins"/>
                          <a:hlinkClick r:id="rId9"/>
                        </a:rPr>
                        <a:t>Substantiation </a:t>
                      </a:r>
                      <a:endParaRPr sz="1800" b="0"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sz="1800" b="0" dirty="0">
                          <a:solidFill>
                            <a:srgbClr val="B06D00"/>
                          </a:solidFill>
                          <a:latin typeface="Calibri" panose="020F0502020204030204" pitchFamily="34" charset="0"/>
                          <a:ea typeface="Poppins"/>
                          <a:cs typeface="Poppins"/>
                          <a:sym typeface="Poppins"/>
                        </a:rPr>
                        <a:t>Yes</a:t>
                      </a:r>
                      <a:r>
                        <a:rPr lang="en-SG" sz="1800" b="0" baseline="0" dirty="0">
                          <a:solidFill>
                            <a:srgbClr val="B06D00"/>
                          </a:solidFill>
                          <a:latin typeface="Calibri" panose="020F0502020204030204" pitchFamily="34" charset="0"/>
                          <a:ea typeface="Poppins"/>
                          <a:cs typeface="Poppins"/>
                          <a:sym typeface="Poppins"/>
                        </a:rPr>
                        <a:t> – </a:t>
                      </a:r>
                      <a:r>
                        <a:rPr lang="zh-TW" altLang="en-US" sz="1800" b="0" baseline="0" dirty="0">
                          <a:solidFill>
                            <a:srgbClr val="B06D00"/>
                          </a:solidFill>
                          <a:latin typeface="KaiTi" panose="02010609060101010101" pitchFamily="49" charset="-122"/>
                          <a:ea typeface="KaiTi" panose="02010609060101010101" pitchFamily="49" charset="-122"/>
                          <a:cs typeface="Poppins"/>
                          <a:sym typeface="Poppins"/>
                        </a:rPr>
                        <a:t>健康食品法規　</a:t>
                      </a:r>
                      <a:endParaRPr lang="zh-TW" altLang="en-US" sz="1800" b="0" dirty="0">
                        <a:solidFill>
                          <a:srgbClr val="B06D00"/>
                        </a:solidFill>
                        <a:latin typeface="KaiTi" panose="02010609060101010101" pitchFamily="49" charset="-122"/>
                        <a:ea typeface="KaiTi" panose="02010609060101010101" pitchFamily="49" charset="-122"/>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endParaRPr sz="1800" b="1" dirty="0">
                        <a:solidFill>
                          <a:schemeClr val="accent6">
                            <a:lumMod val="50000"/>
                          </a:schemeClr>
                        </a:solidFill>
                        <a:latin typeface="Poppins"/>
                        <a:ea typeface="Poppins"/>
                        <a:cs typeface="Poppins"/>
                        <a:sym typeface="Poppins"/>
                      </a:endParaRPr>
                    </a:p>
                  </a:txBody>
                  <a:tcPr marL="121868" marR="121868" marT="121868" marB="121868">
                    <a:solidFill>
                      <a:schemeClr val="bg1"/>
                    </a:solidFill>
                  </a:tcPr>
                </a:tc>
                <a:extLst>
                  <a:ext uri="{0D108BD9-81ED-4DB2-BD59-A6C34878D82A}">
                    <a16:rowId xmlns:a16="http://schemas.microsoft.com/office/drawing/2014/main" val="10006"/>
                  </a:ext>
                </a:extLst>
              </a:tr>
              <a:tr h="446894">
                <a:tc>
                  <a:txBody>
                    <a:bodyPr/>
                    <a:lstStyle/>
                    <a:p>
                      <a:pPr marL="0" lvl="0" indent="0" algn="ctr" rtl="0">
                        <a:lnSpc>
                          <a:spcPct val="100000"/>
                        </a:lnSpc>
                        <a:spcBef>
                          <a:spcPts val="0"/>
                        </a:spcBef>
                        <a:spcAft>
                          <a:spcPts val="0"/>
                        </a:spcAft>
                        <a:buNone/>
                      </a:pPr>
                      <a:r>
                        <a:rPr lang="en" sz="1800" b="1" dirty="0">
                          <a:solidFill>
                            <a:schemeClr val="accent6">
                              <a:lumMod val="50000"/>
                            </a:schemeClr>
                          </a:solidFill>
                          <a:latin typeface="Calibri" panose="020F0502020204030204" pitchFamily="34" charset="0"/>
                          <a:ea typeface="Poppins"/>
                          <a:cs typeface="Poppins"/>
                          <a:sym typeface="Poppins"/>
                        </a:rPr>
                        <a:t>7</a:t>
                      </a:r>
                      <a:endParaRPr sz="1800" b="1"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dirty="0">
                          <a:solidFill>
                            <a:schemeClr val="accent6">
                              <a:lumMod val="50000"/>
                            </a:schemeClr>
                          </a:solidFill>
                          <a:latin typeface="KaiTi" panose="02010609060101010101" pitchFamily="49" charset="-122"/>
                          <a:ea typeface="KaiTi" panose="02010609060101010101" pitchFamily="49" charset="-122"/>
                        </a:rPr>
                        <a:t>產品宣稱及佐證</a:t>
                      </a:r>
                      <a:endParaRPr sz="1800" b="0"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 sz="1800" b="0" dirty="0">
                          <a:solidFill>
                            <a:schemeClr val="accent6">
                              <a:lumMod val="50000"/>
                            </a:schemeClr>
                          </a:solidFill>
                          <a:uFill>
                            <a:noFill/>
                          </a:uFill>
                          <a:latin typeface="Calibri" panose="020F0502020204030204" pitchFamily="34" charset="0"/>
                          <a:ea typeface="Poppins"/>
                          <a:cs typeface="Poppins"/>
                          <a:sym typeface="Poppins"/>
                          <a:hlinkClick r:id="rId10"/>
                        </a:rPr>
                        <a:t>Claims and Claims </a:t>
                      </a:r>
                      <a:r>
                        <a:rPr lang="en" sz="1800" b="0" u="sng" dirty="0">
                          <a:solidFill>
                            <a:schemeClr val="accent6">
                              <a:lumMod val="50000"/>
                            </a:schemeClr>
                          </a:solidFill>
                          <a:uFillTx/>
                          <a:latin typeface="Calibri" panose="020F0502020204030204" pitchFamily="34" charset="0"/>
                          <a:ea typeface="Poppins"/>
                          <a:cs typeface="Poppins"/>
                          <a:sym typeface="Poppins"/>
                          <a:hlinkClick r:id="rId10"/>
                        </a:rPr>
                        <a:t>S</a:t>
                      </a:r>
                      <a:r>
                        <a:rPr lang="en" sz="1800" b="0" u="sng" dirty="0">
                          <a:solidFill>
                            <a:schemeClr val="accent6">
                              <a:lumMod val="50000"/>
                            </a:schemeClr>
                          </a:solidFill>
                          <a:latin typeface="Calibri" panose="020F0502020204030204" pitchFamily="34" charset="0"/>
                          <a:ea typeface="Poppins"/>
                          <a:cs typeface="Poppins"/>
                          <a:sym typeface="Poppins"/>
                          <a:hlinkClick r:id="rId10"/>
                        </a:rPr>
                        <a:t>ubstantiation</a:t>
                      </a:r>
                      <a:r>
                        <a:rPr lang="en" sz="1800" b="0" dirty="0">
                          <a:solidFill>
                            <a:schemeClr val="accent6">
                              <a:lumMod val="50000"/>
                            </a:schemeClr>
                          </a:solidFill>
                          <a:latin typeface="Calibri" panose="020F0502020204030204" pitchFamily="34" charset="0"/>
                          <a:ea typeface="Poppins"/>
                          <a:cs typeface="Poppins"/>
                          <a:sym typeface="Poppins"/>
                          <a:hlinkClick r:id="rId10"/>
                        </a:rPr>
                        <a:t> </a:t>
                      </a:r>
                      <a:endParaRPr sz="1800" b="0"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r>
                        <a:rPr lang="en" sz="1800" b="0" dirty="0">
                          <a:solidFill>
                            <a:srgbClr val="FF0000"/>
                          </a:solidFill>
                          <a:latin typeface="Calibri" panose="020F0502020204030204" pitchFamily="34" charset="0"/>
                          <a:ea typeface="Poppins"/>
                          <a:cs typeface="Poppins"/>
                          <a:sym typeface="Poppins"/>
                        </a:rPr>
                        <a:t>No </a:t>
                      </a:r>
                      <a:endParaRPr sz="1800" b="0" dirty="0">
                        <a:solidFill>
                          <a:srgbClr val="FF0000"/>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endParaRPr sz="1800" b="1" dirty="0">
                        <a:solidFill>
                          <a:schemeClr val="accent6">
                            <a:lumMod val="50000"/>
                          </a:schemeClr>
                        </a:solidFill>
                        <a:latin typeface="Poppins"/>
                        <a:ea typeface="Poppins"/>
                        <a:cs typeface="Poppins"/>
                        <a:sym typeface="Poppins"/>
                      </a:endParaRPr>
                    </a:p>
                  </a:txBody>
                  <a:tcPr marL="121868" marR="121868" marT="121868" marB="121868">
                    <a:solidFill>
                      <a:schemeClr val="bg1"/>
                    </a:solidFill>
                  </a:tcPr>
                </a:tc>
                <a:extLst>
                  <a:ext uri="{0D108BD9-81ED-4DB2-BD59-A6C34878D82A}">
                    <a16:rowId xmlns:a16="http://schemas.microsoft.com/office/drawing/2014/main" val="10007"/>
                  </a:ext>
                </a:extLst>
              </a:tr>
              <a:tr h="446894">
                <a:tc>
                  <a:txBody>
                    <a:bodyPr/>
                    <a:lstStyle/>
                    <a:p>
                      <a:pPr marL="0" lvl="0" indent="0" algn="ctr" rtl="0">
                        <a:lnSpc>
                          <a:spcPct val="100000"/>
                        </a:lnSpc>
                        <a:spcBef>
                          <a:spcPts val="0"/>
                        </a:spcBef>
                        <a:spcAft>
                          <a:spcPts val="0"/>
                        </a:spcAft>
                        <a:buNone/>
                      </a:pPr>
                      <a:r>
                        <a:rPr lang="en" sz="1800" b="1" dirty="0">
                          <a:solidFill>
                            <a:schemeClr val="accent6">
                              <a:lumMod val="50000"/>
                            </a:schemeClr>
                          </a:solidFill>
                          <a:latin typeface="Calibri" panose="020F0502020204030204" pitchFamily="34" charset="0"/>
                          <a:ea typeface="Poppins"/>
                          <a:cs typeface="Poppins"/>
                          <a:sym typeface="Poppins"/>
                        </a:rPr>
                        <a:t>8</a:t>
                      </a:r>
                      <a:endParaRPr sz="1800" b="1"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r>
                        <a:rPr lang="zh-TW" altLang="en-US" sz="1800" dirty="0">
                          <a:solidFill>
                            <a:schemeClr val="accent6">
                              <a:lumMod val="50000"/>
                            </a:schemeClr>
                          </a:solidFill>
                          <a:latin typeface="KaiTi" panose="02010609060101010101" pitchFamily="49" charset="-122"/>
                          <a:ea typeface="KaiTi" panose="02010609060101010101" pitchFamily="49" charset="-122"/>
                        </a:rPr>
                        <a:t>優良製造作業</a:t>
                      </a:r>
                      <a:r>
                        <a:rPr lang="zh-CN" altLang="en-US" sz="1800" dirty="0">
                          <a:solidFill>
                            <a:schemeClr val="accent6">
                              <a:lumMod val="50000"/>
                            </a:schemeClr>
                          </a:solidFill>
                          <a:latin typeface="+mn-lt"/>
                          <a:ea typeface="+mn-ea"/>
                        </a:rPr>
                        <a:t>　</a:t>
                      </a:r>
                      <a:endParaRPr sz="1800" b="0"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r>
                        <a:rPr lang="en" sz="1800" b="0" dirty="0">
                          <a:solidFill>
                            <a:schemeClr val="accent6">
                              <a:lumMod val="50000"/>
                            </a:schemeClr>
                          </a:solidFill>
                          <a:latin typeface="Calibri" panose="020F0502020204030204" pitchFamily="34" charset="0"/>
                          <a:ea typeface="Poppins"/>
                          <a:cs typeface="Poppins"/>
                          <a:sym typeface="Poppins"/>
                          <a:hlinkClick r:id="rId11"/>
                        </a:rPr>
                        <a:t>GMP </a:t>
                      </a:r>
                      <a:endParaRPr sz="1800" b="0"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r>
                        <a:rPr lang="en-SG" sz="1800" b="0" dirty="0">
                          <a:solidFill>
                            <a:schemeClr val="accent3">
                              <a:lumMod val="50000"/>
                            </a:schemeClr>
                          </a:solidFill>
                          <a:latin typeface="Calibri" panose="020F0502020204030204" pitchFamily="34" charset="0"/>
                          <a:ea typeface="Poppins"/>
                          <a:cs typeface="Poppins"/>
                          <a:sym typeface="Poppins"/>
                        </a:rPr>
                        <a:t>Yes</a:t>
                      </a:r>
                      <a:r>
                        <a:rPr lang="en-SG" sz="1800" b="0" baseline="0" dirty="0">
                          <a:solidFill>
                            <a:schemeClr val="accent3">
                              <a:lumMod val="50000"/>
                            </a:schemeClr>
                          </a:solidFill>
                          <a:latin typeface="Calibri" panose="020F0502020204030204" pitchFamily="34" charset="0"/>
                          <a:ea typeface="Poppins"/>
                          <a:cs typeface="Poppins"/>
                          <a:sym typeface="Poppins"/>
                        </a:rPr>
                        <a:t> –</a:t>
                      </a:r>
                      <a:r>
                        <a:rPr lang="zh-TW" altLang="en-US" sz="1800" b="0" dirty="0">
                          <a:solidFill>
                            <a:schemeClr val="accent3">
                              <a:lumMod val="50000"/>
                            </a:schemeClr>
                          </a:solidFill>
                          <a:latin typeface="KaiTi" panose="02010609060101010101" pitchFamily="49" charset="-122"/>
                          <a:ea typeface="KaiTi" panose="02010609060101010101" pitchFamily="49" charset="-122"/>
                          <a:cs typeface="Poppins"/>
                          <a:sym typeface="Poppins"/>
                        </a:rPr>
                        <a:t>營養保健</a:t>
                      </a:r>
                      <a:r>
                        <a:rPr lang="zh-CN" altLang="en-US" sz="1800" b="0" baseline="0" dirty="0">
                          <a:solidFill>
                            <a:schemeClr val="accent2">
                              <a:lumMod val="75000"/>
                            </a:schemeClr>
                          </a:solidFill>
                          <a:latin typeface="KaiTi" panose="02010609060101010101" pitchFamily="49" charset="-122"/>
                          <a:ea typeface="KaiTi" panose="02010609060101010101" pitchFamily="49" charset="-122"/>
                          <a:cs typeface="Poppins"/>
                          <a:sym typeface="Poppins"/>
                        </a:rPr>
                        <a:t>食</a:t>
                      </a:r>
                      <a:r>
                        <a:rPr lang="zh-TW" altLang="en-US" sz="1800" b="0" dirty="0">
                          <a:solidFill>
                            <a:schemeClr val="accent3">
                              <a:lumMod val="50000"/>
                            </a:schemeClr>
                          </a:solidFill>
                          <a:latin typeface="KaiTi" panose="02010609060101010101" pitchFamily="49" charset="-122"/>
                          <a:ea typeface="KaiTi" panose="02010609060101010101" pitchFamily="49" charset="-122"/>
                          <a:cs typeface="Poppins"/>
                          <a:sym typeface="Poppins"/>
                        </a:rPr>
                        <a:t>品業者</a:t>
                      </a:r>
                      <a:r>
                        <a:rPr lang="en-US" altLang="zh-TW" sz="1800" b="0" dirty="0">
                          <a:solidFill>
                            <a:schemeClr val="accent3">
                              <a:lumMod val="50000"/>
                            </a:schemeClr>
                          </a:solidFill>
                          <a:latin typeface="KaiTi" panose="02010609060101010101" pitchFamily="49" charset="-122"/>
                          <a:ea typeface="KaiTi" panose="02010609060101010101" pitchFamily="49" charset="-122"/>
                          <a:cs typeface="Poppins"/>
                          <a:sym typeface="Poppins"/>
                        </a:rPr>
                        <a:t>GMP</a:t>
                      </a:r>
                      <a:r>
                        <a:rPr lang="zh-TW" altLang="en-US" sz="1800" b="0" dirty="0">
                          <a:solidFill>
                            <a:schemeClr val="accent3">
                              <a:lumMod val="50000"/>
                            </a:schemeClr>
                          </a:solidFill>
                          <a:latin typeface="KaiTi" panose="02010609060101010101" pitchFamily="49" charset="-122"/>
                          <a:ea typeface="KaiTi" panose="02010609060101010101" pitchFamily="49" charset="-122"/>
                          <a:cs typeface="Poppins"/>
                          <a:sym typeface="Poppins"/>
                        </a:rPr>
                        <a:t>指引</a:t>
                      </a:r>
                      <a:endParaRPr sz="1800" b="0" dirty="0">
                        <a:solidFill>
                          <a:schemeClr val="accent3">
                            <a:lumMod val="50000"/>
                          </a:schemeClr>
                        </a:solidFill>
                        <a:latin typeface="KaiTi" panose="02010609060101010101" pitchFamily="49" charset="-122"/>
                        <a:ea typeface="KaiTi" panose="02010609060101010101" pitchFamily="49" charset="-122"/>
                        <a:cs typeface="Poppins"/>
                        <a:sym typeface="Poppins"/>
                      </a:endParaRPr>
                    </a:p>
                  </a:txBody>
                  <a:tcPr marL="121868" marR="121868" marT="121868" marB="121868">
                    <a:solidFill>
                      <a:schemeClr val="bg1"/>
                    </a:solidFill>
                  </a:tcPr>
                </a:tc>
                <a:tc>
                  <a:txBody>
                    <a:bodyPr/>
                    <a:lstStyle/>
                    <a:p>
                      <a:pPr>
                        <a:lnSpc>
                          <a:spcPct val="100000"/>
                        </a:lnSpc>
                      </a:pPr>
                      <a:endParaRPr lang="en-SG" sz="1800" dirty="0">
                        <a:solidFill>
                          <a:schemeClr val="accent6">
                            <a:lumMod val="50000"/>
                          </a:schemeClr>
                        </a:solidFill>
                      </a:endParaRPr>
                    </a:p>
                  </a:txBody>
                  <a:tcPr marL="121868" marR="121868" marT="121868" marB="121868">
                    <a:solidFill>
                      <a:schemeClr val="bg1"/>
                    </a:solidFill>
                  </a:tcPr>
                </a:tc>
                <a:extLst>
                  <a:ext uri="{0D108BD9-81ED-4DB2-BD59-A6C34878D82A}">
                    <a16:rowId xmlns:a16="http://schemas.microsoft.com/office/drawing/2014/main" val="10008"/>
                  </a:ext>
                </a:extLst>
              </a:tr>
              <a:tr h="446894">
                <a:tc>
                  <a:txBody>
                    <a:bodyPr/>
                    <a:lstStyle/>
                    <a:p>
                      <a:pPr marL="0" lvl="0" indent="0" algn="ctr" rtl="0">
                        <a:lnSpc>
                          <a:spcPct val="100000"/>
                        </a:lnSpc>
                        <a:spcBef>
                          <a:spcPts val="0"/>
                        </a:spcBef>
                        <a:spcAft>
                          <a:spcPts val="0"/>
                        </a:spcAft>
                        <a:buNone/>
                      </a:pPr>
                      <a:r>
                        <a:rPr lang="en" sz="1800" b="1" dirty="0">
                          <a:solidFill>
                            <a:schemeClr val="accent6">
                              <a:lumMod val="50000"/>
                            </a:schemeClr>
                          </a:solidFill>
                          <a:latin typeface="Calibri" panose="020F0502020204030204" pitchFamily="34" charset="0"/>
                          <a:ea typeface="Poppins"/>
                          <a:cs typeface="Poppins"/>
                          <a:sym typeface="Poppins"/>
                        </a:rPr>
                        <a:t>9</a:t>
                      </a:r>
                      <a:endParaRPr sz="1800" b="1"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100"/>
                        <a:buFont typeface="Arial"/>
                        <a:buNone/>
                        <a:tabLst/>
                        <a:defRPr/>
                      </a:pPr>
                      <a:r>
                        <a:rPr lang="zh-TW" altLang="en-US" sz="1800" dirty="0">
                          <a:solidFill>
                            <a:schemeClr val="accent6">
                              <a:lumMod val="50000"/>
                            </a:schemeClr>
                          </a:solidFill>
                          <a:latin typeface="KaiTi" panose="02010609060101010101" pitchFamily="49" charset="-122"/>
                          <a:ea typeface="KaiTi" panose="02010609060101010101" pitchFamily="49" charset="-122"/>
                        </a:rPr>
                        <a:t>產品標籤</a:t>
                      </a:r>
                      <a:r>
                        <a:rPr lang="zh-CN" altLang="en-US" sz="1800" dirty="0">
                          <a:solidFill>
                            <a:schemeClr val="accent6">
                              <a:lumMod val="50000"/>
                            </a:schemeClr>
                          </a:solidFill>
                          <a:latin typeface="KaiTi" panose="02010609060101010101" pitchFamily="49" charset="-122"/>
                          <a:ea typeface="KaiTi" panose="02010609060101010101" pitchFamily="49" charset="-122"/>
                        </a:rPr>
                        <a:t>　</a:t>
                      </a:r>
                      <a:endParaRPr sz="1800" b="0"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
                          <a:schemeClr val="dk1"/>
                        </a:buClr>
                        <a:buSzPts val="1100"/>
                        <a:buFont typeface="Arial"/>
                        <a:buNone/>
                        <a:tabLst/>
                        <a:defRPr/>
                      </a:pPr>
                      <a:r>
                        <a:rPr lang="en" sz="1800" b="0" dirty="0">
                          <a:solidFill>
                            <a:schemeClr val="accent6">
                              <a:lumMod val="50000"/>
                            </a:schemeClr>
                          </a:solidFill>
                          <a:uFill>
                            <a:noFill/>
                          </a:uFill>
                          <a:latin typeface="Calibri" panose="020F0502020204030204" pitchFamily="34" charset="0"/>
                          <a:ea typeface="Poppins"/>
                          <a:cs typeface="Poppins"/>
                          <a:sym typeface="Poppins"/>
                          <a:hlinkClick r:id="rId12"/>
                        </a:rPr>
                        <a:t>Labeling Requirements </a:t>
                      </a:r>
                      <a:endParaRPr sz="1800" b="0"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r>
                        <a:rPr lang="en-US" sz="1800" b="0" dirty="0">
                          <a:solidFill>
                            <a:schemeClr val="accent2">
                              <a:lumMod val="75000"/>
                            </a:schemeClr>
                          </a:solidFill>
                          <a:latin typeface="Calibri" panose="020F0502020204030204" pitchFamily="34" charset="0"/>
                          <a:ea typeface="Poppins"/>
                          <a:cs typeface="Poppins"/>
                          <a:sym typeface="Poppins"/>
                        </a:rPr>
                        <a:t>Yes</a:t>
                      </a:r>
                      <a:r>
                        <a:rPr lang="zh-CN" altLang="en-US" sz="1800" b="0" dirty="0">
                          <a:solidFill>
                            <a:schemeClr val="accent2">
                              <a:lumMod val="75000"/>
                            </a:schemeClr>
                          </a:solidFill>
                          <a:latin typeface="Calibri" panose="020F0502020204030204" pitchFamily="34" charset="0"/>
                          <a:ea typeface="Poppins"/>
                          <a:cs typeface="Poppins"/>
                          <a:sym typeface="Poppins"/>
                        </a:rPr>
                        <a:t>－</a:t>
                      </a:r>
                      <a:r>
                        <a:rPr lang="zh-CN" altLang="en-US" sz="1800" b="0" baseline="0" dirty="0">
                          <a:solidFill>
                            <a:schemeClr val="accent2">
                              <a:lumMod val="75000"/>
                            </a:schemeClr>
                          </a:solidFill>
                          <a:latin typeface="KaiTi" panose="02010609060101010101" pitchFamily="49" charset="-122"/>
                          <a:ea typeface="KaiTi" panose="02010609060101010101" pitchFamily="49" charset="-122"/>
                          <a:cs typeface="Poppins"/>
                          <a:sym typeface="Poppins"/>
                        </a:rPr>
                        <a:t>食品法規　</a:t>
                      </a:r>
                      <a:endParaRPr sz="1800" b="0" dirty="0">
                        <a:solidFill>
                          <a:schemeClr val="accent2">
                            <a:lumMod val="75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endParaRPr sz="1800" b="1" dirty="0">
                        <a:solidFill>
                          <a:schemeClr val="accent6">
                            <a:lumMod val="50000"/>
                          </a:schemeClr>
                        </a:solidFill>
                        <a:latin typeface="Poppins"/>
                        <a:ea typeface="Poppins"/>
                        <a:cs typeface="Poppins"/>
                        <a:sym typeface="Poppins"/>
                      </a:endParaRPr>
                    </a:p>
                  </a:txBody>
                  <a:tcPr marL="121868" marR="121868" marT="121868" marB="121868">
                    <a:solidFill>
                      <a:schemeClr val="bg1"/>
                    </a:solidFill>
                  </a:tcPr>
                </a:tc>
                <a:extLst>
                  <a:ext uri="{0D108BD9-81ED-4DB2-BD59-A6C34878D82A}">
                    <a16:rowId xmlns:a16="http://schemas.microsoft.com/office/drawing/2014/main" val="10009"/>
                  </a:ext>
                </a:extLst>
              </a:tr>
              <a:tr h="446894">
                <a:tc>
                  <a:txBody>
                    <a:bodyPr/>
                    <a:lstStyle/>
                    <a:p>
                      <a:pPr marL="0" lvl="0" indent="0" algn="ctr" rtl="0">
                        <a:lnSpc>
                          <a:spcPct val="100000"/>
                        </a:lnSpc>
                        <a:spcBef>
                          <a:spcPts val="0"/>
                        </a:spcBef>
                        <a:spcAft>
                          <a:spcPts val="0"/>
                        </a:spcAft>
                        <a:buNone/>
                      </a:pPr>
                      <a:r>
                        <a:rPr lang="en" sz="1800" b="1" dirty="0">
                          <a:solidFill>
                            <a:schemeClr val="accent6">
                              <a:lumMod val="50000"/>
                            </a:schemeClr>
                          </a:solidFill>
                          <a:latin typeface="Calibri" panose="020F0502020204030204" pitchFamily="34" charset="0"/>
                          <a:ea typeface="Poppins"/>
                          <a:cs typeface="Poppins"/>
                          <a:sym typeface="Poppins"/>
                        </a:rPr>
                        <a:t>10</a:t>
                      </a:r>
                      <a:endParaRPr sz="1800" b="1"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800" dirty="0">
                          <a:solidFill>
                            <a:schemeClr val="accent6">
                              <a:lumMod val="50000"/>
                            </a:schemeClr>
                          </a:solidFill>
                          <a:latin typeface="KaiTi" panose="02010609060101010101" pitchFamily="49" charset="-122"/>
                          <a:ea typeface="KaiTi" panose="02010609060101010101" pitchFamily="49" charset="-122"/>
                        </a:rPr>
                        <a:t>维生素和矿物质最高限量</a:t>
                      </a:r>
                      <a:endParaRPr sz="1800" b="0"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 sz="1800" b="0" dirty="0">
                          <a:solidFill>
                            <a:schemeClr val="accent6">
                              <a:lumMod val="50000"/>
                            </a:schemeClr>
                          </a:solidFill>
                          <a:uFill>
                            <a:noFill/>
                          </a:uFill>
                          <a:latin typeface="Calibri" panose="020F0502020204030204" pitchFamily="34" charset="0"/>
                          <a:ea typeface="Poppins"/>
                          <a:cs typeface="Poppins"/>
                          <a:sym typeface="Poppins"/>
                          <a:hlinkClick r:id="rId13"/>
                        </a:rPr>
                        <a:t>Maximum Levels of Vits &amp; Mins </a:t>
                      </a:r>
                      <a:endParaRPr sz="1800" b="0" dirty="0">
                        <a:solidFill>
                          <a:schemeClr val="accent6">
                            <a:lumMod val="50000"/>
                          </a:schemeClr>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r>
                        <a:rPr lang="en" sz="1800" b="0" dirty="0">
                          <a:solidFill>
                            <a:srgbClr val="B06D00"/>
                          </a:solidFill>
                          <a:latin typeface="Calibri" panose="020F0502020204030204" pitchFamily="34" charset="0"/>
                          <a:ea typeface="Poppins"/>
                          <a:cs typeface="Poppins"/>
                          <a:sym typeface="Poppins"/>
                        </a:rPr>
                        <a:t>Yes</a:t>
                      </a:r>
                      <a:r>
                        <a:rPr lang="en" sz="1800" b="0" baseline="0" dirty="0">
                          <a:solidFill>
                            <a:srgbClr val="B06D00"/>
                          </a:solidFill>
                          <a:latin typeface="Calibri" panose="020F0502020204030204" pitchFamily="34" charset="0"/>
                          <a:ea typeface="Poppins"/>
                          <a:cs typeface="Poppins"/>
                          <a:sym typeface="Poppins"/>
                        </a:rPr>
                        <a:t> –</a:t>
                      </a:r>
                      <a:r>
                        <a:rPr lang="zh-TW" altLang="en-US" sz="1800" b="0" baseline="0" dirty="0">
                          <a:solidFill>
                            <a:srgbClr val="B06D00"/>
                          </a:solidFill>
                          <a:latin typeface="KaiTi" panose="02010609060101010101" pitchFamily="49" charset="-122"/>
                          <a:ea typeface="KaiTi" panose="02010609060101010101" pitchFamily="49" charset="-122"/>
                          <a:cs typeface="Poppins"/>
                          <a:sym typeface="Poppins"/>
                        </a:rPr>
                        <a:t> 食品添加劑法規</a:t>
                      </a:r>
                      <a:r>
                        <a:rPr lang="zh-CN" altLang="en-US" sz="1800" b="0" baseline="0" dirty="0">
                          <a:solidFill>
                            <a:srgbClr val="B06D00"/>
                          </a:solidFill>
                          <a:latin typeface="Calibri" panose="020F0502020204030204" pitchFamily="34" charset="0"/>
                          <a:ea typeface="Poppins"/>
                          <a:cs typeface="Poppins"/>
                          <a:sym typeface="Poppins"/>
                        </a:rPr>
                        <a:t>　</a:t>
                      </a:r>
                      <a:endParaRPr sz="1800" b="0" dirty="0">
                        <a:solidFill>
                          <a:srgbClr val="B06D00"/>
                        </a:solidFill>
                        <a:latin typeface="Calibri" panose="020F0502020204030204" pitchFamily="34" charset="0"/>
                        <a:ea typeface="Poppins"/>
                        <a:cs typeface="Poppins"/>
                        <a:sym typeface="Poppins"/>
                      </a:endParaRPr>
                    </a:p>
                  </a:txBody>
                  <a:tcPr marL="121868" marR="121868" marT="121868" marB="121868">
                    <a:solidFill>
                      <a:schemeClr val="bg1"/>
                    </a:solidFill>
                  </a:tcPr>
                </a:tc>
                <a:tc>
                  <a:txBody>
                    <a:bodyPr/>
                    <a:lstStyle/>
                    <a:p>
                      <a:pPr marL="0" lvl="0" indent="0" algn="l" rtl="0">
                        <a:lnSpc>
                          <a:spcPct val="100000"/>
                        </a:lnSpc>
                        <a:spcBef>
                          <a:spcPts val="0"/>
                        </a:spcBef>
                        <a:spcAft>
                          <a:spcPts val="0"/>
                        </a:spcAft>
                        <a:buNone/>
                      </a:pPr>
                      <a:endParaRPr sz="1800" b="1" dirty="0">
                        <a:solidFill>
                          <a:schemeClr val="accent6">
                            <a:lumMod val="50000"/>
                          </a:schemeClr>
                        </a:solidFill>
                        <a:latin typeface="Poppins"/>
                        <a:ea typeface="Poppins"/>
                        <a:cs typeface="Poppins"/>
                        <a:sym typeface="Poppins"/>
                      </a:endParaRPr>
                    </a:p>
                  </a:txBody>
                  <a:tcPr marL="121868" marR="121868" marT="121868" marB="121868">
                    <a:solidFill>
                      <a:schemeClr val="bg1"/>
                    </a:solidFill>
                  </a:tcPr>
                </a:tc>
                <a:extLst>
                  <a:ext uri="{0D108BD9-81ED-4DB2-BD59-A6C34878D82A}">
                    <a16:rowId xmlns:a16="http://schemas.microsoft.com/office/drawing/2014/main" val="10010"/>
                  </a:ext>
                </a:extLst>
              </a:tr>
            </a:tbl>
          </a:graphicData>
        </a:graphic>
      </p:graphicFrame>
      <p:sp>
        <p:nvSpPr>
          <p:cNvPr id="4" name="Rectangle 3"/>
          <p:cNvSpPr/>
          <p:nvPr/>
        </p:nvSpPr>
        <p:spPr>
          <a:xfrm>
            <a:off x="463937" y="47869"/>
            <a:ext cx="7617470" cy="646331"/>
          </a:xfrm>
          <a:prstGeom prst="rect">
            <a:avLst/>
          </a:prstGeom>
        </p:spPr>
        <p:txBody>
          <a:bodyPr wrap="non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endParaRPr lang="en-SG" sz="36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p:txBody>
      </p:sp>
    </p:spTree>
    <p:extLst>
      <p:ext uri="{BB962C8B-B14F-4D97-AF65-F5344CB8AC3E}">
        <p14:creationId xmlns:p14="http://schemas.microsoft.com/office/powerpoint/2010/main" val="26300506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Shape 198"/>
        <p:cNvGrpSpPr/>
        <p:nvPr/>
      </p:nvGrpSpPr>
      <p:grpSpPr>
        <a:xfrm>
          <a:off x="0" y="0"/>
          <a:ext cx="0" cy="0"/>
          <a:chOff x="0" y="0"/>
          <a:chExt cx="0" cy="0"/>
        </a:xfrm>
      </p:grpSpPr>
      <p:pic>
        <p:nvPicPr>
          <p:cNvPr id="34" name="Picture 33">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201" name="Google Shape;201;p20"/>
          <p:cNvSpPr/>
          <p:nvPr/>
        </p:nvSpPr>
        <p:spPr>
          <a:xfrm>
            <a:off x="774669" y="1201477"/>
            <a:ext cx="1251563" cy="5207057"/>
          </a:xfrm>
          <a:prstGeom prst="roundRect">
            <a:avLst>
              <a:gd name="adj" fmla="val 16667"/>
            </a:avLst>
          </a:prstGeom>
          <a:solidFill>
            <a:schemeClr val="accent6">
              <a:lumMod val="75000"/>
              <a:alpha val="88000"/>
            </a:schemeClr>
          </a:solidFill>
          <a:ln w="9525" cap="flat" cmpd="sng">
            <a:solidFill>
              <a:srgbClr val="840D35"/>
            </a:solidFill>
            <a:prstDash val="solid"/>
            <a:round/>
            <a:headEnd type="none" w="sm" len="sm"/>
            <a:tailEnd type="none" w="sm" len="sm"/>
          </a:ln>
        </p:spPr>
        <p:txBody>
          <a:bodyPr spcFirstLastPara="1" vert="eaVert" wrap="square" lIns="121868" tIns="121868" rIns="121868" bIns="121868" anchor="ctr" anchorCtr="0">
            <a:noAutofit/>
          </a:bodyPr>
          <a:lstStyle/>
          <a:p>
            <a:pPr algn="ctr">
              <a:buClr>
                <a:schemeClr val="dk1"/>
              </a:buClr>
              <a:buSzPts val="1100"/>
            </a:pPr>
            <a:r>
              <a:rPr lang="zh-TW" altLang="en-US" sz="3200" dirty="0">
                <a:solidFill>
                  <a:schemeClr val="bg1"/>
                </a:solidFill>
                <a:latin typeface="KaiTi" panose="02010609060101010101" pitchFamily="49" charset="-122"/>
                <a:ea typeface="KaiTi" panose="02010609060101010101" pitchFamily="49" charset="-122"/>
                <a:cs typeface="Times New Roman" panose="02020603050405020304" pitchFamily="18" charset="0"/>
              </a:rPr>
              <a:t>東協保健品法規十項</a:t>
            </a:r>
            <a:endParaRPr lang="en-US" altLang="zh-TW" sz="3200" dirty="0">
              <a:solidFill>
                <a:schemeClr val="bg1"/>
              </a:solidFill>
              <a:latin typeface="KaiTi" panose="02010609060101010101" pitchFamily="49" charset="-122"/>
              <a:ea typeface="KaiTi" panose="02010609060101010101" pitchFamily="49" charset="-122"/>
              <a:cs typeface="Times New Roman" panose="02020603050405020304" pitchFamily="18" charset="0"/>
            </a:endParaRPr>
          </a:p>
          <a:p>
            <a:pPr algn="ctr">
              <a:buClr>
                <a:schemeClr val="dk1"/>
              </a:buClr>
              <a:buSzPts val="1100"/>
            </a:pPr>
            <a:r>
              <a:rPr lang="zh-TW" altLang="en-US" sz="3200" dirty="0">
                <a:solidFill>
                  <a:schemeClr val="bg1"/>
                </a:solidFill>
                <a:latin typeface="KaiTi" panose="02010609060101010101" pitchFamily="49" charset="-122"/>
                <a:ea typeface="KaiTi" panose="02010609060101010101" pitchFamily="49" charset="-122"/>
                <a:cs typeface="Times New Roman" panose="02020603050405020304" pitchFamily="18" charset="0"/>
              </a:rPr>
              <a:t>技術規範</a:t>
            </a:r>
            <a:endParaRPr sz="3199" dirty="0">
              <a:solidFill>
                <a:schemeClr val="bg1"/>
              </a:solidFill>
            </a:endParaRPr>
          </a:p>
        </p:txBody>
      </p:sp>
      <p:grpSp>
        <p:nvGrpSpPr>
          <p:cNvPr id="14" name="Group 13"/>
          <p:cNvGrpSpPr/>
          <p:nvPr/>
        </p:nvGrpSpPr>
        <p:grpSpPr>
          <a:xfrm>
            <a:off x="2021141" y="941351"/>
            <a:ext cx="9607217" cy="5715674"/>
            <a:chOff x="2012401" y="585623"/>
            <a:chExt cx="9607217" cy="5715674"/>
          </a:xfrm>
        </p:grpSpPr>
        <p:cxnSp>
          <p:nvCxnSpPr>
            <p:cNvPr id="200" name="Google Shape;200;p20"/>
            <p:cNvCxnSpPr>
              <a:cxnSpLocks/>
            </p:cNvCxnSpPr>
            <p:nvPr/>
          </p:nvCxnSpPr>
          <p:spPr>
            <a:xfrm flipV="1">
              <a:off x="2012401" y="1058247"/>
              <a:ext cx="1344951" cy="2306947"/>
            </a:xfrm>
            <a:prstGeom prst="bentConnector5">
              <a:avLst>
                <a:gd name="adj1" fmla="val 34674"/>
                <a:gd name="adj2" fmla="val 100071"/>
                <a:gd name="adj3" fmla="val 83003"/>
              </a:avLst>
            </a:prstGeom>
            <a:noFill/>
            <a:ln w="9525" cap="flat" cmpd="sng">
              <a:solidFill>
                <a:srgbClr val="840D35"/>
              </a:solidFill>
              <a:prstDash val="solid"/>
              <a:round/>
              <a:headEnd type="none" w="sm" len="sm"/>
              <a:tailEnd type="none" w="sm" len="sm"/>
            </a:ln>
          </p:spPr>
        </p:cxnSp>
        <p:cxnSp>
          <p:nvCxnSpPr>
            <p:cNvPr id="203" name="Google Shape;203;p20"/>
            <p:cNvCxnSpPr>
              <a:cxnSpLocks/>
              <a:endCxn id="205" idx="1"/>
            </p:cNvCxnSpPr>
            <p:nvPr/>
          </p:nvCxnSpPr>
          <p:spPr>
            <a:xfrm flipV="1">
              <a:off x="6304570" y="4492283"/>
              <a:ext cx="671490" cy="287804"/>
            </a:xfrm>
            <a:prstGeom prst="bentConnector3">
              <a:avLst>
                <a:gd name="adj1" fmla="val -385"/>
              </a:avLst>
            </a:prstGeom>
            <a:noFill/>
            <a:ln w="9525" cap="flat" cmpd="sng">
              <a:solidFill>
                <a:srgbClr val="840D35"/>
              </a:solidFill>
              <a:prstDash val="solid"/>
              <a:round/>
              <a:headEnd type="none" w="sm" len="sm"/>
              <a:tailEnd type="none" w="sm" len="sm"/>
            </a:ln>
          </p:spPr>
        </p:cxnSp>
        <p:sp>
          <p:nvSpPr>
            <p:cNvPr id="204" name="Google Shape;204;p20"/>
            <p:cNvSpPr/>
            <p:nvPr/>
          </p:nvSpPr>
          <p:spPr>
            <a:xfrm>
              <a:off x="2972958" y="4458812"/>
              <a:ext cx="2111635" cy="700218"/>
            </a:xfrm>
            <a:prstGeom prst="roundRect">
              <a:avLst>
                <a:gd name="adj" fmla="val 16667"/>
              </a:avLst>
            </a:prstGeom>
            <a:solidFill>
              <a:srgbClr val="3D85C6"/>
            </a:solidFill>
            <a:ln w="9525" cap="flat" cmpd="sng">
              <a:solidFill>
                <a:srgbClr val="840D35"/>
              </a:solidFill>
              <a:prstDash val="solid"/>
              <a:round/>
              <a:headEnd type="none" w="sm" len="sm"/>
              <a:tailEnd type="none" w="sm" len="sm"/>
            </a:ln>
          </p:spPr>
          <p:txBody>
            <a:bodyPr spcFirstLastPara="1" wrap="square" lIns="121868" tIns="121868" rIns="121868" bIns="121868" anchor="ctr" anchorCtr="0">
              <a:noAutofit/>
            </a:bodyPr>
            <a:lstStyle/>
            <a:p>
              <a:pPr algn="ctr"/>
              <a:endParaRPr sz="3199" dirty="0">
                <a:solidFill>
                  <a:schemeClr val="bg1"/>
                </a:solidFill>
                <a:latin typeface="KaiTi" panose="02010609060101010101" pitchFamily="49" charset="-122"/>
                <a:ea typeface="KaiTi" panose="02010609060101010101" pitchFamily="49" charset="-122"/>
                <a:cs typeface="Poppins"/>
                <a:sym typeface="Poppins"/>
              </a:endParaRPr>
            </a:p>
            <a:p>
              <a:pPr algn="ctr"/>
              <a:r>
                <a:rPr lang="zh-TW" altLang="en-US" sz="3200" dirty="0">
                  <a:solidFill>
                    <a:schemeClr val="bg1"/>
                  </a:solidFill>
                  <a:latin typeface="KaiTi" panose="02010609060101010101" pitchFamily="49" charset="-122"/>
                  <a:ea typeface="KaiTi" panose="02010609060101010101" pitchFamily="49" charset="-122"/>
                </a:rPr>
                <a:t>品質</a:t>
              </a:r>
              <a:r>
                <a:rPr lang="zh-TW" altLang="en-US" dirty="0">
                  <a:solidFill>
                    <a:schemeClr val="bg1"/>
                  </a:solidFill>
                  <a:latin typeface="KaiTi" panose="02010609060101010101" pitchFamily="49" charset="-122"/>
                  <a:ea typeface="KaiTi" panose="02010609060101010101" pitchFamily="49" charset="-122"/>
                </a:rPr>
                <a:t> </a:t>
              </a:r>
              <a:endParaRPr lang="zh-TW" altLang="en-US" sz="3200" dirty="0">
                <a:solidFill>
                  <a:schemeClr val="bg1"/>
                </a:solidFill>
                <a:latin typeface="KaiTi" panose="02010609060101010101" pitchFamily="49" charset="-122"/>
                <a:ea typeface="KaiTi" panose="02010609060101010101" pitchFamily="49" charset="-122"/>
              </a:endParaRPr>
            </a:p>
            <a:p>
              <a:pPr algn="ctr"/>
              <a:endParaRPr sz="3199" dirty="0">
                <a:solidFill>
                  <a:schemeClr val="bg1"/>
                </a:solidFill>
                <a:latin typeface="KaiTi" panose="02010609060101010101" pitchFamily="49" charset="-122"/>
                <a:ea typeface="KaiTi" panose="02010609060101010101" pitchFamily="49" charset="-122"/>
                <a:cs typeface="Poppins"/>
                <a:sym typeface="Poppins"/>
              </a:endParaRPr>
            </a:p>
          </p:txBody>
        </p:sp>
        <p:sp>
          <p:nvSpPr>
            <p:cNvPr id="202" name="Google Shape;202;p20"/>
            <p:cNvSpPr/>
            <p:nvPr/>
          </p:nvSpPr>
          <p:spPr>
            <a:xfrm>
              <a:off x="2953128" y="725223"/>
              <a:ext cx="2111635" cy="700218"/>
            </a:xfrm>
            <a:prstGeom prst="roundRect">
              <a:avLst>
                <a:gd name="adj" fmla="val 16667"/>
              </a:avLst>
            </a:prstGeom>
            <a:solidFill>
              <a:srgbClr val="E06666"/>
            </a:solidFill>
            <a:ln w="9525" cap="flat" cmpd="sng">
              <a:solidFill>
                <a:srgbClr val="840D35"/>
              </a:solidFill>
              <a:prstDash val="solid"/>
              <a:round/>
              <a:headEnd type="none" w="sm" len="sm"/>
              <a:tailEnd type="none" w="sm" len="sm"/>
            </a:ln>
          </p:spPr>
          <p:txBody>
            <a:bodyPr spcFirstLastPara="1" wrap="square" lIns="121868" tIns="121868" rIns="121868" bIns="121868" anchor="ctr" anchorCtr="0">
              <a:noAutofit/>
            </a:bodyPr>
            <a:lstStyle/>
            <a:p>
              <a:pPr algn="ctr"/>
              <a:r>
                <a:rPr lang="zh-CN" altLang="en-US" sz="3199" dirty="0">
                  <a:solidFill>
                    <a:srgbClr val="FFFFFF"/>
                  </a:solidFill>
                  <a:latin typeface="KaiTi" panose="02010609060101010101" pitchFamily="49" charset="-122"/>
                  <a:ea typeface="KaiTi" panose="02010609060101010101" pitchFamily="49" charset="-122"/>
                  <a:cs typeface="Poppins"/>
                  <a:sym typeface="Poppins"/>
                </a:rPr>
                <a:t>安全</a:t>
              </a:r>
              <a:endParaRPr sz="3199" dirty="0">
                <a:solidFill>
                  <a:srgbClr val="FFFFFF"/>
                </a:solidFill>
                <a:latin typeface="KaiTi" panose="02010609060101010101" pitchFamily="49" charset="-122"/>
                <a:ea typeface="KaiTi" panose="02010609060101010101" pitchFamily="49" charset="-122"/>
                <a:cs typeface="Poppins"/>
                <a:sym typeface="Poppins"/>
              </a:endParaRPr>
            </a:p>
          </p:txBody>
        </p:sp>
        <p:sp>
          <p:nvSpPr>
            <p:cNvPr id="205" name="Google Shape;205;p20"/>
            <p:cNvSpPr/>
            <p:nvPr/>
          </p:nvSpPr>
          <p:spPr>
            <a:xfrm>
              <a:off x="6976060" y="4249746"/>
              <a:ext cx="4635065" cy="485074"/>
            </a:xfrm>
            <a:prstGeom prst="roundRect">
              <a:avLst>
                <a:gd name="adj" fmla="val 16667"/>
              </a:avLst>
            </a:prstGeom>
            <a:solidFill>
              <a:srgbClr val="3D85C6"/>
            </a:solidFill>
            <a:ln w="9525" cap="flat" cmpd="sng">
              <a:solidFill>
                <a:srgbClr val="840D35"/>
              </a:solidFill>
              <a:prstDash val="solid"/>
              <a:round/>
              <a:headEnd type="none" w="sm" len="sm"/>
              <a:tailEnd type="none" w="sm" len="sm"/>
            </a:ln>
          </p:spPr>
          <p:txBody>
            <a:bodyPr spcFirstLastPara="1" wrap="square" lIns="121868" tIns="121868" rIns="121868" bIns="121868" anchor="ctr" anchorCtr="0">
              <a:noAutofit/>
            </a:bodyPr>
            <a:lstStyle/>
            <a:p>
              <a:r>
                <a:rPr lang="zh-TW" altLang="en-US" sz="2399" b="1" dirty="0">
                  <a:solidFill>
                    <a:srgbClr val="FFFFFF"/>
                  </a:solidFill>
                  <a:latin typeface="KaiTi" panose="02010609060101010101" pitchFamily="49" charset="-122"/>
                  <a:ea typeface="KaiTi" panose="02010609060101010101" pitchFamily="49" charset="-122"/>
                  <a:cs typeface="Poppins"/>
                  <a:sym typeface="Poppins"/>
                </a:rPr>
                <a:t>優良製造作業</a:t>
              </a:r>
              <a:r>
                <a:rPr lang="zh-TW" altLang="en-US" sz="2399" b="1" dirty="0">
                  <a:solidFill>
                    <a:srgbClr val="FFFFFF"/>
                  </a:solidFill>
                  <a:latin typeface="Calibri" panose="020F0502020204030204" pitchFamily="34" charset="0"/>
                  <a:ea typeface="Poppins"/>
                  <a:cs typeface="Poppins"/>
                  <a:sym typeface="Poppins"/>
                </a:rPr>
                <a:t> </a:t>
              </a:r>
              <a:r>
                <a:rPr lang="en" sz="2399" b="1" dirty="0">
                  <a:solidFill>
                    <a:srgbClr val="FFFFFF"/>
                  </a:solidFill>
                  <a:latin typeface="Calibri" panose="020F0502020204030204" pitchFamily="34" charset="0"/>
                  <a:ea typeface="Poppins"/>
                  <a:cs typeface="Poppins"/>
                  <a:sym typeface="Poppins"/>
                </a:rPr>
                <a:t>GMP</a:t>
              </a:r>
              <a:endParaRPr sz="2399" b="1" dirty="0">
                <a:solidFill>
                  <a:srgbClr val="FFFFFF"/>
                </a:solidFill>
                <a:latin typeface="Calibri" panose="020F0502020204030204" pitchFamily="34" charset="0"/>
                <a:ea typeface="Poppins"/>
                <a:cs typeface="Poppins"/>
                <a:sym typeface="Poppins"/>
              </a:endParaRPr>
            </a:p>
          </p:txBody>
        </p:sp>
        <p:sp>
          <p:nvSpPr>
            <p:cNvPr id="206" name="Google Shape;206;p20"/>
            <p:cNvSpPr/>
            <p:nvPr/>
          </p:nvSpPr>
          <p:spPr>
            <a:xfrm>
              <a:off x="6960832" y="4838064"/>
              <a:ext cx="4658786" cy="428480"/>
            </a:xfrm>
            <a:prstGeom prst="roundRect">
              <a:avLst>
                <a:gd name="adj" fmla="val 16667"/>
              </a:avLst>
            </a:prstGeom>
            <a:solidFill>
              <a:srgbClr val="3D85C6"/>
            </a:solidFill>
            <a:ln w="9525" cap="flat" cmpd="sng">
              <a:solidFill>
                <a:srgbClr val="840D35"/>
              </a:solidFill>
              <a:prstDash val="solid"/>
              <a:round/>
              <a:headEnd type="none" w="sm" len="sm"/>
              <a:tailEnd type="none" w="sm" len="sm"/>
            </a:ln>
          </p:spPr>
          <p:txBody>
            <a:bodyPr spcFirstLastPara="1" wrap="square" lIns="121868" tIns="121868" rIns="121868" bIns="121868" anchor="ctr" anchorCtr="0">
              <a:noAutofit/>
            </a:bodyPr>
            <a:lstStyle/>
            <a:p>
              <a:pPr>
                <a:buClr>
                  <a:schemeClr val="dk1"/>
                </a:buClr>
                <a:buSzPts val="1100"/>
              </a:pPr>
              <a:endParaRPr lang="en-US" altLang="zh-TW" sz="2400" b="1" dirty="0">
                <a:solidFill>
                  <a:schemeClr val="bg1"/>
                </a:solidFill>
                <a:latin typeface="KaiTi" panose="02010609060101010101" pitchFamily="49" charset="-122"/>
                <a:ea typeface="KaiTi" panose="02010609060101010101" pitchFamily="49" charset="-122"/>
              </a:endParaRPr>
            </a:p>
            <a:p>
              <a:pPr>
                <a:buClr>
                  <a:schemeClr val="dk1"/>
                </a:buClr>
                <a:buSzPts val="1100"/>
              </a:pPr>
              <a:r>
                <a:rPr lang="zh-CN" altLang="en-US" sz="2400" b="1" dirty="0">
                  <a:solidFill>
                    <a:schemeClr val="bg1"/>
                  </a:solidFill>
                  <a:latin typeface="KaiTi" panose="02010609060101010101" pitchFamily="49" charset="-122"/>
                  <a:ea typeface="KaiTi" panose="02010609060101010101" pitchFamily="49" charset="-122"/>
                </a:rPr>
                <a:t>安</a:t>
              </a:r>
              <a:r>
                <a:rPr lang="zh-TW" altLang="en-US" sz="2400" b="1" dirty="0">
                  <a:solidFill>
                    <a:schemeClr val="bg1"/>
                  </a:solidFill>
                  <a:latin typeface="KaiTi" panose="02010609060101010101" pitchFamily="49" charset="-122"/>
                  <a:ea typeface="KaiTi" panose="02010609060101010101" pitchFamily="49" charset="-122"/>
                </a:rPr>
                <a:t>定性和保存期限</a:t>
              </a:r>
            </a:p>
            <a:p>
              <a:pPr>
                <a:buClr>
                  <a:schemeClr val="dk1"/>
                </a:buClr>
                <a:buSzPts val="1100"/>
              </a:pPr>
              <a:endParaRPr sz="2399" b="1" dirty="0">
                <a:solidFill>
                  <a:schemeClr val="bg1"/>
                </a:solidFill>
                <a:latin typeface="Poppins"/>
                <a:ea typeface="Poppins"/>
                <a:cs typeface="Poppins"/>
                <a:sym typeface="Poppins"/>
              </a:endParaRPr>
            </a:p>
          </p:txBody>
        </p:sp>
        <p:sp>
          <p:nvSpPr>
            <p:cNvPr id="207" name="Google Shape;207;p20"/>
            <p:cNvSpPr/>
            <p:nvPr/>
          </p:nvSpPr>
          <p:spPr>
            <a:xfrm>
              <a:off x="6918654" y="1781059"/>
              <a:ext cx="4658687" cy="580649"/>
            </a:xfrm>
            <a:prstGeom prst="roundRect">
              <a:avLst>
                <a:gd name="adj" fmla="val 16667"/>
              </a:avLst>
            </a:prstGeom>
            <a:solidFill>
              <a:srgbClr val="E06666"/>
            </a:solidFill>
            <a:ln w="9525" cap="flat" cmpd="sng">
              <a:solidFill>
                <a:srgbClr val="840D35"/>
              </a:solidFill>
              <a:prstDash val="solid"/>
              <a:round/>
              <a:headEnd type="none" w="sm" len="sm"/>
              <a:tailEnd type="none" w="sm" len="sm"/>
            </a:ln>
          </p:spPr>
          <p:txBody>
            <a:bodyPr spcFirstLastPara="1" wrap="square" lIns="121868" tIns="121868" rIns="121868" bIns="121868" anchor="ctr" anchorCtr="0">
              <a:noAutofit/>
            </a:bodyPr>
            <a:lstStyle/>
            <a:p>
              <a:endParaRPr lang="en-US" altLang="zh-TW" sz="2000" b="1" dirty="0">
                <a:solidFill>
                  <a:schemeClr val="bg1"/>
                </a:solidFill>
                <a:latin typeface="KaiTi" panose="02010609060101010101" pitchFamily="49" charset="-122"/>
                <a:ea typeface="KaiTi" panose="02010609060101010101" pitchFamily="49" charset="-122"/>
              </a:endParaRPr>
            </a:p>
            <a:p>
              <a:r>
                <a:rPr lang="zh-TW" altLang="en-US" sz="2000" b="1" dirty="0">
                  <a:solidFill>
                    <a:schemeClr val="bg1"/>
                  </a:solidFill>
                  <a:latin typeface="KaiTi" panose="02010609060101010101" pitchFamily="49" charset="-122"/>
                  <a:ea typeface="KaiTi" panose="02010609060101010101" pitchFamily="49" charset="-122"/>
                </a:rPr>
                <a:t>減</a:t>
              </a:r>
              <a:r>
                <a:rPr lang="zh-CN" altLang="en-US" sz="2000" b="1" dirty="0">
                  <a:solidFill>
                    <a:schemeClr val="bg1"/>
                  </a:solidFill>
                  <a:latin typeface="KaiTi" panose="02010609060101010101" pitchFamily="49" charset="-122"/>
                  <a:ea typeface="KaiTi" panose="02010609060101010101" pitchFamily="49" charset="-122"/>
                </a:rPr>
                <a:t>低</a:t>
              </a:r>
              <a:r>
                <a:rPr lang="zh-TW" altLang="en-US" sz="2000" b="1" dirty="0">
                  <a:solidFill>
                    <a:schemeClr val="bg1"/>
                  </a:solidFill>
                  <a:latin typeface="KaiTi" panose="02010609060101010101" pitchFamily="49" charset="-122"/>
                  <a:ea typeface="KaiTi" panose="02010609060101010101" pitchFamily="49" charset="-122"/>
                </a:rPr>
                <a:t>傳染性海綿狀腦病（</a:t>
              </a:r>
              <a:r>
                <a:rPr lang="en-US" altLang="zh-TW" sz="2000" b="1" dirty="0">
                  <a:solidFill>
                    <a:schemeClr val="bg1"/>
                  </a:solidFill>
                  <a:latin typeface="KaiTi" panose="02010609060101010101" pitchFamily="49" charset="-122"/>
                  <a:ea typeface="KaiTi" panose="02010609060101010101" pitchFamily="49" charset="-122"/>
                </a:rPr>
                <a:t>TSE</a:t>
              </a:r>
              <a:r>
                <a:rPr lang="zh-TW" altLang="en-US" sz="2000" b="1" dirty="0">
                  <a:solidFill>
                    <a:schemeClr val="bg1"/>
                  </a:solidFill>
                  <a:latin typeface="KaiTi" panose="02010609060101010101" pitchFamily="49" charset="-122"/>
                  <a:ea typeface="KaiTi" panose="02010609060101010101" pitchFamily="49" charset="-122"/>
                </a:rPr>
                <a:t>）的風險</a:t>
              </a:r>
            </a:p>
            <a:p>
              <a:endParaRPr sz="1600" dirty="0">
                <a:solidFill>
                  <a:srgbClr val="F8EBF5"/>
                </a:solidFill>
                <a:latin typeface="Poppins"/>
                <a:ea typeface="Poppins"/>
                <a:cs typeface="Poppins"/>
                <a:sym typeface="Poppins"/>
              </a:endParaRPr>
            </a:p>
          </p:txBody>
        </p:sp>
        <p:sp>
          <p:nvSpPr>
            <p:cNvPr id="208" name="Google Shape;208;p20"/>
            <p:cNvSpPr/>
            <p:nvPr/>
          </p:nvSpPr>
          <p:spPr>
            <a:xfrm>
              <a:off x="6933510" y="1215048"/>
              <a:ext cx="4654315" cy="484674"/>
            </a:xfrm>
            <a:prstGeom prst="roundRect">
              <a:avLst>
                <a:gd name="adj" fmla="val 16667"/>
              </a:avLst>
            </a:prstGeom>
            <a:solidFill>
              <a:srgbClr val="E06666"/>
            </a:solidFill>
            <a:ln w="9525" cap="flat" cmpd="sng">
              <a:solidFill>
                <a:srgbClr val="840D35"/>
              </a:solidFill>
              <a:prstDash val="solid"/>
              <a:round/>
              <a:headEnd type="none" w="sm" len="sm"/>
              <a:tailEnd type="none" w="sm" len="sm"/>
            </a:ln>
          </p:spPr>
          <p:txBody>
            <a:bodyPr spcFirstLastPara="1" wrap="square" lIns="121868" tIns="121868" rIns="121868" bIns="121868" anchor="ctr" anchorCtr="0">
              <a:noAutofit/>
            </a:bodyPr>
            <a:lstStyle/>
            <a:p>
              <a:endParaRPr lang="en" altLang="zh-TW" sz="2399" dirty="0">
                <a:solidFill>
                  <a:srgbClr val="FFFFFF"/>
                </a:solidFill>
                <a:latin typeface="Poppins"/>
                <a:ea typeface="KaiTi" panose="02010609060101010101" pitchFamily="49" charset="-122"/>
                <a:sym typeface="Poppins"/>
              </a:endParaRPr>
            </a:p>
            <a:p>
              <a:r>
                <a:rPr lang="zh-TW" altLang="en-US" sz="2400" b="1" dirty="0">
                  <a:solidFill>
                    <a:schemeClr val="bg1"/>
                  </a:solidFill>
                  <a:latin typeface="KaiTi" panose="02010609060101010101" pitchFamily="49" charset="-122"/>
                  <a:ea typeface="KaiTi" panose="02010609060101010101" pitchFamily="49" charset="-122"/>
                </a:rPr>
                <a:t>添加劑和賦形劑</a:t>
              </a:r>
            </a:p>
            <a:p>
              <a:r>
                <a:rPr lang="en" sz="2399" dirty="0">
                  <a:solidFill>
                    <a:srgbClr val="FFFFFF"/>
                  </a:solidFill>
                  <a:latin typeface="Poppins"/>
                  <a:ea typeface="Poppins"/>
                  <a:cs typeface="Poppins"/>
                  <a:sym typeface="Poppins"/>
                </a:rPr>
                <a:t> </a:t>
              </a:r>
              <a:endParaRPr sz="2399" dirty="0">
                <a:solidFill>
                  <a:srgbClr val="FFFFFF"/>
                </a:solidFill>
                <a:latin typeface="Poppins"/>
                <a:ea typeface="Poppins"/>
                <a:cs typeface="Poppins"/>
                <a:sym typeface="Poppins"/>
              </a:endParaRPr>
            </a:p>
          </p:txBody>
        </p:sp>
        <p:cxnSp>
          <p:nvCxnSpPr>
            <p:cNvPr id="209" name="Google Shape;209;p20"/>
            <p:cNvCxnSpPr>
              <a:cxnSpLocks/>
            </p:cNvCxnSpPr>
            <p:nvPr/>
          </p:nvCxnSpPr>
          <p:spPr>
            <a:xfrm rot="10800000" flipV="1">
              <a:off x="6272295" y="778009"/>
              <a:ext cx="703765" cy="280239"/>
            </a:xfrm>
            <a:prstGeom prst="bentConnector3">
              <a:avLst>
                <a:gd name="adj1" fmla="val 101972"/>
              </a:avLst>
            </a:prstGeom>
            <a:noFill/>
            <a:ln w="9525" cap="flat" cmpd="sng">
              <a:solidFill>
                <a:srgbClr val="840D35"/>
              </a:solidFill>
              <a:prstDash val="solid"/>
              <a:round/>
              <a:headEnd type="none" w="sm" len="sm"/>
              <a:tailEnd type="none" w="sm" len="sm"/>
            </a:ln>
          </p:spPr>
        </p:cxnSp>
        <p:cxnSp>
          <p:nvCxnSpPr>
            <p:cNvPr id="210" name="Google Shape;210;p20"/>
            <p:cNvCxnSpPr>
              <a:cxnSpLocks/>
              <a:stCxn id="204" idx="3"/>
              <a:endCxn id="206" idx="1"/>
            </p:cNvCxnSpPr>
            <p:nvPr/>
          </p:nvCxnSpPr>
          <p:spPr>
            <a:xfrm>
              <a:off x="5084593" y="4808921"/>
              <a:ext cx="1876239" cy="243383"/>
            </a:xfrm>
            <a:prstGeom prst="bentConnector3">
              <a:avLst>
                <a:gd name="adj1" fmla="val 64621"/>
              </a:avLst>
            </a:prstGeom>
            <a:noFill/>
            <a:ln w="9525" cap="flat" cmpd="sng">
              <a:solidFill>
                <a:srgbClr val="840D35"/>
              </a:solidFill>
              <a:prstDash val="solid"/>
              <a:round/>
              <a:headEnd type="none" w="sm" len="sm"/>
              <a:tailEnd type="none" w="sm" len="sm"/>
            </a:ln>
          </p:spPr>
        </p:cxnSp>
        <p:cxnSp>
          <p:nvCxnSpPr>
            <p:cNvPr id="211" name="Google Shape;211;p20"/>
            <p:cNvCxnSpPr>
              <a:cxnSpLocks/>
              <a:stCxn id="207" idx="1"/>
              <a:endCxn id="202" idx="3"/>
            </p:cNvCxnSpPr>
            <p:nvPr/>
          </p:nvCxnSpPr>
          <p:spPr>
            <a:xfrm rot="10800000">
              <a:off x="5064764" y="1075332"/>
              <a:ext cx="1853891" cy="996052"/>
            </a:xfrm>
            <a:prstGeom prst="bentConnector3">
              <a:avLst>
                <a:gd name="adj1" fmla="val 35203"/>
              </a:avLst>
            </a:prstGeom>
            <a:noFill/>
            <a:ln w="9525" cap="flat" cmpd="sng">
              <a:solidFill>
                <a:srgbClr val="840D35"/>
              </a:solidFill>
              <a:prstDash val="solid"/>
              <a:round/>
              <a:headEnd type="none" w="sm" len="sm"/>
              <a:tailEnd type="none" w="sm" len="sm"/>
            </a:ln>
          </p:spPr>
        </p:cxnSp>
        <p:sp>
          <p:nvSpPr>
            <p:cNvPr id="212" name="Google Shape;212;p20"/>
            <p:cNvSpPr/>
            <p:nvPr/>
          </p:nvSpPr>
          <p:spPr>
            <a:xfrm>
              <a:off x="6946608" y="3056213"/>
              <a:ext cx="4654313" cy="485074"/>
            </a:xfrm>
            <a:prstGeom prst="roundRect">
              <a:avLst>
                <a:gd name="adj" fmla="val 16667"/>
              </a:avLst>
            </a:prstGeom>
            <a:solidFill>
              <a:srgbClr val="E06666"/>
            </a:solidFill>
            <a:ln w="9525" cap="flat" cmpd="sng">
              <a:solidFill>
                <a:srgbClr val="840D35"/>
              </a:solidFill>
              <a:prstDash val="solid"/>
              <a:round/>
              <a:headEnd type="none" w="sm" len="sm"/>
              <a:tailEnd type="none" w="sm" len="sm"/>
            </a:ln>
          </p:spPr>
          <p:txBody>
            <a:bodyPr spcFirstLastPara="1" wrap="square" lIns="121868" tIns="121868" rIns="121868" bIns="121868" anchor="ctr" anchorCtr="0">
              <a:noAutofit/>
            </a:bodyPr>
            <a:lstStyle/>
            <a:p>
              <a:endParaRPr lang="en" altLang="zh-TW" sz="2399" b="1" dirty="0">
                <a:solidFill>
                  <a:schemeClr val="bg1"/>
                </a:solidFill>
                <a:latin typeface="Poppins"/>
                <a:ea typeface="KaiTi" panose="02010609060101010101" pitchFamily="49" charset="-122"/>
                <a:sym typeface="Poppins"/>
              </a:endParaRPr>
            </a:p>
            <a:p>
              <a:r>
                <a:rPr lang="zh-TW" altLang="en-US" sz="2400" b="1" dirty="0">
                  <a:solidFill>
                    <a:schemeClr val="bg1"/>
                  </a:solidFill>
                  <a:latin typeface="KaiTi" panose="02010609060101010101" pitchFamily="49" charset="-122"/>
                  <a:ea typeface="KaiTi" panose="02010609060101010101" pitchFamily="49" charset="-122"/>
                </a:rPr>
                <a:t>污染物限量</a:t>
              </a:r>
            </a:p>
            <a:p>
              <a:r>
                <a:rPr lang="en" sz="2399" b="1" dirty="0">
                  <a:solidFill>
                    <a:schemeClr val="bg1"/>
                  </a:solidFill>
                  <a:latin typeface="Poppins"/>
                  <a:ea typeface="Poppins"/>
                  <a:cs typeface="Poppins"/>
                  <a:sym typeface="Poppins"/>
                </a:rPr>
                <a:t> </a:t>
              </a:r>
              <a:endParaRPr sz="2399" b="1" dirty="0">
                <a:solidFill>
                  <a:schemeClr val="bg1"/>
                </a:solidFill>
                <a:latin typeface="Poppins"/>
                <a:ea typeface="Poppins"/>
                <a:cs typeface="Poppins"/>
                <a:sym typeface="Poppins"/>
              </a:endParaRPr>
            </a:p>
          </p:txBody>
        </p:sp>
        <p:sp>
          <p:nvSpPr>
            <p:cNvPr id="213" name="Google Shape;213;p20"/>
            <p:cNvSpPr/>
            <p:nvPr/>
          </p:nvSpPr>
          <p:spPr>
            <a:xfrm>
              <a:off x="2972958" y="5744065"/>
              <a:ext cx="2091805" cy="508214"/>
            </a:xfrm>
            <a:prstGeom prst="roundRect">
              <a:avLst>
                <a:gd name="adj" fmla="val 16667"/>
              </a:avLst>
            </a:prstGeom>
            <a:solidFill>
              <a:schemeClr val="bg1">
                <a:lumMod val="50000"/>
              </a:schemeClr>
            </a:solidFill>
            <a:ln w="9525" cap="flat" cmpd="sng">
              <a:solidFill>
                <a:srgbClr val="840D35"/>
              </a:solidFill>
              <a:prstDash val="solid"/>
              <a:round/>
              <a:headEnd type="none" w="sm" len="sm"/>
              <a:tailEnd type="none" w="sm" len="sm"/>
            </a:ln>
          </p:spPr>
          <p:txBody>
            <a:bodyPr spcFirstLastPara="1" wrap="square" lIns="121868" tIns="121868" rIns="121868" bIns="121868" anchor="ctr" anchorCtr="0">
              <a:noAutofit/>
            </a:bodyPr>
            <a:lstStyle/>
            <a:p>
              <a:pPr algn="ctr"/>
              <a:endParaRPr lang="en-US" altLang="zh-TW" sz="3200" dirty="0">
                <a:solidFill>
                  <a:srgbClr val="222222"/>
                </a:solidFill>
                <a:latin typeface="KaiTi" panose="02010609060101010101" pitchFamily="49" charset="-122"/>
                <a:ea typeface="KaiTi" panose="02010609060101010101" pitchFamily="49" charset="-122"/>
              </a:endParaRPr>
            </a:p>
            <a:p>
              <a:pPr algn="ctr"/>
              <a:endParaRPr lang="en-US" altLang="zh-TW" sz="3200" dirty="0">
                <a:solidFill>
                  <a:schemeClr val="bg1"/>
                </a:solidFill>
                <a:latin typeface="KaiTi" panose="02010609060101010101" pitchFamily="49" charset="-122"/>
                <a:ea typeface="KaiTi" panose="02010609060101010101" pitchFamily="49" charset="-122"/>
              </a:endParaRPr>
            </a:p>
            <a:p>
              <a:pPr algn="ctr"/>
              <a:r>
                <a:rPr lang="zh-TW" altLang="en-US" sz="3200" dirty="0">
                  <a:solidFill>
                    <a:schemeClr val="bg1"/>
                  </a:solidFill>
                  <a:latin typeface="KaiTi" panose="02010609060101010101" pitchFamily="49" charset="-122"/>
                  <a:ea typeface="KaiTi" panose="02010609060101010101" pitchFamily="49" charset="-122"/>
                </a:rPr>
                <a:t>標</a:t>
              </a:r>
              <a:r>
                <a:rPr lang="zh-CN" altLang="en-US" sz="3200" dirty="0">
                  <a:solidFill>
                    <a:schemeClr val="bg1"/>
                  </a:solidFill>
                  <a:latin typeface="KaiTi" panose="02010609060101010101" pitchFamily="49" charset="-122"/>
                  <a:ea typeface="KaiTi" panose="02010609060101010101" pitchFamily="49" charset="-122"/>
                </a:rPr>
                <a:t>示</a:t>
              </a:r>
              <a:endParaRPr lang="zh-TW" altLang="en-US" sz="3200" dirty="0">
                <a:solidFill>
                  <a:schemeClr val="bg1"/>
                </a:solidFill>
                <a:latin typeface="KaiTi" panose="02010609060101010101" pitchFamily="49" charset="-122"/>
                <a:ea typeface="KaiTi" panose="02010609060101010101" pitchFamily="49" charset="-122"/>
              </a:endParaRPr>
            </a:p>
            <a:p>
              <a:pPr algn="ctr"/>
              <a:endParaRPr lang="en-SG" sz="3200" dirty="0">
                <a:solidFill>
                  <a:schemeClr val="bg1"/>
                </a:solidFill>
                <a:latin typeface="KaiTi" panose="02010609060101010101" pitchFamily="49" charset="-122"/>
                <a:ea typeface="KaiTi" panose="02010609060101010101" pitchFamily="49" charset="-122"/>
              </a:endParaRPr>
            </a:p>
            <a:p>
              <a:pPr algn="ctr"/>
              <a:endParaRPr sz="3200" dirty="0">
                <a:solidFill>
                  <a:srgbClr val="FFFFFF"/>
                </a:solidFill>
                <a:latin typeface="KaiTi" panose="02010609060101010101" pitchFamily="49" charset="-122"/>
                <a:ea typeface="KaiTi" panose="02010609060101010101" pitchFamily="49" charset="-122"/>
                <a:cs typeface="Poppins"/>
                <a:sym typeface="Poppins"/>
              </a:endParaRPr>
            </a:p>
          </p:txBody>
        </p:sp>
        <p:sp>
          <p:nvSpPr>
            <p:cNvPr id="214" name="Google Shape;214;p20"/>
            <p:cNvSpPr/>
            <p:nvPr/>
          </p:nvSpPr>
          <p:spPr>
            <a:xfrm>
              <a:off x="6953200" y="585623"/>
              <a:ext cx="4654314" cy="518898"/>
            </a:xfrm>
            <a:prstGeom prst="roundRect">
              <a:avLst>
                <a:gd name="adj" fmla="val 16667"/>
              </a:avLst>
            </a:prstGeom>
            <a:solidFill>
              <a:srgbClr val="E06666"/>
            </a:solidFill>
            <a:ln w="9525" cap="flat" cmpd="sng">
              <a:solidFill>
                <a:srgbClr val="840D35"/>
              </a:solidFill>
              <a:prstDash val="solid"/>
              <a:round/>
              <a:headEnd type="none" w="sm" len="sm"/>
              <a:tailEnd type="none" w="sm" len="sm"/>
            </a:ln>
          </p:spPr>
          <p:txBody>
            <a:bodyPr spcFirstLastPara="1" wrap="square" lIns="121868" tIns="121868" rIns="121868" bIns="121868" anchor="ctr" anchorCtr="0">
              <a:noAutofit/>
            </a:bodyPr>
            <a:lstStyle/>
            <a:p>
              <a:endParaRPr lang="en" altLang="zh-TW" sz="2399" b="1" dirty="0">
                <a:solidFill>
                  <a:srgbClr val="FFFFFF"/>
                </a:solidFill>
                <a:latin typeface="KaiTi" panose="02010609060101010101" pitchFamily="49" charset="-122"/>
                <a:ea typeface="KaiTi" panose="02010609060101010101" pitchFamily="49" charset="-122"/>
                <a:sym typeface="Poppins"/>
              </a:endParaRPr>
            </a:p>
            <a:p>
              <a:r>
                <a:rPr lang="zh-TW" altLang="en-US" sz="2400" b="1" dirty="0">
                  <a:solidFill>
                    <a:schemeClr val="bg1"/>
                  </a:solidFill>
                  <a:latin typeface="KaiTi" panose="02010609060101010101" pitchFamily="49" charset="-122"/>
                  <a:ea typeface="KaiTi" panose="02010609060101010101" pitchFamily="49" charset="-122"/>
                </a:rPr>
                <a:t>原料負面列表</a:t>
              </a:r>
            </a:p>
            <a:p>
              <a:endParaRPr sz="2399" b="1" dirty="0">
                <a:solidFill>
                  <a:srgbClr val="FFFFFF"/>
                </a:solidFill>
                <a:latin typeface="KaiTi" panose="02010609060101010101" pitchFamily="49" charset="-122"/>
                <a:ea typeface="KaiTi" panose="02010609060101010101" pitchFamily="49" charset="-122"/>
                <a:cs typeface="Poppins"/>
                <a:sym typeface="Poppins"/>
              </a:endParaRPr>
            </a:p>
          </p:txBody>
        </p:sp>
        <p:sp>
          <p:nvSpPr>
            <p:cNvPr id="215" name="Google Shape;215;p20"/>
            <p:cNvSpPr/>
            <p:nvPr/>
          </p:nvSpPr>
          <p:spPr>
            <a:xfrm>
              <a:off x="6942033" y="5331582"/>
              <a:ext cx="4645792" cy="412483"/>
            </a:xfrm>
            <a:prstGeom prst="roundRect">
              <a:avLst>
                <a:gd name="adj" fmla="val 16667"/>
              </a:avLst>
            </a:prstGeom>
            <a:solidFill>
              <a:srgbClr val="3D85C6"/>
            </a:solidFill>
            <a:ln w="9525" cap="flat" cmpd="sng">
              <a:solidFill>
                <a:srgbClr val="840D35"/>
              </a:solidFill>
              <a:prstDash val="solid"/>
              <a:round/>
              <a:headEnd type="none" w="sm" len="sm"/>
              <a:tailEnd type="none" w="sm" len="sm"/>
            </a:ln>
          </p:spPr>
          <p:txBody>
            <a:bodyPr spcFirstLastPara="1" wrap="square" lIns="121868" tIns="121868" rIns="121868" bIns="121868" anchor="ctr" anchorCtr="0">
              <a:noAutofit/>
            </a:bodyPr>
            <a:lstStyle/>
            <a:p>
              <a:endParaRPr lang="en" altLang="zh-TW" sz="2399" b="1" dirty="0">
                <a:solidFill>
                  <a:schemeClr val="bg1"/>
                </a:solidFill>
                <a:latin typeface="Poppins"/>
                <a:ea typeface="KaiTi" panose="02010609060101010101" pitchFamily="49" charset="-122"/>
                <a:sym typeface="Poppins"/>
              </a:endParaRPr>
            </a:p>
            <a:p>
              <a:r>
                <a:rPr lang="zh-TW" altLang="en-US" sz="2400" b="1" dirty="0">
                  <a:solidFill>
                    <a:schemeClr val="bg1"/>
                  </a:solidFill>
                  <a:latin typeface="KaiTi" panose="02010609060101010101" pitchFamily="49" charset="-122"/>
                  <a:ea typeface="KaiTi" panose="02010609060101010101" pitchFamily="49" charset="-122"/>
                </a:rPr>
                <a:t>產品宣稱及佐證</a:t>
              </a:r>
            </a:p>
            <a:p>
              <a:r>
                <a:rPr lang="en" sz="2399" b="1" dirty="0">
                  <a:solidFill>
                    <a:schemeClr val="bg1"/>
                  </a:solidFill>
                  <a:latin typeface="Poppins"/>
                  <a:ea typeface="Poppins"/>
                  <a:cs typeface="Poppins"/>
                  <a:sym typeface="Poppins"/>
                </a:rPr>
                <a:t> </a:t>
              </a:r>
              <a:endParaRPr sz="2399" b="1" dirty="0">
                <a:solidFill>
                  <a:schemeClr val="bg1"/>
                </a:solidFill>
                <a:latin typeface="Poppins"/>
                <a:ea typeface="Poppins"/>
                <a:cs typeface="Poppins"/>
                <a:sym typeface="Poppins"/>
              </a:endParaRPr>
            </a:p>
          </p:txBody>
        </p:sp>
        <p:sp>
          <p:nvSpPr>
            <p:cNvPr id="216" name="Google Shape;216;p20"/>
            <p:cNvSpPr/>
            <p:nvPr/>
          </p:nvSpPr>
          <p:spPr>
            <a:xfrm>
              <a:off x="6942033" y="3637637"/>
              <a:ext cx="4677585" cy="485074"/>
            </a:xfrm>
            <a:prstGeom prst="roundRect">
              <a:avLst>
                <a:gd name="adj" fmla="val 16667"/>
              </a:avLst>
            </a:prstGeom>
            <a:solidFill>
              <a:srgbClr val="E06666"/>
            </a:solidFill>
            <a:ln w="9525" cap="flat" cmpd="sng">
              <a:solidFill>
                <a:srgbClr val="840D35"/>
              </a:solidFill>
              <a:prstDash val="solid"/>
              <a:round/>
              <a:headEnd type="none" w="sm" len="sm"/>
              <a:tailEnd type="none" w="sm" len="sm"/>
            </a:ln>
          </p:spPr>
          <p:txBody>
            <a:bodyPr spcFirstLastPara="1" wrap="square" lIns="121868" tIns="121868" rIns="121868" bIns="121868" anchor="ctr" anchorCtr="0">
              <a:noAutofit/>
            </a:bodyPr>
            <a:lstStyle/>
            <a:p>
              <a:endParaRPr lang="en" altLang="zh-TW" sz="2399" b="1" dirty="0">
                <a:solidFill>
                  <a:schemeClr val="bg1"/>
                </a:solidFill>
                <a:latin typeface="KaiTi" panose="02010609060101010101" pitchFamily="49" charset="-122"/>
                <a:ea typeface="KaiTi" panose="02010609060101010101" pitchFamily="49" charset="-122"/>
                <a:sym typeface="Poppins"/>
              </a:endParaRPr>
            </a:p>
            <a:p>
              <a:r>
                <a:rPr lang="zh-TW" altLang="en-US" sz="2400" b="1" dirty="0">
                  <a:solidFill>
                    <a:schemeClr val="bg1"/>
                  </a:solidFill>
                  <a:latin typeface="KaiTi" panose="02010609060101010101" pitchFamily="49" charset="-122"/>
                  <a:ea typeface="KaiTi" panose="02010609060101010101" pitchFamily="49" charset="-122"/>
                </a:rPr>
                <a:t>產品安全</a:t>
              </a:r>
              <a:r>
                <a:rPr lang="zh-CN" altLang="en-US" sz="2400" b="1" dirty="0">
                  <a:solidFill>
                    <a:schemeClr val="bg1"/>
                  </a:solidFill>
                  <a:latin typeface="KaiTi" panose="02010609060101010101" pitchFamily="49" charset="-122"/>
                  <a:ea typeface="KaiTi" panose="02010609060101010101" pitchFamily="49" charset="-122"/>
                </a:rPr>
                <a:t>性</a:t>
              </a:r>
              <a:r>
                <a:rPr lang="zh-TW" altLang="en-US" sz="2400" b="1" dirty="0">
                  <a:solidFill>
                    <a:schemeClr val="bg1"/>
                  </a:solidFill>
                  <a:latin typeface="KaiTi" panose="02010609060101010101" pitchFamily="49" charset="-122"/>
                  <a:ea typeface="KaiTi" panose="02010609060101010101" pitchFamily="49" charset="-122"/>
                </a:rPr>
                <a:t>及佐證原則</a:t>
              </a:r>
            </a:p>
            <a:p>
              <a:r>
                <a:rPr lang="en" sz="2399" b="1" dirty="0">
                  <a:solidFill>
                    <a:schemeClr val="bg1"/>
                  </a:solidFill>
                  <a:latin typeface="KaiTi" panose="02010609060101010101" pitchFamily="49" charset="-122"/>
                  <a:ea typeface="KaiTi" panose="02010609060101010101" pitchFamily="49" charset="-122"/>
                  <a:cs typeface="Poppins"/>
                  <a:sym typeface="Poppins"/>
                </a:rPr>
                <a:t>  </a:t>
              </a:r>
              <a:endParaRPr sz="2399" b="1" dirty="0">
                <a:solidFill>
                  <a:schemeClr val="bg1"/>
                </a:solidFill>
                <a:latin typeface="KaiTi" panose="02010609060101010101" pitchFamily="49" charset="-122"/>
                <a:ea typeface="KaiTi" panose="02010609060101010101" pitchFamily="49" charset="-122"/>
                <a:cs typeface="Poppins"/>
                <a:sym typeface="Poppins"/>
              </a:endParaRPr>
            </a:p>
          </p:txBody>
        </p:sp>
        <p:sp>
          <p:nvSpPr>
            <p:cNvPr id="217" name="Google Shape;217;p20"/>
            <p:cNvSpPr/>
            <p:nvPr/>
          </p:nvSpPr>
          <p:spPr>
            <a:xfrm>
              <a:off x="6956060" y="5838039"/>
              <a:ext cx="4654314" cy="463258"/>
            </a:xfrm>
            <a:prstGeom prst="roundRect">
              <a:avLst>
                <a:gd name="adj" fmla="val 16667"/>
              </a:avLst>
            </a:prstGeom>
            <a:solidFill>
              <a:schemeClr val="bg1">
                <a:lumMod val="50000"/>
              </a:schemeClr>
            </a:solidFill>
            <a:ln w="9525" cap="flat" cmpd="sng">
              <a:solidFill>
                <a:srgbClr val="840D35"/>
              </a:solidFill>
              <a:prstDash val="solid"/>
              <a:round/>
              <a:headEnd type="none" w="sm" len="sm"/>
              <a:tailEnd type="none" w="sm" len="sm"/>
            </a:ln>
          </p:spPr>
          <p:txBody>
            <a:bodyPr spcFirstLastPara="1" wrap="square" lIns="121868" tIns="121868" rIns="121868" bIns="121868" anchor="ctr" anchorCtr="0">
              <a:noAutofit/>
            </a:bodyPr>
            <a:lstStyle/>
            <a:p>
              <a:endParaRPr lang="en" altLang="zh-TW" sz="2399" dirty="0">
                <a:solidFill>
                  <a:schemeClr val="bg1"/>
                </a:solidFill>
                <a:latin typeface="KaiTi" panose="02010609060101010101" pitchFamily="49" charset="-122"/>
                <a:ea typeface="KaiTi" panose="02010609060101010101" pitchFamily="49" charset="-122"/>
                <a:sym typeface="Poppins"/>
              </a:endParaRPr>
            </a:p>
            <a:p>
              <a:r>
                <a:rPr lang="zh-TW" altLang="en-US" sz="2400" dirty="0">
                  <a:solidFill>
                    <a:schemeClr val="bg1"/>
                  </a:solidFill>
                  <a:latin typeface="KaiTi" panose="02010609060101010101" pitchFamily="49" charset="-122"/>
                  <a:ea typeface="KaiTi" panose="02010609060101010101" pitchFamily="49" charset="-122"/>
                </a:rPr>
                <a:t>產品標籤</a:t>
              </a:r>
              <a:endParaRPr lang="en-SG" sz="2400" dirty="0">
                <a:solidFill>
                  <a:schemeClr val="bg1"/>
                </a:solidFill>
                <a:latin typeface="KaiTi" panose="02010609060101010101" pitchFamily="49" charset="-122"/>
                <a:ea typeface="KaiTi" panose="02010609060101010101" pitchFamily="49" charset="-122"/>
              </a:endParaRPr>
            </a:p>
            <a:p>
              <a:r>
                <a:rPr lang="en" sz="2399" dirty="0">
                  <a:solidFill>
                    <a:schemeClr val="bg1"/>
                  </a:solidFill>
                  <a:latin typeface="Poppins"/>
                  <a:ea typeface="Poppins"/>
                  <a:cs typeface="Poppins"/>
                  <a:sym typeface="Poppins"/>
                </a:rPr>
                <a:t> </a:t>
              </a:r>
              <a:endParaRPr sz="2399" dirty="0">
                <a:solidFill>
                  <a:schemeClr val="bg1"/>
                </a:solidFill>
                <a:latin typeface="Poppins"/>
                <a:ea typeface="Poppins"/>
                <a:cs typeface="Poppins"/>
                <a:sym typeface="Poppins"/>
              </a:endParaRPr>
            </a:p>
          </p:txBody>
        </p:sp>
        <p:cxnSp>
          <p:nvCxnSpPr>
            <p:cNvPr id="218" name="Google Shape;218;p20"/>
            <p:cNvCxnSpPr>
              <a:cxnSpLocks/>
              <a:stCxn id="204" idx="3"/>
              <a:endCxn id="215" idx="1"/>
            </p:cNvCxnSpPr>
            <p:nvPr/>
          </p:nvCxnSpPr>
          <p:spPr>
            <a:xfrm>
              <a:off x="5084593" y="4808921"/>
              <a:ext cx="1857440" cy="728903"/>
            </a:xfrm>
            <a:prstGeom prst="bentConnector3">
              <a:avLst>
                <a:gd name="adj1" fmla="val 65261"/>
              </a:avLst>
            </a:prstGeom>
            <a:noFill/>
            <a:ln w="9525" cap="flat" cmpd="sng">
              <a:solidFill>
                <a:srgbClr val="840D35"/>
              </a:solidFill>
              <a:prstDash val="solid"/>
              <a:round/>
              <a:headEnd type="none" w="sm" len="sm"/>
              <a:tailEnd type="none" w="sm" len="sm"/>
            </a:ln>
          </p:spPr>
        </p:cxnSp>
        <p:cxnSp>
          <p:nvCxnSpPr>
            <p:cNvPr id="219" name="Google Shape;219;p20"/>
            <p:cNvCxnSpPr>
              <a:cxnSpLocks/>
            </p:cNvCxnSpPr>
            <p:nvPr/>
          </p:nvCxnSpPr>
          <p:spPr>
            <a:xfrm rot="16200000" flipH="1">
              <a:off x="1380664" y="4473747"/>
              <a:ext cx="2658571" cy="490102"/>
            </a:xfrm>
            <a:prstGeom prst="bentConnector2">
              <a:avLst/>
            </a:prstGeom>
            <a:noFill/>
            <a:ln w="9525" cap="flat" cmpd="sng">
              <a:solidFill>
                <a:srgbClr val="840D35"/>
              </a:solidFill>
              <a:prstDash val="solid"/>
              <a:round/>
              <a:headEnd type="none" w="sm" len="sm"/>
              <a:tailEnd type="none" w="sm" len="sm"/>
            </a:ln>
          </p:spPr>
        </p:cxnSp>
        <p:sp>
          <p:nvSpPr>
            <p:cNvPr id="220" name="Google Shape;220;p20"/>
            <p:cNvSpPr/>
            <p:nvPr/>
          </p:nvSpPr>
          <p:spPr>
            <a:xfrm>
              <a:off x="6954093" y="2454542"/>
              <a:ext cx="4654314" cy="485074"/>
            </a:xfrm>
            <a:prstGeom prst="roundRect">
              <a:avLst>
                <a:gd name="adj" fmla="val 16667"/>
              </a:avLst>
            </a:prstGeom>
            <a:solidFill>
              <a:srgbClr val="E06666"/>
            </a:solidFill>
            <a:ln w="9525" cap="flat" cmpd="sng">
              <a:solidFill>
                <a:srgbClr val="840D35"/>
              </a:solidFill>
              <a:prstDash val="solid"/>
              <a:round/>
              <a:headEnd type="none" w="sm" len="sm"/>
              <a:tailEnd type="none" w="sm" len="sm"/>
            </a:ln>
          </p:spPr>
          <p:txBody>
            <a:bodyPr spcFirstLastPara="1" wrap="square" lIns="121868" tIns="121868" rIns="121868" bIns="121868" anchor="ctr" anchorCtr="0">
              <a:noAutofit/>
            </a:bodyPr>
            <a:lstStyle/>
            <a:p>
              <a:pPr>
                <a:lnSpc>
                  <a:spcPct val="115000"/>
                </a:lnSpc>
              </a:pPr>
              <a:endParaRPr lang="en" altLang="zh-TW" sz="2400" b="1" dirty="0">
                <a:solidFill>
                  <a:schemeClr val="bg1"/>
                </a:solidFill>
                <a:uFill>
                  <a:noFill/>
                </a:uFill>
                <a:latin typeface="KaiTi" panose="02010609060101010101" pitchFamily="49" charset="-122"/>
                <a:ea typeface="KaiTi" panose="02010609060101010101" pitchFamily="49" charset="-122"/>
                <a:sym typeface="Poppins"/>
              </a:endParaRPr>
            </a:p>
            <a:p>
              <a:pPr>
                <a:lnSpc>
                  <a:spcPct val="115000"/>
                </a:lnSpc>
              </a:pPr>
              <a:r>
                <a:rPr lang="zh-TW" altLang="en-US" sz="2400" b="1" dirty="0">
                  <a:solidFill>
                    <a:schemeClr val="bg1"/>
                  </a:solidFill>
                  <a:latin typeface="KaiTi" panose="02010609060101010101" pitchFamily="49" charset="-122"/>
                  <a:ea typeface="KaiTi" panose="02010609060101010101" pitchFamily="49" charset="-122"/>
                </a:rPr>
                <a:t>維生素和礦物質的最高限量</a:t>
              </a:r>
            </a:p>
            <a:p>
              <a:pPr>
                <a:lnSpc>
                  <a:spcPct val="115000"/>
                </a:lnSpc>
              </a:pPr>
              <a:r>
                <a:rPr lang="en" sz="2400" b="1" dirty="0">
                  <a:solidFill>
                    <a:schemeClr val="bg1"/>
                  </a:solidFill>
                  <a:uFill>
                    <a:noFill/>
                  </a:uFill>
                  <a:latin typeface="KaiTi" panose="02010609060101010101" pitchFamily="49" charset="-122"/>
                  <a:ea typeface="KaiTi" panose="02010609060101010101" pitchFamily="49" charset="-122"/>
                  <a:cs typeface="Poppins"/>
                  <a:sym typeface="Poppins"/>
                </a:rPr>
                <a:t> </a:t>
              </a:r>
              <a:endParaRPr sz="2400" b="1" dirty="0">
                <a:solidFill>
                  <a:schemeClr val="bg1"/>
                </a:solidFill>
                <a:latin typeface="KaiTi" panose="02010609060101010101" pitchFamily="49" charset="-122"/>
                <a:ea typeface="KaiTi" panose="02010609060101010101" pitchFamily="49" charset="-122"/>
                <a:cs typeface="Poppins"/>
                <a:sym typeface="Poppins"/>
              </a:endParaRPr>
            </a:p>
          </p:txBody>
        </p:sp>
        <p:cxnSp>
          <p:nvCxnSpPr>
            <p:cNvPr id="221" name="Google Shape;221;p20"/>
            <p:cNvCxnSpPr>
              <a:cxnSpLocks/>
              <a:endCxn id="217" idx="1"/>
            </p:cNvCxnSpPr>
            <p:nvPr/>
          </p:nvCxnSpPr>
          <p:spPr>
            <a:xfrm flipV="1">
              <a:off x="5064763" y="6069668"/>
              <a:ext cx="1891297" cy="12181"/>
            </a:xfrm>
            <a:prstGeom prst="straightConnector1">
              <a:avLst/>
            </a:prstGeom>
            <a:noFill/>
            <a:ln w="9525" cap="flat" cmpd="sng">
              <a:solidFill>
                <a:srgbClr val="840D35"/>
              </a:solidFill>
              <a:prstDash val="solid"/>
              <a:round/>
              <a:headEnd type="none" w="med" len="med"/>
              <a:tailEnd type="none" w="med" len="med"/>
            </a:ln>
          </p:spPr>
        </p:cxnSp>
        <p:cxnSp>
          <p:nvCxnSpPr>
            <p:cNvPr id="222" name="Google Shape;222;p20"/>
            <p:cNvCxnSpPr>
              <a:cxnSpLocks/>
            </p:cNvCxnSpPr>
            <p:nvPr/>
          </p:nvCxnSpPr>
          <p:spPr>
            <a:xfrm flipV="1">
              <a:off x="6304570" y="2650625"/>
              <a:ext cx="648630" cy="11198"/>
            </a:xfrm>
            <a:prstGeom prst="straightConnector1">
              <a:avLst/>
            </a:prstGeom>
            <a:noFill/>
            <a:ln w="9525" cap="flat" cmpd="sng">
              <a:solidFill>
                <a:srgbClr val="840D35"/>
              </a:solidFill>
              <a:prstDash val="solid"/>
              <a:round/>
              <a:headEnd type="none" w="med" len="med"/>
              <a:tailEnd type="none" w="med" len="med"/>
            </a:ln>
          </p:spPr>
        </p:cxnSp>
        <p:cxnSp>
          <p:nvCxnSpPr>
            <p:cNvPr id="223" name="Google Shape;223;p20"/>
            <p:cNvCxnSpPr/>
            <p:nvPr/>
          </p:nvCxnSpPr>
          <p:spPr>
            <a:xfrm rot="10800000" flipH="1">
              <a:off x="6290056" y="1476809"/>
              <a:ext cx="648631" cy="11197"/>
            </a:xfrm>
            <a:prstGeom prst="straightConnector1">
              <a:avLst/>
            </a:prstGeom>
            <a:noFill/>
            <a:ln w="9525" cap="flat" cmpd="sng">
              <a:solidFill>
                <a:srgbClr val="840D35"/>
              </a:solidFill>
              <a:prstDash val="solid"/>
              <a:round/>
              <a:headEnd type="none" w="med" len="med"/>
              <a:tailEnd type="none" w="med" len="med"/>
            </a:ln>
          </p:spPr>
        </p:cxnSp>
        <p:cxnSp>
          <p:nvCxnSpPr>
            <p:cNvPr id="224" name="Google Shape;224;p20"/>
            <p:cNvCxnSpPr>
              <a:cxnSpLocks/>
            </p:cNvCxnSpPr>
            <p:nvPr/>
          </p:nvCxnSpPr>
          <p:spPr>
            <a:xfrm rot="10800000">
              <a:off x="6282541" y="1880045"/>
              <a:ext cx="625033" cy="1918700"/>
            </a:xfrm>
            <a:prstGeom prst="bentConnector2">
              <a:avLst/>
            </a:prstGeom>
            <a:noFill/>
            <a:ln w="9525" cap="flat" cmpd="sng">
              <a:solidFill>
                <a:srgbClr val="840D35"/>
              </a:solidFill>
              <a:prstDash val="solid"/>
              <a:round/>
              <a:headEnd type="none" w="sm" len="sm"/>
              <a:tailEnd type="none" w="sm" len="sm"/>
            </a:ln>
          </p:spPr>
        </p:cxnSp>
        <p:cxnSp>
          <p:nvCxnSpPr>
            <p:cNvPr id="225" name="Google Shape;225;p20"/>
            <p:cNvCxnSpPr>
              <a:cxnSpLocks/>
              <a:endCxn id="204" idx="1"/>
            </p:cNvCxnSpPr>
            <p:nvPr/>
          </p:nvCxnSpPr>
          <p:spPr>
            <a:xfrm>
              <a:off x="2473342" y="4808921"/>
              <a:ext cx="499616" cy="0"/>
            </a:xfrm>
            <a:prstGeom prst="straightConnector1">
              <a:avLst/>
            </a:prstGeom>
            <a:noFill/>
            <a:ln w="9525" cap="flat" cmpd="sng">
              <a:solidFill>
                <a:srgbClr val="840D35"/>
              </a:solidFill>
              <a:prstDash val="solid"/>
              <a:round/>
              <a:headEnd type="none" w="med" len="med"/>
              <a:tailEnd type="none" w="med" len="med"/>
            </a:ln>
          </p:spPr>
        </p:cxnSp>
      </p:grpSp>
      <p:sp>
        <p:nvSpPr>
          <p:cNvPr id="2" name="Slide Number Placeholder 1"/>
          <p:cNvSpPr>
            <a:spLocks noGrp="1"/>
          </p:cNvSpPr>
          <p:nvPr>
            <p:ph type="sldNum" idx="12"/>
          </p:nvPr>
        </p:nvSpPr>
        <p:spPr/>
        <p:txBody>
          <a:bodyPr/>
          <a:lstStyle/>
          <a:p>
            <a:pPr algn="ctr"/>
            <a:fld id="{00000000-1234-1234-1234-123412341234}" type="slidenum">
              <a:rPr lang="en" smtClean="0"/>
              <a:pPr algn="ctr"/>
              <a:t>34</a:t>
            </a:fld>
            <a:endParaRPr lang="en"/>
          </a:p>
        </p:txBody>
      </p:sp>
      <p:sp>
        <p:nvSpPr>
          <p:cNvPr id="30" name="Rectangle 29"/>
          <p:cNvSpPr/>
          <p:nvPr/>
        </p:nvSpPr>
        <p:spPr>
          <a:xfrm>
            <a:off x="189756" y="57586"/>
            <a:ext cx="7617470" cy="646331"/>
          </a:xfrm>
          <a:prstGeom prst="rect">
            <a:avLst/>
          </a:prstGeom>
        </p:spPr>
        <p:txBody>
          <a:bodyPr wrap="non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endParaRPr lang="en-SG" sz="3600" dirty="0">
              <a:solidFill>
                <a:srgbClr val="3C5C26"/>
              </a:solidFill>
              <a:latin typeface="KaiTi" panose="02010609060101010101" pitchFamily="49" charset="-122"/>
              <a:ea typeface="KaiTi" panose="02010609060101010101" pitchFamily="49" charset="-122"/>
              <a:cs typeface="Times New Roman" panose="02020603050405020304" pitchFamily="18" charset="0"/>
            </a:endParaRPr>
          </a:p>
        </p:txBody>
      </p:sp>
      <p:sp>
        <p:nvSpPr>
          <p:cNvPr id="11" name="Rectangle 1"/>
          <p:cNvSpPr>
            <a:spLocks noChangeArrowheads="1"/>
          </p:cNvSpPr>
          <p:nvPr/>
        </p:nvSpPr>
        <p:spPr bwMode="auto">
          <a:xfrm>
            <a:off x="0" y="107728"/>
            <a:ext cx="65" cy="241744"/>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TW" altLang="en-US" sz="1800" b="0" i="0" u="none" strike="noStrike" cap="none" normalizeH="0" baseline="0" dirty="0">
              <a:ln>
                <a:noFill/>
              </a:ln>
              <a:solidFill>
                <a:schemeClr val="tx1"/>
              </a:solidFill>
              <a:effectLst/>
              <a:latin typeface="Arial" panose="020B0604020202020204" pitchFamily="34" charset="0"/>
            </a:endParaRPr>
          </a:p>
        </p:txBody>
      </p:sp>
      <p:sp>
        <p:nvSpPr>
          <p:cNvPr id="39" name="Rectangle 38"/>
          <p:cNvSpPr/>
          <p:nvPr/>
        </p:nvSpPr>
        <p:spPr>
          <a:xfrm>
            <a:off x="3708189" y="5928433"/>
            <a:ext cx="1656232" cy="646331"/>
          </a:xfrm>
          <a:prstGeom prst="rect">
            <a:avLst/>
          </a:prstGeom>
        </p:spPr>
        <p:txBody>
          <a:bodyPr wrap="square">
            <a:spAutoFit/>
          </a:bodyPr>
          <a:lstStyle/>
          <a:p>
            <a:br>
              <a:rPr lang="zh-TW" altLang="en-US" dirty="0"/>
            </a:br>
            <a:endParaRPr lang="en-SG" dirty="0"/>
          </a:p>
        </p:txBody>
      </p:sp>
      <p:sp>
        <p:nvSpPr>
          <p:cNvPr id="96" name="Google Shape;202;p20">
            <a:extLst>
              <a:ext uri="{FF2B5EF4-FFF2-40B4-BE49-F238E27FC236}">
                <a16:creationId xmlns:a16="http://schemas.microsoft.com/office/drawing/2014/main" id="{580C47DF-76FE-434C-A47B-91B47FC62FEE}"/>
              </a:ext>
            </a:extLst>
          </p:cNvPr>
          <p:cNvSpPr/>
          <p:nvPr/>
        </p:nvSpPr>
        <p:spPr>
          <a:xfrm>
            <a:off x="5325576" y="952843"/>
            <a:ext cx="803546" cy="3190432"/>
          </a:xfrm>
          <a:prstGeom prst="roundRect">
            <a:avLst>
              <a:gd name="adj" fmla="val 16667"/>
            </a:avLst>
          </a:prstGeom>
          <a:solidFill>
            <a:srgbClr val="E06666"/>
          </a:solidFill>
          <a:ln w="9525" cap="flat" cmpd="sng">
            <a:solidFill>
              <a:srgbClr val="840D35"/>
            </a:solidFill>
            <a:prstDash val="solid"/>
            <a:round/>
            <a:headEnd type="none" w="sm" len="sm"/>
            <a:tailEnd type="none" w="sm" len="sm"/>
          </a:ln>
        </p:spPr>
        <p:txBody>
          <a:bodyPr spcFirstLastPara="1" vert="eaVert" wrap="square" lIns="121868" tIns="121868" rIns="121868" bIns="121868" anchor="ctr" anchorCtr="0">
            <a:noAutofit/>
          </a:bodyPr>
          <a:lstStyle/>
          <a:p>
            <a:pPr algn="ctr"/>
            <a:r>
              <a:rPr lang="zh-CN" altLang="en-US" sz="2000" dirty="0">
                <a:solidFill>
                  <a:srgbClr val="FFFFFF"/>
                </a:solidFill>
                <a:latin typeface="KaiTi" panose="02010609060101010101" pitchFamily="49" charset="-122"/>
                <a:ea typeface="KaiTi" panose="02010609060101010101" pitchFamily="49" charset="-122"/>
                <a:cs typeface="Poppins"/>
                <a:sym typeface="Poppins"/>
              </a:rPr>
              <a:t>產品開發設計及</a:t>
            </a:r>
            <a:endParaRPr lang="en-SG" altLang="zh-CN" sz="2000" dirty="0">
              <a:solidFill>
                <a:srgbClr val="FFFFFF"/>
              </a:solidFill>
              <a:latin typeface="KaiTi" panose="02010609060101010101" pitchFamily="49" charset="-122"/>
              <a:ea typeface="KaiTi" panose="02010609060101010101" pitchFamily="49" charset="-122"/>
              <a:cs typeface="Poppins"/>
              <a:sym typeface="Poppins"/>
            </a:endParaRPr>
          </a:p>
          <a:p>
            <a:pPr algn="ctr"/>
            <a:r>
              <a:rPr lang="zh-CN" altLang="en-US" sz="2000" dirty="0">
                <a:solidFill>
                  <a:srgbClr val="FFFFFF"/>
                </a:solidFill>
                <a:latin typeface="KaiTi" panose="02010609060101010101" pitchFamily="49" charset="-122"/>
                <a:ea typeface="KaiTi" panose="02010609060101010101" pitchFamily="49" charset="-122"/>
                <a:cs typeface="Poppins"/>
                <a:sym typeface="Poppins"/>
              </a:rPr>
              <a:t>原物料供應商篩選控制</a:t>
            </a:r>
            <a:endParaRPr sz="2000" dirty="0">
              <a:solidFill>
                <a:srgbClr val="FFFFFF"/>
              </a:solidFill>
              <a:latin typeface="KaiTi" panose="02010609060101010101" pitchFamily="49" charset="-122"/>
              <a:ea typeface="KaiTi" panose="02010609060101010101" pitchFamily="49" charset="-122"/>
              <a:cs typeface="Poppins"/>
              <a:sym typeface="Poppins"/>
            </a:endParaRPr>
          </a:p>
        </p:txBody>
      </p:sp>
      <p:sp>
        <p:nvSpPr>
          <p:cNvPr id="97" name="Google Shape;204;p20">
            <a:extLst>
              <a:ext uri="{FF2B5EF4-FFF2-40B4-BE49-F238E27FC236}">
                <a16:creationId xmlns:a16="http://schemas.microsoft.com/office/drawing/2014/main" id="{282DF73E-4074-BC66-9241-B9BDC101DDCA}"/>
              </a:ext>
            </a:extLst>
          </p:cNvPr>
          <p:cNvSpPr/>
          <p:nvPr/>
        </p:nvSpPr>
        <p:spPr>
          <a:xfrm>
            <a:off x="5349964" y="4651030"/>
            <a:ext cx="744448" cy="1051753"/>
          </a:xfrm>
          <a:prstGeom prst="roundRect">
            <a:avLst>
              <a:gd name="adj" fmla="val 16667"/>
            </a:avLst>
          </a:prstGeom>
          <a:solidFill>
            <a:srgbClr val="3D85C6"/>
          </a:solidFill>
          <a:ln w="9525" cap="flat" cmpd="sng">
            <a:solidFill>
              <a:srgbClr val="840D35"/>
            </a:solidFill>
            <a:prstDash val="solid"/>
            <a:round/>
            <a:headEnd type="none" w="sm" len="sm"/>
            <a:tailEnd type="none" w="sm" len="sm"/>
          </a:ln>
        </p:spPr>
        <p:txBody>
          <a:bodyPr spcFirstLastPara="1" vert="eaVert" wrap="square" lIns="121868" tIns="121868" rIns="121868" bIns="121868" numCol="1" anchor="ctr" anchorCtr="0">
            <a:noAutofit/>
          </a:bodyPr>
          <a:lstStyle/>
          <a:p>
            <a:endParaRPr lang="en-SG" altLang="zh-CN" dirty="0">
              <a:solidFill>
                <a:schemeClr val="bg1"/>
              </a:solidFill>
              <a:latin typeface="KaiTi" panose="02010609060101010101" pitchFamily="49" charset="-122"/>
              <a:ea typeface="KaiTi" panose="02010609060101010101" pitchFamily="49" charset="-122"/>
            </a:endParaRPr>
          </a:p>
          <a:p>
            <a:endParaRPr lang="en-SG" altLang="zh-CN" dirty="0">
              <a:solidFill>
                <a:schemeClr val="bg1"/>
              </a:solidFill>
              <a:latin typeface="KaiTi" panose="02010609060101010101" pitchFamily="49" charset="-122"/>
              <a:ea typeface="KaiTi" panose="02010609060101010101" pitchFamily="49" charset="-122"/>
            </a:endParaRPr>
          </a:p>
          <a:p>
            <a:r>
              <a:rPr lang="zh-CN" altLang="en-US" dirty="0">
                <a:solidFill>
                  <a:schemeClr val="bg1"/>
                </a:solidFill>
                <a:latin typeface="KaiTi" panose="02010609060101010101" pitchFamily="49" charset="-122"/>
                <a:ea typeface="KaiTi" panose="02010609060101010101" pitchFamily="49" charset="-122"/>
              </a:rPr>
              <a:t>製程及品管</a:t>
            </a:r>
            <a:r>
              <a:rPr lang="zh-TW" altLang="en-US" dirty="0">
                <a:solidFill>
                  <a:schemeClr val="bg1"/>
                </a:solidFill>
                <a:latin typeface="KaiTi" panose="02010609060101010101" pitchFamily="49" charset="-122"/>
                <a:ea typeface="KaiTi" panose="02010609060101010101" pitchFamily="49" charset="-122"/>
              </a:rPr>
              <a:t> </a:t>
            </a:r>
            <a:endParaRPr lang="zh-TW" altLang="en-US" sz="3200" dirty="0">
              <a:solidFill>
                <a:schemeClr val="bg1"/>
              </a:solidFill>
              <a:latin typeface="KaiTi" panose="02010609060101010101" pitchFamily="49" charset="-122"/>
              <a:ea typeface="KaiTi" panose="02010609060101010101" pitchFamily="49" charset="-122"/>
            </a:endParaRPr>
          </a:p>
          <a:p>
            <a:endParaRPr sz="3199" dirty="0">
              <a:solidFill>
                <a:schemeClr val="bg1"/>
              </a:solidFill>
              <a:latin typeface="KaiTi" panose="02010609060101010101" pitchFamily="49" charset="-122"/>
              <a:ea typeface="KaiTi" panose="02010609060101010101" pitchFamily="49" charset="-122"/>
              <a:cs typeface="Poppins"/>
              <a:sym typeface="Poppins"/>
            </a:endParaRPr>
          </a:p>
        </p:txBody>
      </p:sp>
      <p:sp>
        <p:nvSpPr>
          <p:cNvPr id="98" name="Google Shape;213;p20">
            <a:extLst>
              <a:ext uri="{FF2B5EF4-FFF2-40B4-BE49-F238E27FC236}">
                <a16:creationId xmlns:a16="http://schemas.microsoft.com/office/drawing/2014/main" id="{79C2CB41-9357-B308-E672-E088444126E8}"/>
              </a:ext>
            </a:extLst>
          </p:cNvPr>
          <p:cNvSpPr/>
          <p:nvPr/>
        </p:nvSpPr>
        <p:spPr>
          <a:xfrm>
            <a:off x="5364421" y="6052892"/>
            <a:ext cx="726491" cy="747522"/>
          </a:xfrm>
          <a:prstGeom prst="roundRect">
            <a:avLst>
              <a:gd name="adj" fmla="val 16667"/>
            </a:avLst>
          </a:prstGeom>
          <a:solidFill>
            <a:schemeClr val="bg1">
              <a:lumMod val="50000"/>
            </a:schemeClr>
          </a:solidFill>
          <a:ln w="9525" cap="flat" cmpd="sng">
            <a:solidFill>
              <a:srgbClr val="840D35"/>
            </a:solidFill>
            <a:prstDash val="solid"/>
            <a:round/>
            <a:headEnd type="none" w="sm" len="sm"/>
            <a:tailEnd type="none" w="sm" len="sm"/>
          </a:ln>
        </p:spPr>
        <p:txBody>
          <a:bodyPr spcFirstLastPara="1" vert="eaVert" wrap="square" lIns="121868" tIns="121868" rIns="121868" bIns="121868" anchor="ctr" anchorCtr="0">
            <a:noAutofit/>
          </a:bodyPr>
          <a:lstStyle/>
          <a:p>
            <a:pPr algn="ctr"/>
            <a:endParaRPr lang="en-US" altLang="zh-TW" sz="3200" dirty="0">
              <a:solidFill>
                <a:srgbClr val="222222"/>
              </a:solidFill>
              <a:latin typeface="KaiTi" panose="02010609060101010101" pitchFamily="49" charset="-122"/>
              <a:ea typeface="KaiTi" panose="02010609060101010101" pitchFamily="49" charset="-122"/>
            </a:endParaRPr>
          </a:p>
          <a:p>
            <a:pPr algn="ctr"/>
            <a:endParaRPr lang="en-US" altLang="zh-TW" sz="3200" dirty="0">
              <a:solidFill>
                <a:schemeClr val="bg1"/>
              </a:solidFill>
              <a:latin typeface="KaiTi" panose="02010609060101010101" pitchFamily="49" charset="-122"/>
              <a:ea typeface="KaiTi" panose="02010609060101010101" pitchFamily="49" charset="-122"/>
            </a:endParaRPr>
          </a:p>
          <a:p>
            <a:pPr algn="ctr"/>
            <a:r>
              <a:rPr lang="zh-CN" altLang="en-US" sz="1600" dirty="0">
                <a:solidFill>
                  <a:schemeClr val="bg1"/>
                </a:solidFill>
                <a:latin typeface="KaiTi" panose="02010609060101010101" pitchFamily="49" charset="-122"/>
                <a:ea typeface="KaiTi" panose="02010609060101010101" pitchFamily="49" charset="-122"/>
              </a:rPr>
              <a:t>消費者</a:t>
            </a:r>
            <a:endParaRPr lang="zh-TW" altLang="en-US" sz="1600" dirty="0">
              <a:solidFill>
                <a:schemeClr val="bg1"/>
              </a:solidFill>
              <a:latin typeface="KaiTi" panose="02010609060101010101" pitchFamily="49" charset="-122"/>
              <a:ea typeface="KaiTi" panose="02010609060101010101" pitchFamily="49" charset="-122"/>
            </a:endParaRPr>
          </a:p>
          <a:p>
            <a:pPr algn="ctr"/>
            <a:endParaRPr lang="en-SG" sz="3200" dirty="0">
              <a:solidFill>
                <a:schemeClr val="bg1"/>
              </a:solidFill>
              <a:latin typeface="KaiTi" panose="02010609060101010101" pitchFamily="49" charset="-122"/>
              <a:ea typeface="KaiTi" panose="02010609060101010101" pitchFamily="49" charset="-122"/>
            </a:endParaRPr>
          </a:p>
          <a:p>
            <a:pPr algn="ctr"/>
            <a:endParaRPr sz="3200" dirty="0">
              <a:solidFill>
                <a:srgbClr val="FFFFFF"/>
              </a:solidFill>
              <a:latin typeface="KaiTi" panose="02010609060101010101" pitchFamily="49" charset="-122"/>
              <a:ea typeface="KaiTi" panose="02010609060101010101" pitchFamily="49" charset="-122"/>
              <a:cs typeface="Poppins"/>
              <a:sym typeface="Poppins"/>
            </a:endParaRPr>
          </a:p>
        </p:txBody>
      </p:sp>
      <p:sp>
        <p:nvSpPr>
          <p:cNvPr id="197" name="Arrow: Down 196">
            <a:extLst>
              <a:ext uri="{FF2B5EF4-FFF2-40B4-BE49-F238E27FC236}">
                <a16:creationId xmlns:a16="http://schemas.microsoft.com/office/drawing/2014/main" id="{8D9E7E9E-6750-9270-B990-2467CBD20AC8}"/>
              </a:ext>
            </a:extLst>
          </p:cNvPr>
          <p:cNvSpPr/>
          <p:nvPr/>
        </p:nvSpPr>
        <p:spPr>
          <a:xfrm>
            <a:off x="5578172" y="4129795"/>
            <a:ext cx="288032" cy="503010"/>
          </a:xfrm>
          <a:prstGeom prst="downArrow">
            <a:avLst/>
          </a:prstGeom>
          <a:solidFill>
            <a:srgbClr val="D1590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
        <p:nvSpPr>
          <p:cNvPr id="198" name="Arrow: Down 197">
            <a:extLst>
              <a:ext uri="{FF2B5EF4-FFF2-40B4-BE49-F238E27FC236}">
                <a16:creationId xmlns:a16="http://schemas.microsoft.com/office/drawing/2014/main" id="{46BEDD6C-4293-AD0A-9770-50BA6A60604C}"/>
              </a:ext>
            </a:extLst>
          </p:cNvPr>
          <p:cNvSpPr/>
          <p:nvPr/>
        </p:nvSpPr>
        <p:spPr>
          <a:xfrm>
            <a:off x="5591107" y="5721008"/>
            <a:ext cx="291076" cy="325603"/>
          </a:xfrm>
          <a:prstGeom prst="down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SG"/>
          </a:p>
        </p:txBody>
      </p:sp>
    </p:spTree>
    <p:extLst>
      <p:ext uri="{BB962C8B-B14F-4D97-AF65-F5344CB8AC3E}">
        <p14:creationId xmlns:p14="http://schemas.microsoft.com/office/powerpoint/2010/main" val="14834777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3"/>
          <p:cNvSpPr>
            <a:spLocks noChangeArrowheads="1"/>
          </p:cNvSpPr>
          <p:nvPr/>
        </p:nvSpPr>
        <p:spPr bwMode="auto">
          <a:xfrm>
            <a:off x="4581677" y="1971429"/>
            <a:ext cx="704903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spcBef>
                <a:spcPct val="0"/>
              </a:spcBef>
              <a:buSzPct val="120000"/>
              <a:defRPr sz="1600">
                <a:solidFill>
                  <a:schemeClr val="tx1"/>
                </a:solidFill>
                <a:latin typeface="Arial" charset="0"/>
              </a:defRPr>
            </a:lvl1pPr>
            <a:lvl2pPr marL="800100" indent="-342900" eaLnBrk="0" hangingPunct="0">
              <a:spcBef>
                <a:spcPct val="0"/>
              </a:spcBef>
              <a:buSzPct val="120000"/>
              <a:buChar char="•"/>
              <a:defRPr sz="1600">
                <a:solidFill>
                  <a:schemeClr val="tx1"/>
                </a:solidFill>
                <a:latin typeface="Arial" charset="0"/>
              </a:defRPr>
            </a:lvl2pPr>
            <a:lvl3pPr marL="1257300" indent="-342900" eaLnBrk="0" hangingPunct="0">
              <a:spcBef>
                <a:spcPct val="0"/>
              </a:spcBef>
              <a:buChar char="–"/>
              <a:defRPr sz="1600">
                <a:solidFill>
                  <a:schemeClr val="tx1"/>
                </a:solidFill>
                <a:latin typeface="Arial" charset="0"/>
              </a:defRPr>
            </a:lvl3pPr>
            <a:lvl4pPr marL="1714500" indent="-342900" eaLnBrk="0" hangingPunct="0">
              <a:spcBef>
                <a:spcPct val="0"/>
              </a:spcBef>
              <a:buSzPct val="89000"/>
              <a:buChar char="•"/>
              <a:defRPr sz="1600">
                <a:solidFill>
                  <a:schemeClr val="tx1"/>
                </a:solidFill>
                <a:latin typeface="Arial" charset="0"/>
              </a:defRPr>
            </a:lvl4pPr>
            <a:lvl5pPr marL="2171700" indent="-342900" eaLnBrk="0" hangingPunct="0">
              <a:spcBef>
                <a:spcPct val="0"/>
              </a:spcBef>
              <a:buSzPct val="75000"/>
              <a:buChar char="–"/>
              <a:defRPr sz="1600">
                <a:solidFill>
                  <a:schemeClr val="tx1"/>
                </a:solidFill>
                <a:latin typeface="Arial" charset="0"/>
              </a:defRPr>
            </a:lvl5pPr>
            <a:lvl6pPr marL="2628900" indent="-342900" eaLnBrk="0" fontAlgn="base" hangingPunct="0">
              <a:spcBef>
                <a:spcPct val="0"/>
              </a:spcBef>
              <a:spcAft>
                <a:spcPct val="0"/>
              </a:spcAft>
              <a:buSzPct val="75000"/>
              <a:buChar char="–"/>
              <a:defRPr sz="1600">
                <a:solidFill>
                  <a:schemeClr val="tx1"/>
                </a:solidFill>
                <a:latin typeface="Arial" charset="0"/>
              </a:defRPr>
            </a:lvl6pPr>
            <a:lvl7pPr marL="3086100" indent="-342900" eaLnBrk="0" fontAlgn="base" hangingPunct="0">
              <a:spcBef>
                <a:spcPct val="0"/>
              </a:spcBef>
              <a:spcAft>
                <a:spcPct val="0"/>
              </a:spcAft>
              <a:buSzPct val="75000"/>
              <a:buChar char="–"/>
              <a:defRPr sz="1600">
                <a:solidFill>
                  <a:schemeClr val="tx1"/>
                </a:solidFill>
                <a:latin typeface="Arial" charset="0"/>
              </a:defRPr>
            </a:lvl7pPr>
            <a:lvl8pPr marL="3543300" indent="-342900" eaLnBrk="0" fontAlgn="base" hangingPunct="0">
              <a:spcBef>
                <a:spcPct val="0"/>
              </a:spcBef>
              <a:spcAft>
                <a:spcPct val="0"/>
              </a:spcAft>
              <a:buSzPct val="75000"/>
              <a:buChar char="–"/>
              <a:defRPr sz="1600">
                <a:solidFill>
                  <a:schemeClr val="tx1"/>
                </a:solidFill>
                <a:latin typeface="Arial" charset="0"/>
              </a:defRPr>
            </a:lvl8pPr>
            <a:lvl9pPr marL="4000500" indent="-342900" eaLnBrk="0" fontAlgn="base" hangingPunct="0">
              <a:spcBef>
                <a:spcPct val="0"/>
              </a:spcBef>
              <a:spcAft>
                <a:spcPct val="0"/>
              </a:spcAft>
              <a:buSzPct val="75000"/>
              <a:buChar char="–"/>
              <a:defRPr sz="1600">
                <a:solidFill>
                  <a:schemeClr val="tx1"/>
                </a:solidFill>
                <a:latin typeface="Arial" charset="0"/>
              </a:defRPr>
            </a:lvl9pPr>
          </a:lstStyle>
          <a:p>
            <a:pPr eaLnBrk="1" hangingPunct="1">
              <a:lnSpc>
                <a:spcPct val="150000"/>
              </a:lnSpc>
              <a:buClr>
                <a:prstClr val="black"/>
              </a:buClr>
              <a:buSzTx/>
              <a:buFont typeface="Wingdings" pitchFamily="2" charset="2"/>
              <a:buChar char="§"/>
            </a:pPr>
            <a:r>
              <a:rPr lang="zh-TW" altLang="en-US" sz="2000" dirty="0">
                <a:solidFill>
                  <a:srgbClr val="0070C0"/>
                </a:solidFill>
                <a:latin typeface="KaiTi" panose="02010609060101010101" pitchFamily="49" charset="-122"/>
                <a:ea typeface="KaiTi" panose="02010609060101010101" pitchFamily="49" charset="-122"/>
              </a:rPr>
              <a:t>此負面列表中之物質指經科學證明有安全隱憂，對人體健康有害</a:t>
            </a:r>
          </a:p>
          <a:p>
            <a:pPr eaLnBrk="1" hangingPunct="1">
              <a:lnSpc>
                <a:spcPct val="150000"/>
              </a:lnSpc>
              <a:buClr>
                <a:prstClr val="black"/>
              </a:buClr>
              <a:buSzTx/>
              <a:buFont typeface="Wingdings" pitchFamily="2" charset="2"/>
              <a:buChar char="§"/>
            </a:pPr>
            <a:r>
              <a:rPr lang="zh-TW" altLang="en-US" sz="2000" dirty="0">
                <a:solidFill>
                  <a:srgbClr val="0070C0"/>
                </a:solidFill>
                <a:latin typeface="KaiTi" panose="02010609060101010101" pitchFamily="49" charset="-122"/>
                <a:ea typeface="KaiTi" panose="02010609060101010101" pitchFamily="49" charset="-122"/>
              </a:rPr>
              <a:t>此原料負面列表不包括下列附件中的物質</a:t>
            </a:r>
            <a:r>
              <a:rPr lang="zh-CN" altLang="en-US" sz="2000" dirty="0">
                <a:solidFill>
                  <a:srgbClr val="0070C0"/>
                </a:solidFill>
                <a:latin typeface="KaiTi" panose="02010609060101010101" pitchFamily="49" charset="-122"/>
                <a:ea typeface="KaiTi" panose="02010609060101010101" pitchFamily="49" charset="-122"/>
              </a:rPr>
              <a:t>：</a:t>
            </a:r>
            <a:r>
              <a:rPr lang="zh-TW" altLang="en-US" sz="2000" dirty="0">
                <a:solidFill>
                  <a:srgbClr val="0070C0"/>
                </a:solidFill>
                <a:latin typeface="KaiTi" panose="02010609060101010101" pitchFamily="49" charset="-122"/>
                <a:ea typeface="KaiTi" panose="02010609060101010101" pitchFamily="49" charset="-122"/>
              </a:rPr>
              <a:t>添加劑和賦形劑，維生素和礦物質最高限量，污染物限量</a:t>
            </a:r>
            <a:r>
              <a:rPr lang="zh-CN" altLang="en-US" sz="2000" dirty="0">
                <a:solidFill>
                  <a:srgbClr val="0070C0"/>
                </a:solidFill>
                <a:latin typeface="KaiTi" panose="02010609060101010101" pitchFamily="49" charset="-122"/>
                <a:ea typeface="KaiTi" panose="02010609060101010101" pitchFamily="49" charset="-122"/>
              </a:rPr>
              <a:t>；</a:t>
            </a:r>
            <a:r>
              <a:rPr lang="zh-TW" altLang="en-US" sz="2000" dirty="0">
                <a:solidFill>
                  <a:srgbClr val="0070C0"/>
                </a:solidFill>
                <a:latin typeface="KaiTi" panose="02010609060101010101" pitchFamily="49" charset="-122"/>
                <a:ea typeface="KaiTi" panose="02010609060101010101" pitchFamily="49" charset="-122"/>
              </a:rPr>
              <a:t>以及所有會員國現行的野生動植物保護法所禁止的物質。</a:t>
            </a:r>
            <a:endParaRPr lang="en-US" altLang="zh-TW" sz="2000" dirty="0">
              <a:solidFill>
                <a:srgbClr val="0070C0"/>
              </a:solidFill>
              <a:latin typeface="KaiTi" panose="02010609060101010101" pitchFamily="49" charset="-122"/>
              <a:ea typeface="KaiTi" panose="02010609060101010101" pitchFamily="49" charset="-122"/>
            </a:endParaRPr>
          </a:p>
          <a:p>
            <a:pPr eaLnBrk="1" hangingPunct="1">
              <a:lnSpc>
                <a:spcPct val="150000"/>
              </a:lnSpc>
              <a:buClr>
                <a:prstClr val="black"/>
              </a:buClr>
              <a:buSzTx/>
              <a:buFont typeface="Wingdings" pitchFamily="2" charset="2"/>
              <a:buChar char="§"/>
            </a:pPr>
            <a:r>
              <a:rPr lang="zh-TW" altLang="en-US" sz="2000" dirty="0">
                <a:solidFill>
                  <a:srgbClr val="0070C0"/>
                </a:solidFill>
                <a:latin typeface="KaiTi" panose="02010609060101010101" pitchFamily="49" charset="-122"/>
                <a:ea typeface="KaiTi" panose="02010609060101010101" pitchFamily="49" charset="-122"/>
              </a:rPr>
              <a:t>會員國可依據審查標準要求增列有害物質，列入的理由例如物質的毒性作用，如急性，亞急性，慢性，特定毒性，並提供參考文獻（例如配方，專論</a:t>
            </a:r>
            <a:r>
              <a:rPr lang="en-US" altLang="zh-TW" sz="2000" dirty="0">
                <a:solidFill>
                  <a:srgbClr val="0070C0"/>
                </a:solidFill>
                <a:latin typeface="KaiTi" panose="02010609060101010101" pitchFamily="49" charset="-122"/>
                <a:ea typeface="KaiTi" panose="02010609060101010101" pitchFamily="49" charset="-122"/>
              </a:rPr>
              <a:t>/</a:t>
            </a:r>
            <a:r>
              <a:rPr lang="zh-TW" altLang="en-US" sz="2000" dirty="0">
                <a:solidFill>
                  <a:srgbClr val="0070C0"/>
                </a:solidFill>
                <a:latin typeface="KaiTi" panose="02010609060101010101" pitchFamily="49" charset="-122"/>
                <a:ea typeface="KaiTi" panose="02010609060101010101" pitchFamily="49" charset="-122"/>
              </a:rPr>
              <a:t>科學報告）</a:t>
            </a:r>
          </a:p>
          <a:p>
            <a:pPr eaLnBrk="1" hangingPunct="1">
              <a:lnSpc>
                <a:spcPct val="150000"/>
              </a:lnSpc>
              <a:buClr>
                <a:prstClr val="black"/>
              </a:buClr>
              <a:buSzTx/>
              <a:buFont typeface="Wingdings" pitchFamily="2" charset="2"/>
              <a:buChar char="§"/>
            </a:pPr>
            <a:r>
              <a:rPr lang="zh-TW" altLang="en-US" sz="3200" b="1" dirty="0">
                <a:solidFill>
                  <a:srgbClr val="FF0000"/>
                </a:solidFill>
                <a:latin typeface="KaiTi" panose="02010609060101010101" pitchFamily="49" charset="-122"/>
                <a:ea typeface="KaiTi" panose="02010609060101010101" pitchFamily="49" charset="-122"/>
              </a:rPr>
              <a:t>配方中絕對不可含有此表中</a:t>
            </a:r>
            <a:r>
              <a:rPr lang="zh-CN" altLang="en-US" sz="3200" b="1" dirty="0">
                <a:solidFill>
                  <a:srgbClr val="FF0000"/>
                </a:solidFill>
                <a:latin typeface="KaiTi" panose="02010609060101010101" pitchFamily="49" charset="-122"/>
                <a:ea typeface="KaiTi" panose="02010609060101010101" pitchFamily="49" charset="-122"/>
              </a:rPr>
              <a:t>之</a:t>
            </a:r>
            <a:r>
              <a:rPr lang="zh-TW" altLang="en-US" sz="3200" b="1" dirty="0">
                <a:solidFill>
                  <a:srgbClr val="FF0000"/>
                </a:solidFill>
                <a:latin typeface="KaiTi" panose="02010609060101010101" pitchFamily="49" charset="-122"/>
                <a:ea typeface="KaiTi" panose="02010609060101010101" pitchFamily="49" charset="-122"/>
              </a:rPr>
              <a:t>物質</a:t>
            </a:r>
            <a:r>
              <a:rPr lang="zh-CN" altLang="en-US" sz="3200" b="1" dirty="0">
                <a:solidFill>
                  <a:srgbClr val="FF0000"/>
                </a:solidFill>
                <a:latin typeface="KaiTi" panose="02010609060101010101" pitchFamily="49" charset="-122"/>
                <a:ea typeface="KaiTi" panose="02010609060101010101" pitchFamily="49" charset="-122"/>
              </a:rPr>
              <a:t>！</a:t>
            </a:r>
            <a:endParaRPr lang="en-US" altLang="en-US" sz="3200" b="1" dirty="0">
              <a:solidFill>
                <a:srgbClr val="FF0000"/>
              </a:solidFill>
            </a:endParaRPr>
          </a:p>
        </p:txBody>
      </p:sp>
      <p:sp>
        <p:nvSpPr>
          <p:cNvPr id="15" name="Rectangle 3"/>
          <p:cNvSpPr>
            <a:spLocks noChangeArrowheads="1"/>
          </p:cNvSpPr>
          <p:nvPr/>
        </p:nvSpPr>
        <p:spPr bwMode="auto">
          <a:xfrm>
            <a:off x="4806022" y="1240184"/>
            <a:ext cx="227258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spcBef>
                <a:spcPct val="0"/>
              </a:spcBef>
              <a:buSzPct val="120000"/>
              <a:defRPr sz="1600">
                <a:solidFill>
                  <a:schemeClr val="tx1"/>
                </a:solidFill>
                <a:latin typeface="Arial" charset="0"/>
              </a:defRPr>
            </a:lvl1pPr>
            <a:lvl2pPr marL="800100" indent="-342900" eaLnBrk="0" hangingPunct="0">
              <a:spcBef>
                <a:spcPct val="0"/>
              </a:spcBef>
              <a:buSzPct val="120000"/>
              <a:buChar char="•"/>
              <a:defRPr sz="1600">
                <a:solidFill>
                  <a:schemeClr val="tx1"/>
                </a:solidFill>
                <a:latin typeface="Arial" charset="0"/>
              </a:defRPr>
            </a:lvl2pPr>
            <a:lvl3pPr marL="1257300" indent="-342900" eaLnBrk="0" hangingPunct="0">
              <a:spcBef>
                <a:spcPct val="0"/>
              </a:spcBef>
              <a:buChar char="–"/>
              <a:defRPr sz="1600">
                <a:solidFill>
                  <a:schemeClr val="tx1"/>
                </a:solidFill>
                <a:latin typeface="Arial" charset="0"/>
              </a:defRPr>
            </a:lvl3pPr>
            <a:lvl4pPr marL="1714500" indent="-342900" eaLnBrk="0" hangingPunct="0">
              <a:spcBef>
                <a:spcPct val="0"/>
              </a:spcBef>
              <a:buSzPct val="89000"/>
              <a:buChar char="•"/>
              <a:defRPr sz="1600">
                <a:solidFill>
                  <a:schemeClr val="tx1"/>
                </a:solidFill>
                <a:latin typeface="Arial" charset="0"/>
              </a:defRPr>
            </a:lvl4pPr>
            <a:lvl5pPr marL="2171700" indent="-342900" eaLnBrk="0" hangingPunct="0">
              <a:spcBef>
                <a:spcPct val="0"/>
              </a:spcBef>
              <a:buSzPct val="75000"/>
              <a:buChar char="–"/>
              <a:defRPr sz="1600">
                <a:solidFill>
                  <a:schemeClr val="tx1"/>
                </a:solidFill>
                <a:latin typeface="Arial" charset="0"/>
              </a:defRPr>
            </a:lvl5pPr>
            <a:lvl6pPr marL="2628900" indent="-342900" eaLnBrk="0" fontAlgn="base" hangingPunct="0">
              <a:spcBef>
                <a:spcPct val="0"/>
              </a:spcBef>
              <a:spcAft>
                <a:spcPct val="0"/>
              </a:spcAft>
              <a:buSzPct val="75000"/>
              <a:buChar char="–"/>
              <a:defRPr sz="1600">
                <a:solidFill>
                  <a:schemeClr val="tx1"/>
                </a:solidFill>
                <a:latin typeface="Arial" charset="0"/>
              </a:defRPr>
            </a:lvl6pPr>
            <a:lvl7pPr marL="3086100" indent="-342900" eaLnBrk="0" fontAlgn="base" hangingPunct="0">
              <a:spcBef>
                <a:spcPct val="0"/>
              </a:spcBef>
              <a:spcAft>
                <a:spcPct val="0"/>
              </a:spcAft>
              <a:buSzPct val="75000"/>
              <a:buChar char="–"/>
              <a:defRPr sz="1600">
                <a:solidFill>
                  <a:schemeClr val="tx1"/>
                </a:solidFill>
                <a:latin typeface="Arial" charset="0"/>
              </a:defRPr>
            </a:lvl7pPr>
            <a:lvl8pPr marL="3543300" indent="-342900" eaLnBrk="0" fontAlgn="base" hangingPunct="0">
              <a:spcBef>
                <a:spcPct val="0"/>
              </a:spcBef>
              <a:spcAft>
                <a:spcPct val="0"/>
              </a:spcAft>
              <a:buSzPct val="75000"/>
              <a:buChar char="–"/>
              <a:defRPr sz="1600">
                <a:solidFill>
                  <a:schemeClr val="tx1"/>
                </a:solidFill>
                <a:latin typeface="Arial" charset="0"/>
              </a:defRPr>
            </a:lvl8pPr>
            <a:lvl9pPr marL="4000500" indent="-342900" eaLnBrk="0" fontAlgn="base" hangingPunct="0">
              <a:spcBef>
                <a:spcPct val="0"/>
              </a:spcBef>
              <a:spcAft>
                <a:spcPct val="0"/>
              </a:spcAft>
              <a:buSzPct val="75000"/>
              <a:buChar char="–"/>
              <a:defRPr sz="1600">
                <a:solidFill>
                  <a:schemeClr val="tx1"/>
                </a:solidFill>
                <a:latin typeface="Arial" charset="0"/>
              </a:defRPr>
            </a:lvl9pPr>
          </a:lstStyle>
          <a:p>
            <a:pPr marL="0" indent="0" eaLnBrk="1" hangingPunct="1">
              <a:buClr>
                <a:prstClr val="black"/>
              </a:buClr>
              <a:buSzTx/>
            </a:pPr>
            <a:r>
              <a:rPr lang="zh-TW" altLang="en-US" sz="2800" b="1" dirty="0">
                <a:solidFill>
                  <a:srgbClr val="0070C0"/>
                </a:solidFill>
                <a:latin typeface="KaiTi" panose="02010609060101010101" pitchFamily="49" charset="-122"/>
                <a:ea typeface="KaiTi" panose="02010609060101010101" pitchFamily="49" charset="-122"/>
              </a:rPr>
              <a:t>重點提示：</a:t>
            </a:r>
            <a:endParaRPr lang="en-US" altLang="en-US" sz="2800" b="1" dirty="0">
              <a:solidFill>
                <a:srgbClr val="0070C0"/>
              </a:solidFill>
              <a:latin typeface="KaiTi" panose="02010609060101010101" pitchFamily="49" charset="-122"/>
              <a:ea typeface="KaiTi" panose="02010609060101010101" pitchFamily="49" charset="-122"/>
            </a:endParaRPr>
          </a:p>
        </p:txBody>
      </p:sp>
      <p:sp>
        <p:nvSpPr>
          <p:cNvPr id="13" name="Rectangle 12"/>
          <p:cNvSpPr/>
          <p:nvPr/>
        </p:nvSpPr>
        <p:spPr>
          <a:xfrm>
            <a:off x="118315" y="55469"/>
            <a:ext cx="10570834" cy="1077218"/>
          </a:xfrm>
          <a:prstGeom prst="rect">
            <a:avLst/>
          </a:prstGeom>
        </p:spPr>
        <p:txBody>
          <a:bodyPr wrap="squar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marL="45720" indent="0">
              <a:spcAft>
                <a:spcPts val="0"/>
              </a:spcAft>
              <a:buNone/>
            </a:pP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CN"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1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原料負面列表 </a:t>
            </a:r>
          </a:p>
        </p:txBody>
      </p:sp>
      <p:pic>
        <p:nvPicPr>
          <p:cNvPr id="17" name="Picture 16">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pic>
        <p:nvPicPr>
          <p:cNvPr id="4" name="Picture 3"/>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549796" y="1484784"/>
            <a:ext cx="3600400" cy="516360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8" name="Rectangle 17"/>
          <p:cNvSpPr/>
          <p:nvPr/>
        </p:nvSpPr>
        <p:spPr>
          <a:xfrm>
            <a:off x="118315" y="5055580"/>
            <a:ext cx="6092825" cy="646331"/>
          </a:xfrm>
          <a:prstGeom prst="rect">
            <a:avLst/>
          </a:prstGeom>
        </p:spPr>
        <p:txBody>
          <a:bodyPr>
            <a:spAutoFit/>
          </a:bodyPr>
          <a:lstStyle/>
          <a:p>
            <a:br>
              <a:rPr lang="zh-TW" altLang="en-US" dirty="0"/>
            </a:br>
            <a:endParaRPr lang="en-SG" dirty="0"/>
          </a:p>
        </p:txBody>
      </p:sp>
      <p:sp>
        <p:nvSpPr>
          <p:cNvPr id="2" name="Date Placeholder 1">
            <a:extLst>
              <a:ext uri="{FF2B5EF4-FFF2-40B4-BE49-F238E27FC236}">
                <a16:creationId xmlns:a16="http://schemas.microsoft.com/office/drawing/2014/main" id="{D4F222F2-FEB2-B763-457A-A3CD0CF94813}"/>
              </a:ext>
            </a:extLst>
          </p:cNvPr>
          <p:cNvSpPr>
            <a:spLocks noGrp="1"/>
          </p:cNvSpPr>
          <p:nvPr>
            <p:ph type="dt" sz="half" idx="10"/>
          </p:nvPr>
        </p:nvSpPr>
        <p:spPr/>
        <p:txBody>
          <a:bodyPr/>
          <a:lstStyle/>
          <a:p>
            <a:r>
              <a:rPr lang="en-US"/>
              <a:t>13/11/2025</a:t>
            </a:r>
          </a:p>
        </p:txBody>
      </p:sp>
      <p:sp>
        <p:nvSpPr>
          <p:cNvPr id="5" name="Slide Number Placeholder 4">
            <a:extLst>
              <a:ext uri="{FF2B5EF4-FFF2-40B4-BE49-F238E27FC236}">
                <a16:creationId xmlns:a16="http://schemas.microsoft.com/office/drawing/2014/main" id="{8D358AAD-6755-95BE-D176-2FAA19B793FB}"/>
              </a:ext>
            </a:extLst>
          </p:cNvPr>
          <p:cNvSpPr>
            <a:spLocks noGrp="1"/>
          </p:cNvSpPr>
          <p:nvPr>
            <p:ph type="sldNum" sz="quarter" idx="12"/>
          </p:nvPr>
        </p:nvSpPr>
        <p:spPr/>
        <p:txBody>
          <a:bodyPr/>
          <a:lstStyle/>
          <a:p>
            <a:fld id="{F36C87F6-986D-49E6-AF40-1B3A1EE8064D}" type="slidenum">
              <a:rPr lang="en-US" smtClean="0"/>
              <a:t>35</a:t>
            </a:fld>
            <a:endParaRPr lang="en-US"/>
          </a:p>
        </p:txBody>
      </p:sp>
    </p:spTree>
    <p:extLst>
      <p:ext uri="{BB962C8B-B14F-4D97-AF65-F5344CB8AC3E}">
        <p14:creationId xmlns:p14="http://schemas.microsoft.com/office/powerpoint/2010/main" val="2948526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Shape 344"/>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45" name="Google Shape;345;p30"/>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36</a:t>
            </a:fld>
            <a:endParaRPr/>
          </a:p>
        </p:txBody>
      </p:sp>
      <p:sp>
        <p:nvSpPr>
          <p:cNvPr id="4" name="Rectangle 3"/>
          <p:cNvSpPr/>
          <p:nvPr/>
        </p:nvSpPr>
        <p:spPr>
          <a:xfrm>
            <a:off x="261764" y="0"/>
            <a:ext cx="10570834" cy="1077218"/>
          </a:xfrm>
          <a:prstGeom prst="rect">
            <a:avLst/>
          </a:prstGeom>
        </p:spPr>
        <p:txBody>
          <a:bodyPr wrap="squar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marL="45720" indent="0">
              <a:spcAft>
                <a:spcPts val="0"/>
              </a:spcAft>
              <a:buNone/>
            </a:pP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TW"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添加劑和賦形劑 </a:t>
            </a:r>
          </a:p>
        </p:txBody>
      </p:sp>
      <p:pic>
        <p:nvPicPr>
          <p:cNvPr id="2" name="Picture 1"/>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549796" y="1318161"/>
            <a:ext cx="3672408" cy="531327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angle 3"/>
          <p:cNvSpPr>
            <a:spLocks noChangeArrowheads="1"/>
          </p:cNvSpPr>
          <p:nvPr/>
        </p:nvSpPr>
        <p:spPr bwMode="auto">
          <a:xfrm>
            <a:off x="4726260" y="1368453"/>
            <a:ext cx="704903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spcBef>
                <a:spcPct val="0"/>
              </a:spcBef>
              <a:buSzPct val="120000"/>
              <a:defRPr sz="1600">
                <a:solidFill>
                  <a:schemeClr val="tx1"/>
                </a:solidFill>
                <a:latin typeface="Arial" charset="0"/>
              </a:defRPr>
            </a:lvl1pPr>
            <a:lvl2pPr marL="800100" indent="-342900" eaLnBrk="0" hangingPunct="0">
              <a:spcBef>
                <a:spcPct val="0"/>
              </a:spcBef>
              <a:buSzPct val="120000"/>
              <a:buChar char="•"/>
              <a:defRPr sz="1600">
                <a:solidFill>
                  <a:schemeClr val="tx1"/>
                </a:solidFill>
                <a:latin typeface="Arial" charset="0"/>
              </a:defRPr>
            </a:lvl2pPr>
            <a:lvl3pPr marL="1257300" indent="-342900" eaLnBrk="0" hangingPunct="0">
              <a:spcBef>
                <a:spcPct val="0"/>
              </a:spcBef>
              <a:buChar char="–"/>
              <a:defRPr sz="1600">
                <a:solidFill>
                  <a:schemeClr val="tx1"/>
                </a:solidFill>
                <a:latin typeface="Arial" charset="0"/>
              </a:defRPr>
            </a:lvl3pPr>
            <a:lvl4pPr marL="1714500" indent="-342900" eaLnBrk="0" hangingPunct="0">
              <a:spcBef>
                <a:spcPct val="0"/>
              </a:spcBef>
              <a:buSzPct val="89000"/>
              <a:buChar char="•"/>
              <a:defRPr sz="1600">
                <a:solidFill>
                  <a:schemeClr val="tx1"/>
                </a:solidFill>
                <a:latin typeface="Arial" charset="0"/>
              </a:defRPr>
            </a:lvl4pPr>
            <a:lvl5pPr marL="2171700" indent="-342900" eaLnBrk="0" hangingPunct="0">
              <a:spcBef>
                <a:spcPct val="0"/>
              </a:spcBef>
              <a:buSzPct val="75000"/>
              <a:buChar char="–"/>
              <a:defRPr sz="1600">
                <a:solidFill>
                  <a:schemeClr val="tx1"/>
                </a:solidFill>
                <a:latin typeface="Arial" charset="0"/>
              </a:defRPr>
            </a:lvl5pPr>
            <a:lvl6pPr marL="2628900" indent="-342900" eaLnBrk="0" fontAlgn="base" hangingPunct="0">
              <a:spcBef>
                <a:spcPct val="0"/>
              </a:spcBef>
              <a:spcAft>
                <a:spcPct val="0"/>
              </a:spcAft>
              <a:buSzPct val="75000"/>
              <a:buChar char="–"/>
              <a:defRPr sz="1600">
                <a:solidFill>
                  <a:schemeClr val="tx1"/>
                </a:solidFill>
                <a:latin typeface="Arial" charset="0"/>
              </a:defRPr>
            </a:lvl6pPr>
            <a:lvl7pPr marL="3086100" indent="-342900" eaLnBrk="0" fontAlgn="base" hangingPunct="0">
              <a:spcBef>
                <a:spcPct val="0"/>
              </a:spcBef>
              <a:spcAft>
                <a:spcPct val="0"/>
              </a:spcAft>
              <a:buSzPct val="75000"/>
              <a:buChar char="–"/>
              <a:defRPr sz="1600">
                <a:solidFill>
                  <a:schemeClr val="tx1"/>
                </a:solidFill>
                <a:latin typeface="Arial" charset="0"/>
              </a:defRPr>
            </a:lvl7pPr>
            <a:lvl8pPr marL="3543300" indent="-342900" eaLnBrk="0" fontAlgn="base" hangingPunct="0">
              <a:spcBef>
                <a:spcPct val="0"/>
              </a:spcBef>
              <a:spcAft>
                <a:spcPct val="0"/>
              </a:spcAft>
              <a:buSzPct val="75000"/>
              <a:buChar char="–"/>
              <a:defRPr sz="1600">
                <a:solidFill>
                  <a:schemeClr val="tx1"/>
                </a:solidFill>
                <a:latin typeface="Arial" charset="0"/>
              </a:defRPr>
            </a:lvl8pPr>
            <a:lvl9pPr marL="4000500" indent="-342900" eaLnBrk="0" fontAlgn="base" hangingPunct="0">
              <a:spcBef>
                <a:spcPct val="0"/>
              </a:spcBef>
              <a:spcAft>
                <a:spcPct val="0"/>
              </a:spcAft>
              <a:buSzPct val="75000"/>
              <a:buChar char="–"/>
              <a:defRPr sz="1600">
                <a:solidFill>
                  <a:schemeClr val="tx1"/>
                </a:solidFill>
                <a:latin typeface="Arial" charset="0"/>
              </a:defRPr>
            </a:lvl9pPr>
          </a:lstStyle>
          <a:p>
            <a:pPr marL="0" indent="0" eaLnBrk="1" hangingPunct="1">
              <a:lnSpc>
                <a:spcPct val="150000"/>
              </a:lnSpc>
              <a:buClr>
                <a:prstClr val="black"/>
              </a:buClr>
              <a:buSzTx/>
            </a:pPr>
            <a:r>
              <a:rPr lang="zh-TW" altLang="en-US" sz="2400" dirty="0">
                <a:solidFill>
                  <a:srgbClr val="0070C0"/>
                </a:solidFill>
                <a:latin typeface="KaiTi" panose="02010609060101010101" pitchFamily="49" charset="-122"/>
                <a:ea typeface="KaiTi" panose="02010609060101010101" pitchFamily="49" charset="-122"/>
              </a:rPr>
              <a:t>指導原則</a:t>
            </a:r>
            <a:r>
              <a:rPr lang="zh-CN" altLang="en-US" sz="2400" dirty="0">
                <a:solidFill>
                  <a:srgbClr val="0070C0"/>
                </a:solidFill>
                <a:latin typeface="KaiTi" panose="02010609060101010101" pitchFamily="49" charset="-122"/>
                <a:ea typeface="KaiTi" panose="02010609060101010101" pitchFamily="49" charset="-122"/>
              </a:rPr>
              <a:t>：</a:t>
            </a:r>
            <a:endParaRPr lang="en-US" altLang="zh-CN" sz="2400" dirty="0">
              <a:solidFill>
                <a:srgbClr val="0070C0"/>
              </a:solidFill>
              <a:latin typeface="KaiTi" panose="02010609060101010101" pitchFamily="49" charset="-122"/>
              <a:ea typeface="KaiTi" panose="02010609060101010101" pitchFamily="49" charset="-122"/>
            </a:endParaRPr>
          </a:p>
          <a:p>
            <a:pPr marL="0" indent="0" eaLnBrk="1" hangingPunct="1">
              <a:lnSpc>
                <a:spcPct val="150000"/>
              </a:lnSpc>
              <a:buClr>
                <a:prstClr val="black"/>
              </a:buClr>
              <a:buSzTx/>
            </a:pPr>
            <a:r>
              <a:rPr lang="en-US" altLang="zh-TW" sz="2400" dirty="0">
                <a:solidFill>
                  <a:srgbClr val="0070C0"/>
                </a:solidFill>
                <a:latin typeface="KaiTi" panose="02010609060101010101" pitchFamily="49" charset="-122"/>
                <a:ea typeface="KaiTi" panose="02010609060101010101" pitchFamily="49" charset="-122"/>
              </a:rPr>
              <a:t>1.</a:t>
            </a:r>
            <a:r>
              <a:rPr lang="zh-TW" altLang="en-US" sz="2400" dirty="0">
                <a:solidFill>
                  <a:srgbClr val="0070C0"/>
                </a:solidFill>
                <a:latin typeface="KaiTi" panose="02010609060101010101" pitchFamily="49" charset="-122"/>
                <a:ea typeface="KaiTi" panose="02010609060101010101" pitchFamily="49" charset="-122"/>
              </a:rPr>
              <a:t>使用添加劑和賦形劑的理由 </a:t>
            </a:r>
            <a:endParaRPr lang="en-US" altLang="zh-TW" sz="2400" dirty="0">
              <a:solidFill>
                <a:srgbClr val="0070C0"/>
              </a:solidFill>
              <a:latin typeface="KaiTi" panose="02010609060101010101" pitchFamily="49" charset="-122"/>
              <a:ea typeface="KaiTi" panose="02010609060101010101" pitchFamily="49" charset="-122"/>
            </a:endParaRPr>
          </a:p>
          <a:p>
            <a:pPr marL="0" indent="0" eaLnBrk="1" hangingPunct="1">
              <a:lnSpc>
                <a:spcPct val="150000"/>
              </a:lnSpc>
              <a:buClr>
                <a:prstClr val="black"/>
              </a:buClr>
              <a:buSzTx/>
            </a:pPr>
            <a:r>
              <a:rPr lang="en-US" altLang="zh-TW" sz="2400" dirty="0">
                <a:solidFill>
                  <a:srgbClr val="0070C0"/>
                </a:solidFill>
                <a:latin typeface="KaiTi" panose="02010609060101010101" pitchFamily="49" charset="-122"/>
                <a:ea typeface="KaiTi" panose="02010609060101010101" pitchFamily="49" charset="-122"/>
              </a:rPr>
              <a:t>2.</a:t>
            </a:r>
            <a:r>
              <a:rPr lang="zh-TW" altLang="en-US" sz="2400" dirty="0">
                <a:solidFill>
                  <a:srgbClr val="0070C0"/>
                </a:solidFill>
                <a:latin typeface="KaiTi" panose="02010609060101010101" pitchFamily="49" charset="-122"/>
                <a:ea typeface="KaiTi" panose="02010609060101010101" pitchFamily="49" charset="-122"/>
              </a:rPr>
              <a:t>添加劑和賦形劑安全</a:t>
            </a:r>
            <a:r>
              <a:rPr lang="zh-CN" altLang="en-US" sz="2400" dirty="0">
                <a:solidFill>
                  <a:srgbClr val="0070C0"/>
                </a:solidFill>
                <a:latin typeface="KaiTi" panose="02010609060101010101" pitchFamily="49" charset="-122"/>
                <a:ea typeface="KaiTi" panose="02010609060101010101" pitchFamily="49" charset="-122"/>
              </a:rPr>
              <a:t>性</a:t>
            </a:r>
            <a:r>
              <a:rPr lang="zh-TW" altLang="en-US" sz="2400" dirty="0">
                <a:solidFill>
                  <a:srgbClr val="0070C0"/>
                </a:solidFill>
                <a:latin typeface="KaiTi" panose="02010609060101010101" pitchFamily="49" charset="-122"/>
                <a:ea typeface="KaiTi" panose="02010609060101010101" pitchFamily="49" charset="-122"/>
              </a:rPr>
              <a:t> </a:t>
            </a:r>
            <a:endParaRPr lang="en-US" altLang="zh-TW" sz="2400" dirty="0">
              <a:solidFill>
                <a:srgbClr val="0070C0"/>
              </a:solidFill>
              <a:latin typeface="KaiTi" panose="02010609060101010101" pitchFamily="49" charset="-122"/>
              <a:ea typeface="KaiTi" panose="02010609060101010101" pitchFamily="49" charset="-122"/>
            </a:endParaRPr>
          </a:p>
          <a:p>
            <a:pPr marL="0" indent="0" eaLnBrk="1" hangingPunct="1">
              <a:lnSpc>
                <a:spcPct val="150000"/>
              </a:lnSpc>
              <a:buClr>
                <a:prstClr val="black"/>
              </a:buClr>
              <a:buSzTx/>
            </a:pPr>
            <a:r>
              <a:rPr lang="en-US" altLang="zh-TW" sz="2400" dirty="0">
                <a:solidFill>
                  <a:srgbClr val="0070C0"/>
                </a:solidFill>
                <a:latin typeface="KaiTi" panose="02010609060101010101" pitchFamily="49" charset="-122"/>
                <a:ea typeface="KaiTi" panose="02010609060101010101" pitchFamily="49" charset="-122"/>
              </a:rPr>
              <a:t>3.</a:t>
            </a:r>
            <a:r>
              <a:rPr lang="zh-TW" altLang="en-US" sz="2400" dirty="0">
                <a:solidFill>
                  <a:srgbClr val="0070C0"/>
                </a:solidFill>
                <a:latin typeface="KaiTi" panose="02010609060101010101" pitchFamily="49" charset="-122"/>
                <a:ea typeface="KaiTi" panose="02010609060101010101" pitchFamily="49" charset="-122"/>
              </a:rPr>
              <a:t>確認添加劑和賦形劑的種類，規格和純度</a:t>
            </a:r>
            <a:endParaRPr lang="en-US" altLang="zh-TW" sz="2400" dirty="0">
              <a:solidFill>
                <a:srgbClr val="0070C0"/>
              </a:solidFill>
              <a:latin typeface="KaiTi" panose="02010609060101010101" pitchFamily="49" charset="-122"/>
              <a:ea typeface="KaiTi" panose="02010609060101010101" pitchFamily="49" charset="-122"/>
            </a:endParaRPr>
          </a:p>
          <a:p>
            <a:pPr marL="0" indent="0" eaLnBrk="1" hangingPunct="1">
              <a:lnSpc>
                <a:spcPct val="150000"/>
              </a:lnSpc>
              <a:buClr>
                <a:prstClr val="black"/>
              </a:buClr>
              <a:buSzTx/>
            </a:pPr>
            <a:r>
              <a:rPr lang="en-US" altLang="zh-TW" sz="2400" dirty="0">
                <a:solidFill>
                  <a:srgbClr val="0070C0"/>
                </a:solidFill>
                <a:latin typeface="KaiTi" panose="02010609060101010101" pitchFamily="49" charset="-122"/>
                <a:ea typeface="KaiTi" panose="02010609060101010101" pitchFamily="49" charset="-122"/>
              </a:rPr>
              <a:t>4.</a:t>
            </a:r>
            <a:r>
              <a:rPr lang="zh-TW" altLang="en-US" sz="2400" dirty="0">
                <a:solidFill>
                  <a:srgbClr val="0070C0"/>
                </a:solidFill>
                <a:latin typeface="KaiTi" panose="02010609060101010101" pitchFamily="49" charset="-122"/>
                <a:ea typeface="KaiTi" panose="02010609060101010101" pitchFamily="49" charset="-122"/>
              </a:rPr>
              <a:t>良好生產規範</a:t>
            </a:r>
            <a:r>
              <a:rPr lang="zh-CN" altLang="en-US" sz="2400" dirty="0">
                <a:solidFill>
                  <a:srgbClr val="0070C0"/>
                </a:solidFill>
                <a:latin typeface="KaiTi" panose="02010609060101010101" pitchFamily="49" charset="-122"/>
                <a:ea typeface="KaiTi" panose="02010609060101010101" pitchFamily="49" charset="-122"/>
              </a:rPr>
              <a:t>（</a:t>
            </a:r>
            <a:r>
              <a:rPr lang="en-US" altLang="zh-CN" sz="2400" dirty="0">
                <a:solidFill>
                  <a:srgbClr val="0070C0"/>
                </a:solidFill>
                <a:latin typeface="KaiTi" panose="02010609060101010101" pitchFamily="49" charset="-122"/>
                <a:ea typeface="KaiTi" panose="02010609060101010101" pitchFamily="49" charset="-122"/>
              </a:rPr>
              <a:t>GMP</a:t>
            </a:r>
            <a:r>
              <a:rPr lang="zh-CN" altLang="en-US" sz="2400" dirty="0">
                <a:solidFill>
                  <a:srgbClr val="0070C0"/>
                </a:solidFill>
                <a:latin typeface="KaiTi" panose="02010609060101010101" pitchFamily="49" charset="-122"/>
                <a:ea typeface="KaiTi" panose="02010609060101010101" pitchFamily="49" charset="-122"/>
              </a:rPr>
              <a:t>）使用原则</a:t>
            </a:r>
            <a:r>
              <a:rPr lang="en-US" altLang="zh-CN" sz="2400" dirty="0">
                <a:solidFill>
                  <a:srgbClr val="0070C0"/>
                </a:solidFill>
                <a:latin typeface="KaiTi" panose="02010609060101010101" pitchFamily="49" charset="-122"/>
                <a:ea typeface="KaiTi" panose="02010609060101010101" pitchFamily="49" charset="-122"/>
              </a:rPr>
              <a:t>--</a:t>
            </a:r>
            <a:r>
              <a:rPr lang="zh-CN" altLang="en-US" sz="2400" dirty="0">
                <a:solidFill>
                  <a:srgbClr val="0070C0"/>
                </a:solidFill>
                <a:latin typeface="KaiTi" panose="02010609060101010101" pitchFamily="49" charset="-122"/>
                <a:ea typeface="KaiTi" panose="02010609060101010101" pitchFamily="49" charset="-122"/>
              </a:rPr>
              <a:t>最少用量</a:t>
            </a:r>
            <a:r>
              <a:rPr lang="zh-TW" altLang="en-US" sz="2400" dirty="0">
                <a:solidFill>
                  <a:srgbClr val="0070C0"/>
                </a:solidFill>
                <a:latin typeface="KaiTi" panose="02010609060101010101" pitchFamily="49" charset="-122"/>
                <a:ea typeface="KaiTi" panose="02010609060101010101" pitchFamily="49" charset="-122"/>
              </a:rPr>
              <a:t> </a:t>
            </a:r>
            <a:endParaRPr lang="en-US" altLang="zh-TW" sz="2400" dirty="0">
              <a:solidFill>
                <a:srgbClr val="0070C0"/>
              </a:solidFill>
              <a:latin typeface="KaiTi" panose="02010609060101010101" pitchFamily="49" charset="-122"/>
              <a:ea typeface="KaiTi" panose="02010609060101010101" pitchFamily="49" charset="-122"/>
            </a:endParaRPr>
          </a:p>
          <a:p>
            <a:pPr marL="0" indent="0" eaLnBrk="1" hangingPunct="1">
              <a:lnSpc>
                <a:spcPct val="150000"/>
              </a:lnSpc>
              <a:buClr>
                <a:prstClr val="black"/>
              </a:buClr>
              <a:buSzTx/>
            </a:pPr>
            <a:r>
              <a:rPr lang="en-US" altLang="zh-TW" sz="2400" dirty="0">
                <a:solidFill>
                  <a:srgbClr val="0070C0"/>
                </a:solidFill>
                <a:latin typeface="KaiTi" panose="02010609060101010101" pitchFamily="49" charset="-122"/>
                <a:ea typeface="KaiTi" panose="02010609060101010101" pitchFamily="49" charset="-122"/>
              </a:rPr>
              <a:t>5.</a:t>
            </a:r>
            <a:r>
              <a:rPr lang="zh-TW" altLang="en-US" sz="2400" dirty="0">
                <a:solidFill>
                  <a:srgbClr val="0070C0"/>
                </a:solidFill>
                <a:latin typeface="KaiTi" panose="02010609060101010101" pitchFamily="49" charset="-122"/>
                <a:ea typeface="KaiTi" panose="02010609060101010101" pitchFamily="49" charset="-122"/>
              </a:rPr>
              <a:t>限制</a:t>
            </a:r>
            <a:r>
              <a:rPr lang="zh-CN" altLang="en-US" sz="2400" dirty="0">
                <a:solidFill>
                  <a:srgbClr val="0070C0"/>
                </a:solidFill>
                <a:latin typeface="KaiTi" panose="02010609060101010101" pitchFamily="49" charset="-122"/>
                <a:ea typeface="KaiTi" panose="02010609060101010101" pitchFamily="49" charset="-122"/>
              </a:rPr>
              <a:t>性</a:t>
            </a:r>
            <a:r>
              <a:rPr lang="zh-TW" altLang="en-US" sz="2400" dirty="0">
                <a:solidFill>
                  <a:srgbClr val="0070C0"/>
                </a:solidFill>
                <a:latin typeface="KaiTi" panose="02010609060101010101" pitchFamily="49" charset="-122"/>
                <a:ea typeface="KaiTi" panose="02010609060101010101" pitchFamily="49" charset="-122"/>
              </a:rPr>
              <a:t>添加劑和賦形劑</a:t>
            </a:r>
            <a:r>
              <a:rPr lang="zh-CN" altLang="en-US" sz="2400" dirty="0">
                <a:solidFill>
                  <a:srgbClr val="0070C0"/>
                </a:solidFill>
                <a:latin typeface="KaiTi" panose="02010609060101010101" pitchFamily="49" charset="-122"/>
                <a:ea typeface="KaiTi" panose="02010609060101010101" pitchFamily="49" charset="-122"/>
              </a:rPr>
              <a:t>列表</a:t>
            </a:r>
            <a:r>
              <a:rPr lang="en-US" altLang="zh-CN" sz="2400" dirty="0">
                <a:solidFill>
                  <a:srgbClr val="0070C0"/>
                </a:solidFill>
                <a:latin typeface="KaiTi" panose="02010609060101010101" pitchFamily="49" charset="-122"/>
                <a:ea typeface="KaiTi" panose="02010609060101010101" pitchFamily="49" charset="-122"/>
              </a:rPr>
              <a:t>—</a:t>
            </a:r>
            <a:r>
              <a:rPr lang="zh-CN" altLang="en-US" sz="2400" dirty="0">
                <a:solidFill>
                  <a:srgbClr val="0070C0"/>
                </a:solidFill>
                <a:latin typeface="KaiTi" panose="02010609060101010101" pitchFamily="49" charset="-122"/>
                <a:ea typeface="KaiTi" panose="02010609060101010101" pitchFamily="49" charset="-122"/>
              </a:rPr>
              <a:t>可参考最新版</a:t>
            </a:r>
            <a:r>
              <a:rPr lang="zh-TW" altLang="en-US" sz="2400" dirty="0">
                <a:solidFill>
                  <a:srgbClr val="0070C0"/>
                </a:solidFill>
                <a:latin typeface="KaiTi" panose="02010609060101010101" pitchFamily="49" charset="-122"/>
                <a:ea typeface="KaiTi" panose="02010609060101010101" pitchFamily="49" charset="-122"/>
              </a:rPr>
              <a:t> </a:t>
            </a:r>
            <a:r>
              <a:rPr lang="en-US" altLang="zh-TW" sz="2400" dirty="0">
                <a:solidFill>
                  <a:srgbClr val="0070C0"/>
                </a:solidFill>
                <a:latin typeface="KaiTi" panose="02010609060101010101" pitchFamily="49" charset="-122"/>
                <a:ea typeface="KaiTi" panose="02010609060101010101" pitchFamily="49" charset="-122"/>
              </a:rPr>
              <a:t>CODEX GSFA, </a:t>
            </a:r>
            <a:r>
              <a:rPr lang="zh-CN" altLang="en-US" sz="2400" dirty="0">
                <a:solidFill>
                  <a:srgbClr val="0070C0"/>
                </a:solidFill>
                <a:latin typeface="KaiTi" panose="02010609060101010101" pitchFamily="49" charset="-122"/>
                <a:ea typeface="KaiTi" panose="02010609060101010101" pitchFamily="49" charset="-122"/>
              </a:rPr>
              <a:t>药用赋形剂手册，药典</a:t>
            </a:r>
            <a:endParaRPr lang="en-US" altLang="zh-TW" sz="2400" dirty="0">
              <a:solidFill>
                <a:srgbClr val="0070C0"/>
              </a:solidFill>
              <a:latin typeface="KaiTi" panose="02010609060101010101" pitchFamily="49" charset="-122"/>
              <a:ea typeface="KaiTi" panose="02010609060101010101" pitchFamily="49" charset="-122"/>
            </a:endParaRPr>
          </a:p>
          <a:p>
            <a:pPr marL="0" indent="0" eaLnBrk="1" hangingPunct="1">
              <a:lnSpc>
                <a:spcPct val="150000"/>
              </a:lnSpc>
              <a:buClr>
                <a:prstClr val="black"/>
              </a:buClr>
              <a:buSzTx/>
            </a:pPr>
            <a:r>
              <a:rPr lang="en-US" altLang="zh-TW" sz="2400" dirty="0">
                <a:solidFill>
                  <a:srgbClr val="0070C0"/>
                </a:solidFill>
                <a:latin typeface="KaiTi" panose="02010609060101010101" pitchFamily="49" charset="-122"/>
                <a:ea typeface="KaiTi" panose="02010609060101010101" pitchFamily="49" charset="-122"/>
              </a:rPr>
              <a:t>6.</a:t>
            </a:r>
            <a:r>
              <a:rPr lang="zh-TW" altLang="en-US" sz="2400" dirty="0">
                <a:solidFill>
                  <a:srgbClr val="0070C0"/>
                </a:solidFill>
                <a:latin typeface="KaiTi" panose="02010609060101010101" pitchFamily="49" charset="-122"/>
                <a:ea typeface="KaiTi" panose="02010609060101010101" pitchFamily="49" charset="-122"/>
              </a:rPr>
              <a:t>確定在保健品中使用添加劑和賦形劑的程序</a:t>
            </a:r>
          </a:p>
        </p:txBody>
      </p:sp>
      <p:sp>
        <p:nvSpPr>
          <p:cNvPr id="8" name="Rectangle 3"/>
          <p:cNvSpPr>
            <a:spLocks noChangeArrowheads="1"/>
          </p:cNvSpPr>
          <p:nvPr/>
        </p:nvSpPr>
        <p:spPr bwMode="auto">
          <a:xfrm>
            <a:off x="5123935" y="815608"/>
            <a:ext cx="227258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spcBef>
                <a:spcPct val="0"/>
              </a:spcBef>
              <a:buSzPct val="120000"/>
              <a:defRPr sz="1600">
                <a:solidFill>
                  <a:schemeClr val="tx1"/>
                </a:solidFill>
                <a:latin typeface="Arial" charset="0"/>
              </a:defRPr>
            </a:lvl1pPr>
            <a:lvl2pPr marL="800100" indent="-342900" eaLnBrk="0" hangingPunct="0">
              <a:spcBef>
                <a:spcPct val="0"/>
              </a:spcBef>
              <a:buSzPct val="120000"/>
              <a:buChar char="•"/>
              <a:defRPr sz="1600">
                <a:solidFill>
                  <a:schemeClr val="tx1"/>
                </a:solidFill>
                <a:latin typeface="Arial" charset="0"/>
              </a:defRPr>
            </a:lvl2pPr>
            <a:lvl3pPr marL="1257300" indent="-342900" eaLnBrk="0" hangingPunct="0">
              <a:spcBef>
                <a:spcPct val="0"/>
              </a:spcBef>
              <a:buChar char="–"/>
              <a:defRPr sz="1600">
                <a:solidFill>
                  <a:schemeClr val="tx1"/>
                </a:solidFill>
                <a:latin typeface="Arial" charset="0"/>
              </a:defRPr>
            </a:lvl3pPr>
            <a:lvl4pPr marL="1714500" indent="-342900" eaLnBrk="0" hangingPunct="0">
              <a:spcBef>
                <a:spcPct val="0"/>
              </a:spcBef>
              <a:buSzPct val="89000"/>
              <a:buChar char="•"/>
              <a:defRPr sz="1600">
                <a:solidFill>
                  <a:schemeClr val="tx1"/>
                </a:solidFill>
                <a:latin typeface="Arial" charset="0"/>
              </a:defRPr>
            </a:lvl4pPr>
            <a:lvl5pPr marL="2171700" indent="-342900" eaLnBrk="0" hangingPunct="0">
              <a:spcBef>
                <a:spcPct val="0"/>
              </a:spcBef>
              <a:buSzPct val="75000"/>
              <a:buChar char="–"/>
              <a:defRPr sz="1600">
                <a:solidFill>
                  <a:schemeClr val="tx1"/>
                </a:solidFill>
                <a:latin typeface="Arial" charset="0"/>
              </a:defRPr>
            </a:lvl5pPr>
            <a:lvl6pPr marL="2628900" indent="-342900" eaLnBrk="0" fontAlgn="base" hangingPunct="0">
              <a:spcBef>
                <a:spcPct val="0"/>
              </a:spcBef>
              <a:spcAft>
                <a:spcPct val="0"/>
              </a:spcAft>
              <a:buSzPct val="75000"/>
              <a:buChar char="–"/>
              <a:defRPr sz="1600">
                <a:solidFill>
                  <a:schemeClr val="tx1"/>
                </a:solidFill>
                <a:latin typeface="Arial" charset="0"/>
              </a:defRPr>
            </a:lvl6pPr>
            <a:lvl7pPr marL="3086100" indent="-342900" eaLnBrk="0" fontAlgn="base" hangingPunct="0">
              <a:spcBef>
                <a:spcPct val="0"/>
              </a:spcBef>
              <a:spcAft>
                <a:spcPct val="0"/>
              </a:spcAft>
              <a:buSzPct val="75000"/>
              <a:buChar char="–"/>
              <a:defRPr sz="1600">
                <a:solidFill>
                  <a:schemeClr val="tx1"/>
                </a:solidFill>
                <a:latin typeface="Arial" charset="0"/>
              </a:defRPr>
            </a:lvl7pPr>
            <a:lvl8pPr marL="3543300" indent="-342900" eaLnBrk="0" fontAlgn="base" hangingPunct="0">
              <a:spcBef>
                <a:spcPct val="0"/>
              </a:spcBef>
              <a:spcAft>
                <a:spcPct val="0"/>
              </a:spcAft>
              <a:buSzPct val="75000"/>
              <a:buChar char="–"/>
              <a:defRPr sz="1600">
                <a:solidFill>
                  <a:schemeClr val="tx1"/>
                </a:solidFill>
                <a:latin typeface="Arial" charset="0"/>
              </a:defRPr>
            </a:lvl8pPr>
            <a:lvl9pPr marL="4000500" indent="-342900" eaLnBrk="0" fontAlgn="base" hangingPunct="0">
              <a:spcBef>
                <a:spcPct val="0"/>
              </a:spcBef>
              <a:spcAft>
                <a:spcPct val="0"/>
              </a:spcAft>
              <a:buSzPct val="75000"/>
              <a:buChar char="–"/>
              <a:defRPr sz="1600">
                <a:solidFill>
                  <a:schemeClr val="tx1"/>
                </a:solidFill>
                <a:latin typeface="Arial" charset="0"/>
              </a:defRPr>
            </a:lvl9pPr>
          </a:lstStyle>
          <a:p>
            <a:pPr marL="0" indent="0" eaLnBrk="1" hangingPunct="1">
              <a:buClr>
                <a:prstClr val="black"/>
              </a:buClr>
              <a:buSzTx/>
            </a:pPr>
            <a:r>
              <a:rPr lang="zh-TW" altLang="en-US" sz="2800" b="1" dirty="0">
                <a:solidFill>
                  <a:srgbClr val="0070C0"/>
                </a:solidFill>
                <a:latin typeface="KaiTi" panose="02010609060101010101" pitchFamily="49" charset="-122"/>
                <a:ea typeface="KaiTi" panose="02010609060101010101" pitchFamily="49" charset="-122"/>
              </a:rPr>
              <a:t>重點提示：</a:t>
            </a:r>
            <a:endParaRPr lang="en-US" altLang="en-US" sz="2800" b="1" dirty="0">
              <a:solidFill>
                <a:srgbClr val="0070C0"/>
              </a:solidFill>
              <a:latin typeface="KaiTi" panose="02010609060101010101" pitchFamily="49" charset="-122"/>
              <a:ea typeface="KaiTi" panose="02010609060101010101" pitchFamily="49" charset="-122"/>
            </a:endParaRPr>
          </a:p>
        </p:txBody>
      </p:sp>
      <p:sp>
        <p:nvSpPr>
          <p:cNvPr id="3" name="Rectangle 2"/>
          <p:cNvSpPr/>
          <p:nvPr/>
        </p:nvSpPr>
        <p:spPr>
          <a:xfrm>
            <a:off x="4858730" y="5704493"/>
            <a:ext cx="3427541" cy="793487"/>
          </a:xfrm>
          <a:prstGeom prst="rect">
            <a:avLst/>
          </a:prstGeom>
        </p:spPr>
        <p:txBody>
          <a:bodyPr wrap="none">
            <a:spAutoFit/>
          </a:bodyPr>
          <a:lstStyle/>
          <a:p>
            <a:pPr>
              <a:lnSpc>
                <a:spcPct val="150000"/>
              </a:lnSpc>
              <a:buClr>
                <a:prstClr val="black"/>
              </a:buClr>
            </a:pPr>
            <a:r>
              <a:rPr lang="zh-CN" altLang="en-US" sz="3600" b="1" dirty="0">
                <a:solidFill>
                  <a:srgbClr val="FF0000"/>
                </a:solidFill>
                <a:latin typeface="KaiTi" panose="02010609060101010101" pitchFamily="49" charset="-122"/>
                <a:ea typeface="KaiTi" panose="02010609060101010101" pitchFamily="49" charset="-122"/>
              </a:rPr>
              <a:t>一定要先</a:t>
            </a:r>
            <a:r>
              <a:rPr lang="zh-TW" altLang="en-US" sz="3600" b="1" dirty="0">
                <a:solidFill>
                  <a:srgbClr val="FF0000"/>
                </a:solidFill>
                <a:latin typeface="KaiTi" panose="02010609060101010101" pitchFamily="49" charset="-122"/>
                <a:ea typeface="KaiTi" panose="02010609060101010101" pitchFamily="49" charset="-122"/>
              </a:rPr>
              <a:t>確認</a:t>
            </a:r>
            <a:r>
              <a:rPr lang="zh-CN" altLang="en-US" sz="3600" b="1" dirty="0">
                <a:solidFill>
                  <a:srgbClr val="FF0000"/>
                </a:solidFill>
                <a:latin typeface="KaiTi" panose="02010609060101010101" pitchFamily="49" charset="-122"/>
                <a:ea typeface="KaiTi" panose="02010609060101010101" pitchFamily="49" charset="-122"/>
              </a:rPr>
              <a:t>！</a:t>
            </a:r>
            <a:endParaRPr lang="en-US" altLang="en-US" sz="3600" b="1" dirty="0">
              <a:solidFill>
                <a:srgbClr val="FF0000"/>
              </a:solidFill>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775432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Shape 344"/>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45" name="Google Shape;345;p30"/>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37</a:t>
            </a:fld>
            <a:endParaRPr/>
          </a:p>
        </p:txBody>
      </p:sp>
      <p:sp>
        <p:nvSpPr>
          <p:cNvPr id="4" name="Rectangle 3"/>
          <p:cNvSpPr/>
          <p:nvPr/>
        </p:nvSpPr>
        <p:spPr>
          <a:xfrm>
            <a:off x="261764" y="0"/>
            <a:ext cx="10570834" cy="1077218"/>
          </a:xfrm>
          <a:prstGeom prst="rect">
            <a:avLst/>
          </a:prstGeom>
        </p:spPr>
        <p:txBody>
          <a:bodyPr wrap="squar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marL="45720" indent="0">
              <a:spcAft>
                <a:spcPts val="0"/>
              </a:spcAft>
              <a:buNone/>
            </a:pP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TW"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2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添加劑和賦形劑 </a:t>
            </a:r>
          </a:p>
        </p:txBody>
      </p:sp>
      <p:pic>
        <p:nvPicPr>
          <p:cNvPr id="5" name="Picture 4"/>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5709258" y="699998"/>
            <a:ext cx="6073785" cy="5988238"/>
          </a:xfrm>
          <a:prstGeom prst="rect">
            <a:avLst/>
          </a:prstGeom>
          <a:ln>
            <a:noFill/>
          </a:ln>
          <a:effectLst>
            <a:outerShdw blurRad="292100" dist="139700" dir="2700000" algn="tl" rotWithShape="0">
              <a:srgbClr val="333333">
                <a:alpha val="65000"/>
              </a:srgbClr>
            </a:outerShdw>
          </a:effectLst>
        </p:spPr>
      </p:pic>
      <p:sp>
        <p:nvSpPr>
          <p:cNvPr id="9" name="Rectangle 1"/>
          <p:cNvSpPr>
            <a:spLocks noChangeArrowheads="1"/>
          </p:cNvSpPr>
          <p:nvPr/>
        </p:nvSpPr>
        <p:spPr bwMode="auto">
          <a:xfrm>
            <a:off x="837828" y="1541364"/>
            <a:ext cx="3605327" cy="70340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7457" rIns="0" bIns="-17457" numCol="1" anchor="ctr" anchorCtr="0" compatLnSpc="1">
            <a:prstTxWarp prst="textNoShape">
              <a:avLst/>
            </a:prstTxWarp>
            <a:spAutoFit/>
          </a:bodyPr>
          <a:lstStyle/>
          <a:p>
            <a:pPr lvl="0" algn="ctr" eaLnBrk="0" fontAlgn="base" hangingPunct="0">
              <a:spcBef>
                <a:spcPct val="0"/>
              </a:spcBef>
              <a:spcAft>
                <a:spcPct val="0"/>
              </a:spcAft>
            </a:pPr>
            <a:r>
              <a:rPr kumimoji="0" lang="zh-TW" altLang="en-US" sz="2400" b="0" i="0" u="none" strike="noStrike" cap="none" normalizeH="0" baseline="0" dirty="0">
                <a:ln>
                  <a:noFill/>
                </a:ln>
                <a:solidFill>
                  <a:srgbClr val="0070C0"/>
                </a:solidFill>
                <a:effectLst/>
                <a:latin typeface="KaiTi" panose="02010609060101010101" pitchFamily="49" charset="-122"/>
                <a:ea typeface="KaiTi" panose="02010609060101010101" pitchFamily="49" charset="-122"/>
              </a:rPr>
              <a:t>確定</a:t>
            </a:r>
            <a:r>
              <a:rPr kumimoji="0" lang="zh-CN" altLang="en-US" sz="2400" b="0" i="0" u="none" strike="noStrike" cap="none" normalizeH="0" baseline="0" dirty="0">
                <a:ln>
                  <a:noFill/>
                </a:ln>
                <a:solidFill>
                  <a:srgbClr val="0070C0"/>
                </a:solidFill>
                <a:effectLst/>
                <a:latin typeface="KaiTi" panose="02010609060101010101" pitchFamily="49" charset="-122"/>
                <a:ea typeface="KaiTi" panose="02010609060101010101" pitchFamily="49" charset="-122"/>
              </a:rPr>
              <a:t>在</a:t>
            </a:r>
            <a:r>
              <a:rPr lang="zh-TW" altLang="en-US" sz="2400" dirty="0">
                <a:solidFill>
                  <a:srgbClr val="0070C0"/>
                </a:solidFill>
                <a:latin typeface="KaiTi" panose="02010609060101010101" pitchFamily="49" charset="-122"/>
                <a:ea typeface="KaiTi" panose="02010609060101010101" pitchFamily="49" charset="-122"/>
                <a:cs typeface="Times New Roman" panose="02020603050405020304" pitchFamily="18" charset="0"/>
              </a:rPr>
              <a:t>保健品</a:t>
            </a:r>
            <a:r>
              <a:rPr kumimoji="0" lang="zh-TW" altLang="en-US" sz="2400" b="0" i="0" u="none" strike="noStrike" cap="none" normalizeH="0" baseline="0" dirty="0">
                <a:ln>
                  <a:noFill/>
                </a:ln>
                <a:solidFill>
                  <a:srgbClr val="0070C0"/>
                </a:solidFill>
                <a:effectLst/>
                <a:latin typeface="KaiTi" panose="02010609060101010101" pitchFamily="49" charset="-122"/>
                <a:ea typeface="KaiTi" panose="02010609060101010101" pitchFamily="49" charset="-122"/>
              </a:rPr>
              <a:t>中</a:t>
            </a:r>
            <a:r>
              <a:rPr lang="zh-TW" altLang="en-US" sz="2400" dirty="0">
                <a:solidFill>
                  <a:srgbClr val="0070C0"/>
                </a:solidFill>
                <a:latin typeface="KaiTi" panose="02010609060101010101" pitchFamily="49" charset="-122"/>
                <a:ea typeface="KaiTi" panose="02010609060101010101" pitchFamily="49" charset="-122"/>
              </a:rPr>
              <a:t>使用</a:t>
            </a:r>
            <a:r>
              <a:rPr kumimoji="0" lang="zh-TW" altLang="en-US" sz="2400" b="0" i="0" u="none" strike="noStrike" cap="none" normalizeH="0" baseline="0" dirty="0">
                <a:ln>
                  <a:noFill/>
                </a:ln>
                <a:solidFill>
                  <a:srgbClr val="0070C0"/>
                </a:solidFill>
                <a:effectLst/>
                <a:latin typeface="KaiTi" panose="02010609060101010101" pitchFamily="49" charset="-122"/>
                <a:ea typeface="KaiTi" panose="02010609060101010101" pitchFamily="49" charset="-122"/>
              </a:rPr>
              <a:t>添加劑和賦形劑的程序</a:t>
            </a:r>
            <a:r>
              <a:rPr kumimoji="0" lang="zh-CN" altLang="en-US" sz="2400" b="0" i="0" u="none" strike="noStrike" cap="none" normalizeH="0" baseline="0" dirty="0">
                <a:ln>
                  <a:noFill/>
                </a:ln>
                <a:solidFill>
                  <a:srgbClr val="0070C0"/>
                </a:solidFill>
                <a:effectLst/>
                <a:latin typeface="KaiTi" panose="02010609060101010101" pitchFamily="49" charset="-122"/>
                <a:ea typeface="KaiTi" panose="02010609060101010101" pitchFamily="49" charset="-122"/>
              </a:rPr>
              <a:t>：</a:t>
            </a:r>
            <a:endParaRPr kumimoji="0" lang="en-US" altLang="zh-CN" sz="2400" b="0" i="0" u="none" strike="noStrike" cap="none" normalizeH="0" baseline="0" dirty="0">
              <a:ln>
                <a:noFill/>
              </a:ln>
              <a:solidFill>
                <a:srgbClr val="0070C0"/>
              </a:solidFill>
              <a:effectLst/>
              <a:latin typeface="KaiTi" panose="02010609060101010101" pitchFamily="49" charset="-122"/>
              <a:ea typeface="KaiTi" panose="02010609060101010101" pitchFamily="49" charset="-122"/>
            </a:endParaRPr>
          </a:p>
        </p:txBody>
      </p:sp>
      <p:graphicFrame>
        <p:nvGraphicFramePr>
          <p:cNvPr id="10" name="Diagram 9"/>
          <p:cNvGraphicFramePr/>
          <p:nvPr>
            <p:extLst>
              <p:ext uri="{D42A27DB-BD31-4B8C-83A1-F6EECF244321}">
                <p14:modId xmlns:p14="http://schemas.microsoft.com/office/powerpoint/2010/main" val="3446931216"/>
              </p:ext>
            </p:extLst>
          </p:nvPr>
        </p:nvGraphicFramePr>
        <p:xfrm>
          <a:off x="548423" y="2708920"/>
          <a:ext cx="4998758" cy="3600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8264679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Shape 344"/>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45" name="Google Shape;345;p30"/>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38</a:t>
            </a:fld>
            <a:endParaRPr/>
          </a:p>
        </p:txBody>
      </p:sp>
      <p:sp>
        <p:nvSpPr>
          <p:cNvPr id="4" name="Rectangle 3"/>
          <p:cNvSpPr/>
          <p:nvPr/>
        </p:nvSpPr>
        <p:spPr>
          <a:xfrm>
            <a:off x="261764" y="0"/>
            <a:ext cx="10570834" cy="1077218"/>
          </a:xfrm>
          <a:prstGeom prst="rect">
            <a:avLst/>
          </a:prstGeom>
        </p:spPr>
        <p:txBody>
          <a:bodyPr wrap="squar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marL="45720" indent="0">
              <a:spcAft>
                <a:spcPts val="0"/>
              </a:spcAft>
              <a:buNone/>
            </a:pP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TW"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污染物限量 </a:t>
            </a:r>
          </a:p>
        </p:txBody>
      </p:sp>
      <p:pic>
        <p:nvPicPr>
          <p:cNvPr id="2" name="Picture 1"/>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250237" y="1289227"/>
            <a:ext cx="4064033" cy="53926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angle 3"/>
          <p:cNvSpPr>
            <a:spLocks noChangeArrowheads="1"/>
          </p:cNvSpPr>
          <p:nvPr/>
        </p:nvSpPr>
        <p:spPr bwMode="auto">
          <a:xfrm>
            <a:off x="5036754" y="1355209"/>
            <a:ext cx="704903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spcBef>
                <a:spcPct val="0"/>
              </a:spcBef>
              <a:buSzPct val="120000"/>
              <a:defRPr sz="1600">
                <a:solidFill>
                  <a:schemeClr val="tx1"/>
                </a:solidFill>
                <a:latin typeface="Arial" charset="0"/>
              </a:defRPr>
            </a:lvl1pPr>
            <a:lvl2pPr marL="800100" indent="-342900" eaLnBrk="0" hangingPunct="0">
              <a:spcBef>
                <a:spcPct val="0"/>
              </a:spcBef>
              <a:buSzPct val="120000"/>
              <a:buChar char="•"/>
              <a:defRPr sz="1600">
                <a:solidFill>
                  <a:schemeClr val="tx1"/>
                </a:solidFill>
                <a:latin typeface="Arial" charset="0"/>
              </a:defRPr>
            </a:lvl2pPr>
            <a:lvl3pPr marL="1257300" indent="-342900" eaLnBrk="0" hangingPunct="0">
              <a:spcBef>
                <a:spcPct val="0"/>
              </a:spcBef>
              <a:buChar char="–"/>
              <a:defRPr sz="1600">
                <a:solidFill>
                  <a:schemeClr val="tx1"/>
                </a:solidFill>
                <a:latin typeface="Arial" charset="0"/>
              </a:defRPr>
            </a:lvl3pPr>
            <a:lvl4pPr marL="1714500" indent="-342900" eaLnBrk="0" hangingPunct="0">
              <a:spcBef>
                <a:spcPct val="0"/>
              </a:spcBef>
              <a:buSzPct val="89000"/>
              <a:buChar char="•"/>
              <a:defRPr sz="1600">
                <a:solidFill>
                  <a:schemeClr val="tx1"/>
                </a:solidFill>
                <a:latin typeface="Arial" charset="0"/>
              </a:defRPr>
            </a:lvl4pPr>
            <a:lvl5pPr marL="2171700" indent="-342900" eaLnBrk="0" hangingPunct="0">
              <a:spcBef>
                <a:spcPct val="0"/>
              </a:spcBef>
              <a:buSzPct val="75000"/>
              <a:buChar char="–"/>
              <a:defRPr sz="1600">
                <a:solidFill>
                  <a:schemeClr val="tx1"/>
                </a:solidFill>
                <a:latin typeface="Arial" charset="0"/>
              </a:defRPr>
            </a:lvl5pPr>
            <a:lvl6pPr marL="2628900" indent="-342900" eaLnBrk="0" fontAlgn="base" hangingPunct="0">
              <a:spcBef>
                <a:spcPct val="0"/>
              </a:spcBef>
              <a:spcAft>
                <a:spcPct val="0"/>
              </a:spcAft>
              <a:buSzPct val="75000"/>
              <a:buChar char="–"/>
              <a:defRPr sz="1600">
                <a:solidFill>
                  <a:schemeClr val="tx1"/>
                </a:solidFill>
                <a:latin typeface="Arial" charset="0"/>
              </a:defRPr>
            </a:lvl6pPr>
            <a:lvl7pPr marL="3086100" indent="-342900" eaLnBrk="0" fontAlgn="base" hangingPunct="0">
              <a:spcBef>
                <a:spcPct val="0"/>
              </a:spcBef>
              <a:spcAft>
                <a:spcPct val="0"/>
              </a:spcAft>
              <a:buSzPct val="75000"/>
              <a:buChar char="–"/>
              <a:defRPr sz="1600">
                <a:solidFill>
                  <a:schemeClr val="tx1"/>
                </a:solidFill>
                <a:latin typeface="Arial" charset="0"/>
              </a:defRPr>
            </a:lvl7pPr>
            <a:lvl8pPr marL="3543300" indent="-342900" eaLnBrk="0" fontAlgn="base" hangingPunct="0">
              <a:spcBef>
                <a:spcPct val="0"/>
              </a:spcBef>
              <a:spcAft>
                <a:spcPct val="0"/>
              </a:spcAft>
              <a:buSzPct val="75000"/>
              <a:buChar char="–"/>
              <a:defRPr sz="1600">
                <a:solidFill>
                  <a:schemeClr val="tx1"/>
                </a:solidFill>
                <a:latin typeface="Arial" charset="0"/>
              </a:defRPr>
            </a:lvl8pPr>
            <a:lvl9pPr marL="4000500" indent="-342900" eaLnBrk="0" fontAlgn="base" hangingPunct="0">
              <a:spcBef>
                <a:spcPct val="0"/>
              </a:spcBef>
              <a:spcAft>
                <a:spcPct val="0"/>
              </a:spcAft>
              <a:buSzPct val="75000"/>
              <a:buChar char="–"/>
              <a:defRPr sz="1600">
                <a:solidFill>
                  <a:schemeClr val="tx1"/>
                </a:solidFill>
                <a:latin typeface="Arial" charset="0"/>
              </a:defRPr>
            </a:lvl9pPr>
          </a:lstStyle>
          <a:p>
            <a:pPr marL="0" indent="0" eaLnBrk="1" hangingPunct="1">
              <a:buClr>
                <a:prstClr val="black"/>
              </a:buClr>
              <a:buSzTx/>
            </a:pPr>
            <a:r>
              <a:rPr lang="zh-CN" altLang="en-US" sz="2400" dirty="0">
                <a:solidFill>
                  <a:srgbClr val="0070C0"/>
                </a:solidFill>
                <a:latin typeface="KaiTi" panose="02010609060101010101" pitchFamily="49" charset="-122"/>
                <a:ea typeface="KaiTi" panose="02010609060101010101" pitchFamily="49" charset="-122"/>
              </a:rPr>
              <a:t>三種污染物限制：</a:t>
            </a:r>
            <a:endParaRPr lang="en-US" altLang="zh-CN" sz="2400" dirty="0">
              <a:solidFill>
                <a:srgbClr val="0070C0"/>
              </a:solidFill>
              <a:latin typeface="KaiTi" panose="02010609060101010101" pitchFamily="49" charset="-122"/>
              <a:ea typeface="KaiTi" panose="02010609060101010101" pitchFamily="49" charset="-122"/>
            </a:endParaRPr>
          </a:p>
          <a:p>
            <a:pPr marL="0" indent="0" eaLnBrk="1" hangingPunct="1">
              <a:buClr>
                <a:prstClr val="black"/>
              </a:buClr>
              <a:buSzTx/>
            </a:pPr>
            <a:r>
              <a:rPr lang="en-US" altLang="zh-TW" sz="2400" dirty="0">
                <a:solidFill>
                  <a:srgbClr val="0070C0"/>
                </a:solidFill>
                <a:latin typeface="KaiTi" panose="02010609060101010101" pitchFamily="49" charset="-122"/>
                <a:ea typeface="KaiTi" panose="02010609060101010101" pitchFamily="49" charset="-122"/>
              </a:rPr>
              <a:t>1.</a:t>
            </a:r>
            <a:r>
              <a:rPr lang="zh-CN" altLang="en-US" sz="2400" dirty="0">
                <a:solidFill>
                  <a:srgbClr val="0070C0"/>
                </a:solidFill>
                <a:latin typeface="KaiTi" panose="02010609060101010101" pitchFamily="49" charset="-122"/>
                <a:ea typeface="KaiTi" panose="02010609060101010101" pitchFamily="49" charset="-122"/>
              </a:rPr>
              <a:t>重金属</a:t>
            </a:r>
            <a:r>
              <a:rPr lang="zh-TW" altLang="en-US" sz="2400" dirty="0">
                <a:solidFill>
                  <a:srgbClr val="0070C0"/>
                </a:solidFill>
                <a:latin typeface="KaiTi" panose="02010609060101010101" pitchFamily="49" charset="-122"/>
                <a:ea typeface="KaiTi" panose="02010609060101010101" pitchFamily="49" charset="-122"/>
              </a:rPr>
              <a:t> </a:t>
            </a:r>
            <a:r>
              <a:rPr lang="zh-CN" altLang="en-US" sz="2400" dirty="0">
                <a:solidFill>
                  <a:srgbClr val="0070C0"/>
                </a:solidFill>
                <a:latin typeface="KaiTi" panose="02010609060101010101" pitchFamily="49" charset="-122"/>
                <a:ea typeface="KaiTi" panose="02010609060101010101" pitchFamily="49" charset="-122"/>
              </a:rPr>
              <a:t>　</a:t>
            </a:r>
            <a:r>
              <a:rPr lang="en-US" altLang="zh-TW" sz="2400" dirty="0">
                <a:solidFill>
                  <a:srgbClr val="0070C0"/>
                </a:solidFill>
                <a:latin typeface="KaiTi" panose="02010609060101010101" pitchFamily="49" charset="-122"/>
                <a:ea typeface="KaiTi" panose="02010609060101010101" pitchFamily="49" charset="-122"/>
              </a:rPr>
              <a:t>2.</a:t>
            </a:r>
            <a:r>
              <a:rPr lang="zh-CN" altLang="en-US" sz="2400" dirty="0">
                <a:solidFill>
                  <a:srgbClr val="0070C0"/>
                </a:solidFill>
                <a:latin typeface="KaiTi" panose="02010609060101010101" pitchFamily="49" charset="-122"/>
                <a:ea typeface="KaiTi" panose="02010609060101010101" pitchFamily="49" charset="-122"/>
              </a:rPr>
              <a:t>微生物</a:t>
            </a:r>
            <a:r>
              <a:rPr lang="zh-TW" altLang="en-US" sz="2400" dirty="0">
                <a:solidFill>
                  <a:srgbClr val="0070C0"/>
                </a:solidFill>
                <a:latin typeface="KaiTi" panose="02010609060101010101" pitchFamily="49" charset="-122"/>
                <a:ea typeface="KaiTi" panose="02010609060101010101" pitchFamily="49" charset="-122"/>
              </a:rPr>
              <a:t> </a:t>
            </a:r>
            <a:r>
              <a:rPr lang="zh-CN" altLang="en-US" sz="2400" dirty="0">
                <a:solidFill>
                  <a:srgbClr val="0070C0"/>
                </a:solidFill>
                <a:latin typeface="KaiTi" panose="02010609060101010101" pitchFamily="49" charset="-122"/>
                <a:ea typeface="KaiTi" panose="02010609060101010101" pitchFamily="49" charset="-122"/>
              </a:rPr>
              <a:t>　</a:t>
            </a:r>
            <a:r>
              <a:rPr lang="en-US" altLang="zh-TW" sz="2400" dirty="0">
                <a:solidFill>
                  <a:srgbClr val="0070C0"/>
                </a:solidFill>
                <a:latin typeface="KaiTi" panose="02010609060101010101" pitchFamily="49" charset="-122"/>
                <a:ea typeface="KaiTi" panose="02010609060101010101" pitchFamily="49" charset="-122"/>
              </a:rPr>
              <a:t>3.</a:t>
            </a:r>
            <a:r>
              <a:rPr lang="zh-TW" altLang="en-US" sz="2400" dirty="0">
                <a:solidFill>
                  <a:srgbClr val="0070C0"/>
                </a:solidFill>
                <a:latin typeface="KaiTi" panose="02010609060101010101" pitchFamily="49" charset="-122"/>
                <a:ea typeface="KaiTi" panose="02010609060101010101" pitchFamily="49" charset="-122"/>
              </a:rPr>
              <a:t>農藥殘留</a:t>
            </a:r>
            <a:endParaRPr lang="en-US" altLang="zh-TW" sz="2400" dirty="0">
              <a:solidFill>
                <a:srgbClr val="0070C0"/>
              </a:solidFill>
              <a:latin typeface="KaiTi" panose="02010609060101010101" pitchFamily="49" charset="-122"/>
              <a:ea typeface="KaiTi" panose="02010609060101010101" pitchFamily="49" charset="-122"/>
            </a:endParaRPr>
          </a:p>
        </p:txBody>
      </p:sp>
      <p:sp>
        <p:nvSpPr>
          <p:cNvPr id="8" name="Rectangle 3"/>
          <p:cNvSpPr>
            <a:spLocks noChangeArrowheads="1"/>
          </p:cNvSpPr>
          <p:nvPr/>
        </p:nvSpPr>
        <p:spPr bwMode="auto">
          <a:xfrm>
            <a:off x="5123935" y="815608"/>
            <a:ext cx="227258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spcBef>
                <a:spcPct val="0"/>
              </a:spcBef>
              <a:buSzPct val="120000"/>
              <a:defRPr sz="1600">
                <a:solidFill>
                  <a:schemeClr val="tx1"/>
                </a:solidFill>
                <a:latin typeface="Arial" charset="0"/>
              </a:defRPr>
            </a:lvl1pPr>
            <a:lvl2pPr marL="800100" indent="-342900" eaLnBrk="0" hangingPunct="0">
              <a:spcBef>
                <a:spcPct val="0"/>
              </a:spcBef>
              <a:buSzPct val="120000"/>
              <a:buChar char="•"/>
              <a:defRPr sz="1600">
                <a:solidFill>
                  <a:schemeClr val="tx1"/>
                </a:solidFill>
                <a:latin typeface="Arial" charset="0"/>
              </a:defRPr>
            </a:lvl2pPr>
            <a:lvl3pPr marL="1257300" indent="-342900" eaLnBrk="0" hangingPunct="0">
              <a:spcBef>
                <a:spcPct val="0"/>
              </a:spcBef>
              <a:buChar char="–"/>
              <a:defRPr sz="1600">
                <a:solidFill>
                  <a:schemeClr val="tx1"/>
                </a:solidFill>
                <a:latin typeface="Arial" charset="0"/>
              </a:defRPr>
            </a:lvl3pPr>
            <a:lvl4pPr marL="1714500" indent="-342900" eaLnBrk="0" hangingPunct="0">
              <a:spcBef>
                <a:spcPct val="0"/>
              </a:spcBef>
              <a:buSzPct val="89000"/>
              <a:buChar char="•"/>
              <a:defRPr sz="1600">
                <a:solidFill>
                  <a:schemeClr val="tx1"/>
                </a:solidFill>
                <a:latin typeface="Arial" charset="0"/>
              </a:defRPr>
            </a:lvl4pPr>
            <a:lvl5pPr marL="2171700" indent="-342900" eaLnBrk="0" hangingPunct="0">
              <a:spcBef>
                <a:spcPct val="0"/>
              </a:spcBef>
              <a:buSzPct val="75000"/>
              <a:buChar char="–"/>
              <a:defRPr sz="1600">
                <a:solidFill>
                  <a:schemeClr val="tx1"/>
                </a:solidFill>
                <a:latin typeface="Arial" charset="0"/>
              </a:defRPr>
            </a:lvl5pPr>
            <a:lvl6pPr marL="2628900" indent="-342900" eaLnBrk="0" fontAlgn="base" hangingPunct="0">
              <a:spcBef>
                <a:spcPct val="0"/>
              </a:spcBef>
              <a:spcAft>
                <a:spcPct val="0"/>
              </a:spcAft>
              <a:buSzPct val="75000"/>
              <a:buChar char="–"/>
              <a:defRPr sz="1600">
                <a:solidFill>
                  <a:schemeClr val="tx1"/>
                </a:solidFill>
                <a:latin typeface="Arial" charset="0"/>
              </a:defRPr>
            </a:lvl6pPr>
            <a:lvl7pPr marL="3086100" indent="-342900" eaLnBrk="0" fontAlgn="base" hangingPunct="0">
              <a:spcBef>
                <a:spcPct val="0"/>
              </a:spcBef>
              <a:spcAft>
                <a:spcPct val="0"/>
              </a:spcAft>
              <a:buSzPct val="75000"/>
              <a:buChar char="–"/>
              <a:defRPr sz="1600">
                <a:solidFill>
                  <a:schemeClr val="tx1"/>
                </a:solidFill>
                <a:latin typeface="Arial" charset="0"/>
              </a:defRPr>
            </a:lvl7pPr>
            <a:lvl8pPr marL="3543300" indent="-342900" eaLnBrk="0" fontAlgn="base" hangingPunct="0">
              <a:spcBef>
                <a:spcPct val="0"/>
              </a:spcBef>
              <a:spcAft>
                <a:spcPct val="0"/>
              </a:spcAft>
              <a:buSzPct val="75000"/>
              <a:buChar char="–"/>
              <a:defRPr sz="1600">
                <a:solidFill>
                  <a:schemeClr val="tx1"/>
                </a:solidFill>
                <a:latin typeface="Arial" charset="0"/>
              </a:defRPr>
            </a:lvl8pPr>
            <a:lvl9pPr marL="4000500" indent="-342900" eaLnBrk="0" fontAlgn="base" hangingPunct="0">
              <a:spcBef>
                <a:spcPct val="0"/>
              </a:spcBef>
              <a:spcAft>
                <a:spcPct val="0"/>
              </a:spcAft>
              <a:buSzPct val="75000"/>
              <a:buChar char="–"/>
              <a:defRPr sz="1600">
                <a:solidFill>
                  <a:schemeClr val="tx1"/>
                </a:solidFill>
                <a:latin typeface="Arial" charset="0"/>
              </a:defRPr>
            </a:lvl9pPr>
          </a:lstStyle>
          <a:p>
            <a:pPr marL="0" indent="0" eaLnBrk="1" hangingPunct="1">
              <a:buClr>
                <a:prstClr val="black"/>
              </a:buClr>
              <a:buSzTx/>
            </a:pPr>
            <a:r>
              <a:rPr lang="zh-TW" altLang="en-US" sz="2800" b="1" dirty="0">
                <a:solidFill>
                  <a:srgbClr val="0070C0"/>
                </a:solidFill>
                <a:latin typeface="KaiTi" panose="02010609060101010101" pitchFamily="49" charset="-122"/>
                <a:ea typeface="KaiTi" panose="02010609060101010101" pitchFamily="49" charset="-122"/>
              </a:rPr>
              <a:t>重點提示：</a:t>
            </a:r>
            <a:endParaRPr lang="en-US" altLang="en-US" sz="2800" b="1" dirty="0">
              <a:solidFill>
                <a:srgbClr val="0070C0"/>
              </a:solidFill>
              <a:latin typeface="KaiTi" panose="02010609060101010101" pitchFamily="49" charset="-122"/>
              <a:ea typeface="KaiTi" panose="02010609060101010101" pitchFamily="49" charset="-122"/>
            </a:endParaRPr>
          </a:p>
        </p:txBody>
      </p:sp>
      <p:graphicFrame>
        <p:nvGraphicFramePr>
          <p:cNvPr id="5" name="Table 4"/>
          <p:cNvGraphicFramePr>
            <a:graphicFrameLocks noGrp="1"/>
          </p:cNvGraphicFramePr>
          <p:nvPr>
            <p:extLst>
              <p:ext uri="{D42A27DB-BD31-4B8C-83A1-F6EECF244321}">
                <p14:modId xmlns:p14="http://schemas.microsoft.com/office/powerpoint/2010/main" val="2983781257"/>
              </p:ext>
            </p:extLst>
          </p:nvPr>
        </p:nvGraphicFramePr>
        <p:xfrm>
          <a:off x="4612429" y="2940503"/>
          <a:ext cx="7473355" cy="3610896"/>
        </p:xfrm>
        <a:graphic>
          <a:graphicData uri="http://schemas.openxmlformats.org/drawingml/2006/table">
            <a:tbl>
              <a:tblPr firstRow="1" bandRow="1">
                <a:tableStyleId>{3B4B98B0-60AC-42C2-AFA5-B58CD77FA1E5}</a:tableStyleId>
              </a:tblPr>
              <a:tblGrid>
                <a:gridCol w="961916">
                  <a:extLst>
                    <a:ext uri="{9D8B030D-6E8A-4147-A177-3AD203B41FA5}">
                      <a16:colId xmlns:a16="http://schemas.microsoft.com/office/drawing/2014/main" val="1457530376"/>
                    </a:ext>
                  </a:extLst>
                </a:gridCol>
                <a:gridCol w="1451353">
                  <a:extLst>
                    <a:ext uri="{9D8B030D-6E8A-4147-A177-3AD203B41FA5}">
                      <a16:colId xmlns:a16="http://schemas.microsoft.com/office/drawing/2014/main" val="1032195502"/>
                    </a:ext>
                  </a:extLst>
                </a:gridCol>
                <a:gridCol w="1877027">
                  <a:extLst>
                    <a:ext uri="{9D8B030D-6E8A-4147-A177-3AD203B41FA5}">
                      <a16:colId xmlns:a16="http://schemas.microsoft.com/office/drawing/2014/main" val="2741040244"/>
                    </a:ext>
                  </a:extLst>
                </a:gridCol>
                <a:gridCol w="1584176">
                  <a:extLst>
                    <a:ext uri="{9D8B030D-6E8A-4147-A177-3AD203B41FA5}">
                      <a16:colId xmlns:a16="http://schemas.microsoft.com/office/drawing/2014/main" val="3028647303"/>
                    </a:ext>
                  </a:extLst>
                </a:gridCol>
                <a:gridCol w="1598883">
                  <a:extLst>
                    <a:ext uri="{9D8B030D-6E8A-4147-A177-3AD203B41FA5}">
                      <a16:colId xmlns:a16="http://schemas.microsoft.com/office/drawing/2014/main" val="265453757"/>
                    </a:ext>
                  </a:extLst>
                </a:gridCol>
              </a:tblGrid>
              <a:tr h="419535">
                <a:tc>
                  <a:txBody>
                    <a:bodyPr/>
                    <a:lstStyle/>
                    <a:p>
                      <a:r>
                        <a:rPr lang="zh-CN" altLang="en-US" sz="1800" dirty="0">
                          <a:solidFill>
                            <a:schemeClr val="tx1"/>
                          </a:solidFill>
                          <a:latin typeface="KaiTi" panose="02010609060101010101" pitchFamily="49" charset="-122"/>
                          <a:ea typeface="KaiTi" panose="02010609060101010101" pitchFamily="49" charset="-122"/>
                        </a:rPr>
                        <a:t>重金属</a:t>
                      </a:r>
                      <a:endParaRPr lang="en-SG"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zh-CN" altLang="en-US" dirty="0">
                          <a:solidFill>
                            <a:schemeClr val="tx1"/>
                          </a:solidFill>
                          <a:latin typeface="KaiTi" panose="02010609060101010101" pitchFamily="49" charset="-122"/>
                          <a:ea typeface="KaiTi" panose="02010609060101010101" pitchFamily="49" charset="-122"/>
                        </a:rPr>
                        <a:t>铅</a:t>
                      </a:r>
                      <a:r>
                        <a:rPr lang="zh-CN" altLang="en-US" dirty="0">
                          <a:solidFill>
                            <a:schemeClr val="tx1"/>
                          </a:solidFill>
                          <a:latin typeface="Calibri" panose="020F0502020204030204" pitchFamily="34" charset="0"/>
                        </a:rPr>
                        <a:t>　</a:t>
                      </a:r>
                      <a:r>
                        <a:rPr lang="en-SG" dirty="0">
                          <a:solidFill>
                            <a:schemeClr val="tx1"/>
                          </a:solidFill>
                          <a:latin typeface="Calibri" panose="020F0502020204030204" pitchFamily="34" charset="0"/>
                        </a:rPr>
                        <a:t>Lead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zh-CN" altLang="en-US" dirty="0">
                          <a:solidFill>
                            <a:schemeClr val="tx1"/>
                          </a:solidFill>
                          <a:latin typeface="KaiTi" panose="02010609060101010101" pitchFamily="49" charset="-122"/>
                          <a:ea typeface="KaiTi" panose="02010609060101010101" pitchFamily="49" charset="-122"/>
                        </a:rPr>
                        <a:t>砷</a:t>
                      </a:r>
                      <a:r>
                        <a:rPr lang="zh-CN" altLang="en-US" dirty="0">
                          <a:solidFill>
                            <a:schemeClr val="tx1"/>
                          </a:solidFill>
                          <a:latin typeface="Calibri" panose="020F0502020204030204" pitchFamily="34" charset="0"/>
                        </a:rPr>
                        <a:t>　</a:t>
                      </a:r>
                      <a:r>
                        <a:rPr lang="en-SG" dirty="0">
                          <a:solidFill>
                            <a:schemeClr val="tx1"/>
                          </a:solidFill>
                          <a:latin typeface="Calibri" panose="020F0502020204030204" pitchFamily="34" charset="0"/>
                        </a:rPr>
                        <a:t>Arsenic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zh-CN" altLang="en-US" dirty="0">
                          <a:solidFill>
                            <a:schemeClr val="tx1"/>
                          </a:solidFill>
                          <a:latin typeface="KaiTi" panose="02010609060101010101" pitchFamily="49" charset="-122"/>
                          <a:ea typeface="KaiTi" panose="02010609060101010101" pitchFamily="49" charset="-122"/>
                        </a:rPr>
                        <a:t>汞</a:t>
                      </a:r>
                      <a:r>
                        <a:rPr lang="zh-CN" altLang="en-US" dirty="0">
                          <a:solidFill>
                            <a:schemeClr val="tx1"/>
                          </a:solidFill>
                          <a:latin typeface="Calibri" panose="020F0502020204030204" pitchFamily="34" charset="0"/>
                        </a:rPr>
                        <a:t>　</a:t>
                      </a:r>
                      <a:r>
                        <a:rPr lang="en-SG" dirty="0">
                          <a:solidFill>
                            <a:schemeClr val="tx1"/>
                          </a:solidFill>
                          <a:latin typeface="Calibri" panose="020F0502020204030204" pitchFamily="34" charset="0"/>
                        </a:rPr>
                        <a:t>Mercury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r>
                        <a:rPr lang="zh-CN" altLang="en-US" dirty="0">
                          <a:solidFill>
                            <a:schemeClr val="tx1"/>
                          </a:solidFill>
                          <a:latin typeface="KaiTi" panose="02010609060101010101" pitchFamily="49" charset="-122"/>
                          <a:ea typeface="KaiTi" panose="02010609060101010101" pitchFamily="49" charset="-122"/>
                        </a:rPr>
                        <a:t>镉</a:t>
                      </a:r>
                      <a:r>
                        <a:rPr lang="zh-CN" altLang="en-US" dirty="0">
                          <a:solidFill>
                            <a:schemeClr val="tx1"/>
                          </a:solidFill>
                          <a:latin typeface="Calibri" panose="020F0502020204030204" pitchFamily="34" charset="0"/>
                        </a:rPr>
                        <a:t>　</a:t>
                      </a:r>
                      <a:r>
                        <a:rPr lang="en-SG" dirty="0">
                          <a:solidFill>
                            <a:schemeClr val="tx1"/>
                          </a:solidFill>
                          <a:latin typeface="Calibri" panose="020F0502020204030204" pitchFamily="34" charset="0"/>
                        </a:rPr>
                        <a:t>Cadmium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948089854"/>
                  </a:ext>
                </a:extLst>
              </a:tr>
              <a:tr h="1257203">
                <a:tc rowSpan="2">
                  <a:txBody>
                    <a:bodyPr/>
                    <a:lstStyle/>
                    <a:p>
                      <a:r>
                        <a:rPr lang="zh-CN" altLang="en-US" sz="1800" b="1" dirty="0">
                          <a:solidFill>
                            <a:schemeClr val="tx1"/>
                          </a:solidFill>
                          <a:latin typeface="KaiTi" panose="02010609060101010101" pitchFamily="49" charset="-122"/>
                          <a:ea typeface="KaiTi" panose="02010609060101010101" pitchFamily="49" charset="-122"/>
                        </a:rPr>
                        <a:t>限量</a:t>
                      </a:r>
                      <a:r>
                        <a:rPr lang="zh-TW" altLang="en-US" sz="1800" b="1" dirty="0">
                          <a:solidFill>
                            <a:schemeClr val="tx1"/>
                          </a:solidFill>
                          <a:latin typeface="KaiTi" panose="02010609060101010101" pitchFamily="49" charset="-122"/>
                          <a:ea typeface="KaiTi" panose="02010609060101010101" pitchFamily="49" charset="-122"/>
                        </a:rPr>
                        <a:t> </a:t>
                      </a:r>
                      <a:endParaRPr lang="en-SG"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solidFill>
                            <a:srgbClr val="FF0000"/>
                          </a:solidFill>
                          <a:latin typeface="Calibri" panose="020F0502020204030204" pitchFamily="34" charset="0"/>
                        </a:rPr>
                        <a:t>NMT </a:t>
                      </a:r>
                    </a:p>
                    <a:p>
                      <a:pPr marL="0" marR="0" lvl="0" indent="0" algn="l" defTabSz="914400" rtl="0" eaLnBrk="1" fontAlgn="auto" latinLnBrk="0" hangingPunct="1">
                        <a:lnSpc>
                          <a:spcPct val="100000"/>
                        </a:lnSpc>
                        <a:spcBef>
                          <a:spcPts val="0"/>
                        </a:spcBef>
                        <a:spcAft>
                          <a:spcPts val="0"/>
                        </a:spcAft>
                        <a:buClrTx/>
                        <a:buSzTx/>
                        <a:buFontTx/>
                        <a:buNone/>
                        <a:tabLst/>
                        <a:defRPr/>
                      </a:pPr>
                      <a:r>
                        <a:rPr lang="en-SG" dirty="0">
                          <a:solidFill>
                            <a:srgbClr val="FF0000"/>
                          </a:solidFill>
                          <a:latin typeface="Calibri" panose="020F0502020204030204" pitchFamily="34" charset="0"/>
                        </a:rPr>
                        <a:t>10.0 mg/kg or 10.0 mg/L (10.0ppm)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solidFill>
                            <a:schemeClr val="tx1"/>
                          </a:solidFill>
                          <a:latin typeface="Calibri" panose="020F0502020204030204" pitchFamily="34" charset="0"/>
                        </a:rPr>
                        <a:t>NMT </a:t>
                      </a:r>
                    </a:p>
                    <a:p>
                      <a:pPr marL="0" marR="0" lvl="0" indent="0" algn="l" defTabSz="914400" rtl="0" eaLnBrk="1" fontAlgn="auto" latinLnBrk="0" hangingPunct="1">
                        <a:lnSpc>
                          <a:spcPct val="100000"/>
                        </a:lnSpc>
                        <a:spcBef>
                          <a:spcPts val="0"/>
                        </a:spcBef>
                        <a:spcAft>
                          <a:spcPts val="0"/>
                        </a:spcAft>
                        <a:buClrTx/>
                        <a:buSzTx/>
                        <a:buFontTx/>
                        <a:buNone/>
                        <a:tabLst/>
                        <a:defRPr/>
                      </a:pPr>
                      <a:r>
                        <a:rPr lang="en-SG" dirty="0">
                          <a:solidFill>
                            <a:schemeClr val="tx1"/>
                          </a:solidFill>
                          <a:latin typeface="Calibri" panose="020F0502020204030204" pitchFamily="34" charset="0"/>
                        </a:rPr>
                        <a:t>5.0 mg/kg or </a:t>
                      </a:r>
                    </a:p>
                    <a:p>
                      <a:pPr marL="0" marR="0" lvl="0" indent="0" algn="l" defTabSz="914400" rtl="0" eaLnBrk="1" fontAlgn="auto" latinLnBrk="0" hangingPunct="1">
                        <a:lnSpc>
                          <a:spcPct val="100000"/>
                        </a:lnSpc>
                        <a:spcBef>
                          <a:spcPts val="0"/>
                        </a:spcBef>
                        <a:spcAft>
                          <a:spcPts val="0"/>
                        </a:spcAft>
                        <a:buClrTx/>
                        <a:buSzTx/>
                        <a:buFontTx/>
                        <a:buNone/>
                        <a:tabLst/>
                        <a:defRPr/>
                      </a:pPr>
                      <a:r>
                        <a:rPr lang="en-SG" dirty="0">
                          <a:solidFill>
                            <a:schemeClr val="tx1"/>
                          </a:solidFill>
                          <a:latin typeface="Calibri" panose="020F0502020204030204" pitchFamily="34" charset="0"/>
                        </a:rPr>
                        <a:t>5.0 mg/L</a:t>
                      </a:r>
                      <a:r>
                        <a:rPr lang="zh-CN" altLang="en-US" dirty="0">
                          <a:solidFill>
                            <a:schemeClr val="tx1"/>
                          </a:solidFill>
                          <a:latin typeface="Calibri" panose="020F0502020204030204" pitchFamily="34" charset="0"/>
                        </a:rPr>
                        <a:t>　</a:t>
                      </a:r>
                      <a:r>
                        <a:rPr lang="en-SG" dirty="0">
                          <a:solidFill>
                            <a:schemeClr val="tx1"/>
                          </a:solidFill>
                          <a:latin typeface="Calibri" panose="020F0502020204030204" pitchFamily="34" charset="0"/>
                        </a:rPr>
                        <a:t>(5.0ppm)*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SG" dirty="0">
                          <a:solidFill>
                            <a:srgbClr val="FF0000"/>
                          </a:solidFill>
                          <a:latin typeface="Calibri" panose="020F0502020204030204" pitchFamily="34" charset="0"/>
                        </a:rPr>
                        <a:t>NMT </a:t>
                      </a:r>
                    </a:p>
                    <a:p>
                      <a:r>
                        <a:rPr lang="en-SG" dirty="0">
                          <a:solidFill>
                            <a:srgbClr val="FF0000"/>
                          </a:solidFill>
                          <a:latin typeface="Calibri" panose="020F0502020204030204" pitchFamily="34" charset="0"/>
                        </a:rPr>
                        <a:t>0.5 mg/kg or 0.5 mg/L (0.5ppm)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SG" dirty="0">
                          <a:solidFill>
                            <a:srgbClr val="FF0000"/>
                          </a:solidFill>
                          <a:latin typeface="Calibri" panose="020F0502020204030204" pitchFamily="34" charset="0"/>
                        </a:rPr>
                        <a:t>NMT </a:t>
                      </a:r>
                    </a:p>
                    <a:p>
                      <a:r>
                        <a:rPr lang="en-SG" dirty="0">
                          <a:solidFill>
                            <a:srgbClr val="FF0000"/>
                          </a:solidFill>
                          <a:latin typeface="Calibri" panose="020F0502020204030204" pitchFamily="34" charset="0"/>
                        </a:rPr>
                        <a:t>0.3 mg/kg or 0.3 mg/L (0.3ppm)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147488617"/>
                  </a:ext>
                </a:extLst>
              </a:tr>
              <a:tr h="967079">
                <a:tc vMerge="1">
                  <a:txBody>
                    <a:bodyPr/>
                    <a:lstStyle/>
                    <a:p>
                      <a:endParaRPr lang="en-SG"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SG" dirty="0">
                        <a:solidFill>
                          <a:schemeClr val="tx1"/>
                        </a:solidFill>
                        <a:latin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solidFill>
                            <a:schemeClr val="tx1"/>
                          </a:solidFill>
                          <a:latin typeface="Calibri" panose="020F0502020204030204" pitchFamily="34" charset="0"/>
                        </a:rPr>
                        <a:t>*</a:t>
                      </a:r>
                      <a:r>
                        <a:rPr lang="zh-CN" altLang="en-US" sz="1600" dirty="0">
                          <a:solidFill>
                            <a:srgbClr val="FF0000"/>
                          </a:solidFill>
                          <a:latin typeface="KaiTi" panose="02010609060101010101" pitchFamily="49" charset="-122"/>
                          <a:ea typeface="KaiTi" panose="02010609060101010101" pitchFamily="49" charset="-122"/>
                        </a:rPr>
                        <a:t>菲律賓</a:t>
                      </a:r>
                      <a:r>
                        <a:rPr lang="en-US" altLang="zh-CN" sz="1600" dirty="0">
                          <a:solidFill>
                            <a:srgbClr val="FF0000"/>
                          </a:solidFill>
                          <a:latin typeface="KaiTi" panose="02010609060101010101" pitchFamily="49" charset="-122"/>
                          <a:ea typeface="KaiTi" panose="02010609060101010101" pitchFamily="49" charset="-122"/>
                        </a:rPr>
                        <a:t>:</a:t>
                      </a:r>
                      <a:r>
                        <a:rPr lang="en-SG" sz="1600" dirty="0">
                          <a:solidFill>
                            <a:srgbClr val="FF0000"/>
                          </a:solidFill>
                          <a:latin typeface="KaiTi" panose="02010609060101010101" pitchFamily="49" charset="-122"/>
                          <a:ea typeface="KaiTi" panose="02010609060101010101" pitchFamily="49" charset="-122"/>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SG" dirty="0">
                          <a:solidFill>
                            <a:srgbClr val="FF0000"/>
                          </a:solidFill>
                          <a:latin typeface="Calibri" panose="020F0502020204030204" pitchFamily="34" charset="0"/>
                        </a:rPr>
                        <a:t>0.3 mg/kg or 0.3 mg/L (0.3 ppm)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endParaRPr lang="en-SG" dirty="0">
                        <a:solidFill>
                          <a:schemeClr val="tx1"/>
                        </a:solidFill>
                        <a:latin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endParaRPr lang="en-SG" dirty="0">
                        <a:solidFill>
                          <a:schemeClr val="tx1"/>
                        </a:solidFill>
                        <a:latin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274523668"/>
                  </a:ext>
                </a:extLst>
              </a:tr>
              <a:tr h="967079">
                <a:tc>
                  <a:txBody>
                    <a:bodyPr/>
                    <a:lstStyle/>
                    <a:p>
                      <a:r>
                        <a:rPr lang="zh-TW" altLang="en-US" b="1" dirty="0">
                          <a:solidFill>
                            <a:schemeClr val="tx1"/>
                          </a:solidFill>
                          <a:latin typeface="KaiTi" panose="02010609060101010101" pitchFamily="49" charset="-122"/>
                          <a:ea typeface="KaiTi" panose="02010609060101010101" pitchFamily="49" charset="-122"/>
                        </a:rPr>
                        <a:t>台灣</a:t>
                      </a:r>
                      <a:endParaRPr lang="en-US" altLang="zh-TW" b="1" dirty="0">
                        <a:solidFill>
                          <a:schemeClr val="tx1"/>
                        </a:solidFill>
                        <a:latin typeface="KaiTi" panose="02010609060101010101" pitchFamily="49" charset="-122"/>
                        <a:ea typeface="KaiTi" panose="02010609060101010101" pitchFamily="49" charset="-122"/>
                      </a:endParaRPr>
                    </a:p>
                    <a:p>
                      <a:r>
                        <a:rPr lang="zh-TW" altLang="en-US" b="1" dirty="0">
                          <a:solidFill>
                            <a:schemeClr val="tx1"/>
                          </a:solidFill>
                          <a:latin typeface="KaiTi" panose="02010609060101010101" pitchFamily="49" charset="-122"/>
                          <a:ea typeface="KaiTi" panose="02010609060101010101" pitchFamily="49" charset="-122"/>
                        </a:rPr>
                        <a:t>健康食品限量</a:t>
                      </a:r>
                      <a:endParaRPr lang="en-SG" b="1" dirty="0">
                        <a:solidFill>
                          <a:schemeClr val="tx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SG" dirty="0">
                          <a:solidFill>
                            <a:schemeClr val="tx1"/>
                          </a:solidFill>
                          <a:latin typeface="Calibri" panose="020F0502020204030204" pitchFamily="34" charset="0"/>
                        </a:rPr>
                        <a:t>≤ 20ppm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solidFill>
                            <a:schemeClr val="tx1"/>
                          </a:solidFill>
                          <a:latin typeface="Calibri" panose="020F0502020204030204" pitchFamily="34" charset="0"/>
                        </a:rPr>
                        <a:t>≤ 2ppm </a:t>
                      </a:r>
                      <a:endParaRPr lang="en-SG" dirty="0">
                        <a:solidFill>
                          <a:schemeClr val="tx1"/>
                        </a:solidFill>
                        <a:latin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zh-TW" altLang="en-US" dirty="0">
                          <a:latin typeface="KaiTi" panose="02010609060101010101" pitchFamily="49" charset="-122"/>
                          <a:ea typeface="KaiTi" panose="02010609060101010101" pitchFamily="49" charset="-122"/>
                        </a:rPr>
                        <a:t>無規定</a:t>
                      </a:r>
                      <a:endParaRPr lang="en-SG" dirty="0">
                        <a:solidFill>
                          <a:schemeClr val="tx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r>
                        <a:rPr lang="zh-TW" altLang="en-US" dirty="0">
                          <a:latin typeface="KaiTi" panose="02010609060101010101" pitchFamily="49" charset="-122"/>
                          <a:ea typeface="KaiTi" panose="02010609060101010101" pitchFamily="49" charset="-122"/>
                        </a:rPr>
                        <a:t>無規定</a:t>
                      </a:r>
                      <a:endParaRPr lang="en-SG" dirty="0">
                        <a:solidFill>
                          <a:schemeClr val="tx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777614406"/>
                  </a:ext>
                </a:extLst>
              </a:tr>
            </a:tbl>
          </a:graphicData>
        </a:graphic>
      </p:graphicFrame>
      <p:sp>
        <p:nvSpPr>
          <p:cNvPr id="9" name="Rectangle 8"/>
          <p:cNvSpPr/>
          <p:nvPr/>
        </p:nvSpPr>
        <p:spPr>
          <a:xfrm>
            <a:off x="4612429" y="2109506"/>
            <a:ext cx="5730456" cy="715581"/>
          </a:xfrm>
          <a:prstGeom prst="rect">
            <a:avLst/>
          </a:prstGeom>
        </p:spPr>
        <p:txBody>
          <a:bodyPr wrap="square">
            <a:spAutoFit/>
          </a:bodyPr>
          <a:lstStyle/>
          <a:p>
            <a:pPr>
              <a:lnSpc>
                <a:spcPct val="150000"/>
              </a:lnSpc>
              <a:buClr>
                <a:prstClr val="black"/>
              </a:buClr>
            </a:pPr>
            <a:r>
              <a:rPr lang="en-US" altLang="zh-TW" sz="2400" dirty="0">
                <a:solidFill>
                  <a:srgbClr val="0070C0"/>
                </a:solidFill>
                <a:latin typeface="KaiTi" panose="02010609060101010101" pitchFamily="49" charset="-122"/>
                <a:ea typeface="KaiTi" panose="02010609060101010101" pitchFamily="49" charset="-122"/>
              </a:rPr>
              <a:t>1.</a:t>
            </a:r>
            <a:r>
              <a:rPr lang="zh-CN" altLang="en-US" sz="2400" dirty="0">
                <a:solidFill>
                  <a:srgbClr val="0070C0"/>
                </a:solidFill>
                <a:latin typeface="KaiTi" panose="02010609060101010101" pitchFamily="49" charset="-122"/>
                <a:ea typeface="KaiTi" panose="02010609060101010101" pitchFamily="49" charset="-122"/>
              </a:rPr>
              <a:t>重金属限量</a:t>
            </a:r>
            <a:r>
              <a:rPr lang="en-SG" altLang="zh-CN" sz="2400" dirty="0">
                <a:solidFill>
                  <a:srgbClr val="0070C0"/>
                </a:solidFill>
                <a:latin typeface="KaiTi" panose="02010609060101010101" pitchFamily="49" charset="-122"/>
                <a:ea typeface="KaiTi" panose="02010609060101010101" pitchFamily="49" charset="-122"/>
              </a:rPr>
              <a:t>- </a:t>
            </a:r>
            <a:r>
              <a:rPr lang="zh-CN" altLang="en-US" sz="3200" dirty="0">
                <a:solidFill>
                  <a:srgbClr val="FF0000"/>
                </a:solidFill>
                <a:latin typeface="KaiTi" panose="02010609060101010101" pitchFamily="49" charset="-122"/>
                <a:ea typeface="KaiTi" panose="02010609060101010101" pitchFamily="49" charset="-122"/>
              </a:rPr>
              <a:t>較爲嚴格</a:t>
            </a:r>
            <a:r>
              <a:rPr lang="zh-TW" altLang="en-US" sz="3200" dirty="0">
                <a:solidFill>
                  <a:srgbClr val="FF0000"/>
                </a:solidFill>
                <a:latin typeface="KaiTi" panose="02010609060101010101" pitchFamily="49" charset="-122"/>
                <a:ea typeface="KaiTi" panose="02010609060101010101" pitchFamily="49" charset="-122"/>
              </a:rPr>
              <a:t> </a:t>
            </a:r>
            <a:endParaRPr lang="en-US" altLang="zh-TW" sz="3200" dirty="0">
              <a:solidFill>
                <a:srgbClr val="FF0000"/>
              </a:solidFill>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162850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Shape 344"/>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45" name="Google Shape;345;p30"/>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39</a:t>
            </a:fld>
            <a:endParaRPr/>
          </a:p>
        </p:txBody>
      </p:sp>
      <p:sp>
        <p:nvSpPr>
          <p:cNvPr id="4" name="Rectangle 3"/>
          <p:cNvSpPr/>
          <p:nvPr/>
        </p:nvSpPr>
        <p:spPr>
          <a:xfrm>
            <a:off x="261764" y="0"/>
            <a:ext cx="10570834" cy="1077218"/>
          </a:xfrm>
          <a:prstGeom prst="rect">
            <a:avLst/>
          </a:prstGeom>
        </p:spPr>
        <p:txBody>
          <a:bodyPr wrap="squar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marL="45720" indent="0">
              <a:spcAft>
                <a:spcPts val="0"/>
              </a:spcAft>
              <a:buNone/>
            </a:pP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TW"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污染物限量 </a:t>
            </a:r>
          </a:p>
        </p:txBody>
      </p:sp>
      <p:sp>
        <p:nvSpPr>
          <p:cNvPr id="9" name="Rectangle 8"/>
          <p:cNvSpPr/>
          <p:nvPr/>
        </p:nvSpPr>
        <p:spPr>
          <a:xfrm>
            <a:off x="897614" y="2060848"/>
            <a:ext cx="2736304" cy="3416320"/>
          </a:xfrm>
          <a:prstGeom prst="rect">
            <a:avLst/>
          </a:prstGeom>
        </p:spPr>
        <p:txBody>
          <a:bodyPr wrap="square">
            <a:spAutoFit/>
          </a:bodyPr>
          <a:lstStyle/>
          <a:p>
            <a:pPr>
              <a:buClr>
                <a:prstClr val="black"/>
              </a:buClr>
            </a:pPr>
            <a:r>
              <a:rPr lang="en-US" altLang="zh-CN" sz="2400" dirty="0">
                <a:solidFill>
                  <a:srgbClr val="0070C0"/>
                </a:solidFill>
                <a:latin typeface="KaiTi" panose="02010609060101010101" pitchFamily="49" charset="-122"/>
                <a:ea typeface="KaiTi" panose="02010609060101010101" pitchFamily="49" charset="-122"/>
              </a:rPr>
              <a:t>2.</a:t>
            </a:r>
            <a:r>
              <a:rPr lang="zh-CN" altLang="en-US" sz="2400" dirty="0">
                <a:solidFill>
                  <a:srgbClr val="0070C0"/>
                </a:solidFill>
                <a:latin typeface="KaiTi" panose="02010609060101010101" pitchFamily="49" charset="-122"/>
                <a:ea typeface="KaiTi" panose="02010609060101010101" pitchFamily="49" charset="-122"/>
              </a:rPr>
              <a:t>微生物限量</a:t>
            </a:r>
            <a:r>
              <a:rPr lang="en-US" altLang="zh-CN" sz="2400" dirty="0">
                <a:solidFill>
                  <a:srgbClr val="0070C0"/>
                </a:solidFill>
                <a:latin typeface="KaiTi" panose="02010609060101010101" pitchFamily="49" charset="-122"/>
                <a:ea typeface="KaiTi" panose="02010609060101010101" pitchFamily="49" charset="-122"/>
              </a:rPr>
              <a:t>: </a:t>
            </a:r>
          </a:p>
          <a:p>
            <a:pPr>
              <a:buClr>
                <a:prstClr val="black"/>
              </a:buClr>
            </a:pPr>
            <a:endParaRPr lang="en-US" altLang="zh-CN" sz="2400" dirty="0">
              <a:solidFill>
                <a:srgbClr val="0070C0"/>
              </a:solidFill>
              <a:latin typeface="KaiTi" panose="02010609060101010101" pitchFamily="49" charset="-122"/>
              <a:ea typeface="KaiTi" panose="02010609060101010101" pitchFamily="49" charset="-122"/>
            </a:endParaRPr>
          </a:p>
          <a:p>
            <a:pPr marL="342900" indent="-342900">
              <a:buClr>
                <a:prstClr val="black"/>
              </a:buClr>
              <a:buFont typeface="Wingdings" panose="05000000000000000000" pitchFamily="2" charset="2"/>
              <a:buChar char="ü"/>
            </a:pPr>
            <a:r>
              <a:rPr lang="zh-CN" altLang="en-US" sz="2400" dirty="0">
                <a:solidFill>
                  <a:srgbClr val="0070C0"/>
                </a:solidFill>
                <a:latin typeface="KaiTi" panose="02010609060101010101" pitchFamily="49" charset="-122"/>
                <a:ea typeface="KaiTi" panose="02010609060101010101" pitchFamily="49" charset="-122"/>
              </a:rPr>
              <a:t>根據英國藥典</a:t>
            </a:r>
            <a:r>
              <a:rPr lang="en-US" altLang="zh-CN" sz="2400" dirty="0">
                <a:solidFill>
                  <a:srgbClr val="0070C0"/>
                </a:solidFill>
                <a:latin typeface="KaiTi" panose="02010609060101010101" pitchFamily="49" charset="-122"/>
                <a:ea typeface="KaiTi" panose="02010609060101010101" pitchFamily="49" charset="-122"/>
              </a:rPr>
              <a:t>2013</a:t>
            </a:r>
            <a:r>
              <a:rPr lang="zh-CN" altLang="en-US" sz="2400" dirty="0">
                <a:solidFill>
                  <a:srgbClr val="0070C0"/>
                </a:solidFill>
                <a:latin typeface="KaiTi" panose="02010609060101010101" pitchFamily="49" charset="-122"/>
                <a:ea typeface="KaiTi" panose="02010609060101010101" pitchFamily="49" charset="-122"/>
              </a:rPr>
              <a:t>版</a:t>
            </a:r>
            <a:r>
              <a:rPr lang="en-US" altLang="zh-CN" sz="2400" dirty="0">
                <a:solidFill>
                  <a:srgbClr val="0070C0"/>
                </a:solidFill>
                <a:latin typeface="KaiTi" panose="02010609060101010101" pitchFamily="49" charset="-122"/>
                <a:ea typeface="KaiTi" panose="02010609060101010101" pitchFamily="49" charset="-122"/>
              </a:rPr>
              <a:t>,</a:t>
            </a:r>
            <a:r>
              <a:rPr lang="zh-CN" altLang="en-US" sz="2400" dirty="0">
                <a:solidFill>
                  <a:srgbClr val="0070C0"/>
                </a:solidFill>
                <a:latin typeface="KaiTi" panose="02010609060101010101" pitchFamily="49" charset="-122"/>
                <a:ea typeface="KaiTi" panose="02010609060101010101" pitchFamily="49" charset="-122"/>
              </a:rPr>
              <a:t>得以逐年更新或增加。</a:t>
            </a:r>
            <a:endParaRPr lang="en-US" altLang="zh-CN" sz="2400" dirty="0">
              <a:solidFill>
                <a:srgbClr val="0070C0"/>
              </a:solidFill>
              <a:latin typeface="KaiTi" panose="02010609060101010101" pitchFamily="49" charset="-122"/>
              <a:ea typeface="KaiTi" panose="02010609060101010101" pitchFamily="49" charset="-122"/>
            </a:endParaRPr>
          </a:p>
          <a:p>
            <a:pPr marL="342900" indent="-342900">
              <a:buClr>
                <a:prstClr val="black"/>
              </a:buClr>
              <a:buFont typeface="Wingdings" panose="05000000000000000000" pitchFamily="2" charset="2"/>
              <a:buChar char="ü"/>
            </a:pPr>
            <a:endParaRPr lang="en-US" altLang="zh-CN" sz="2400" dirty="0">
              <a:solidFill>
                <a:srgbClr val="0070C0"/>
              </a:solidFill>
              <a:latin typeface="KaiTi" panose="02010609060101010101" pitchFamily="49" charset="-122"/>
              <a:ea typeface="KaiTi" panose="02010609060101010101" pitchFamily="49" charset="-122"/>
            </a:endParaRPr>
          </a:p>
          <a:p>
            <a:pPr marL="342900" indent="-342900">
              <a:buClr>
                <a:prstClr val="black"/>
              </a:buClr>
              <a:buFont typeface="Wingdings" panose="05000000000000000000" pitchFamily="2" charset="2"/>
              <a:buChar char="ü"/>
            </a:pPr>
            <a:r>
              <a:rPr lang="zh-TW" altLang="en-US" sz="2400" dirty="0">
                <a:solidFill>
                  <a:srgbClr val="0070C0"/>
                </a:solidFill>
                <a:latin typeface="KaiTi" panose="02010609060101010101" pitchFamily="49" charset="-122"/>
                <a:ea typeface="KaiTi" panose="02010609060101010101" pitchFamily="49" charset="-122"/>
              </a:rPr>
              <a:t>依劑型，原料及製程不同而分為</a:t>
            </a:r>
            <a:r>
              <a:rPr lang="en-US" altLang="zh-TW" sz="2400" dirty="0">
                <a:solidFill>
                  <a:srgbClr val="0070C0"/>
                </a:solidFill>
                <a:latin typeface="KaiTi" panose="02010609060101010101" pitchFamily="49" charset="-122"/>
                <a:ea typeface="KaiTi" panose="02010609060101010101" pitchFamily="49" charset="-122"/>
              </a:rPr>
              <a:t>6</a:t>
            </a:r>
            <a:r>
              <a:rPr lang="zh-TW" altLang="en-US" sz="2400" dirty="0">
                <a:solidFill>
                  <a:srgbClr val="0070C0"/>
                </a:solidFill>
                <a:latin typeface="KaiTi" panose="02010609060101010101" pitchFamily="49" charset="-122"/>
                <a:ea typeface="KaiTi" panose="02010609060101010101" pitchFamily="49" charset="-122"/>
              </a:rPr>
              <a:t>類產品。</a:t>
            </a:r>
            <a:r>
              <a:rPr lang="zh-CN" altLang="en-US" sz="2400" dirty="0">
                <a:solidFill>
                  <a:srgbClr val="0070C0"/>
                </a:solidFill>
                <a:latin typeface="KaiTi" panose="02010609060101010101" pitchFamily="49" charset="-122"/>
                <a:ea typeface="KaiTi" panose="02010609060101010101" pitchFamily="49" charset="-122"/>
              </a:rPr>
              <a:t>　</a:t>
            </a:r>
            <a:endParaRPr lang="en-US" altLang="zh-TW" sz="2400" dirty="0">
              <a:solidFill>
                <a:srgbClr val="0070C0"/>
              </a:solidFill>
              <a:latin typeface="KaiTi" panose="02010609060101010101" pitchFamily="49" charset="-122"/>
              <a:ea typeface="KaiTi" panose="02010609060101010101" pitchFamily="49" charset="-122"/>
            </a:endParaRPr>
          </a:p>
        </p:txBody>
      </p:sp>
      <p:pic>
        <p:nvPicPr>
          <p:cNvPr id="3" name="Picture 2"/>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4025162" y="625581"/>
            <a:ext cx="7670024" cy="5086437"/>
          </a:xfrm>
          <a:prstGeom prst="rect">
            <a:avLst/>
          </a:prstGeom>
          <a:ln>
            <a:noFill/>
          </a:ln>
          <a:effectLst>
            <a:outerShdw blurRad="292100" dist="139700" dir="2700000" algn="tl" rotWithShape="0">
              <a:srgbClr val="333333">
                <a:alpha val="65000"/>
              </a:srgbClr>
            </a:outerShdw>
          </a:effectLst>
        </p:spPr>
      </p:pic>
      <p:pic>
        <p:nvPicPr>
          <p:cNvPr id="15" name="Picture 14"/>
          <p:cNvPicPr>
            <a:picLocks noChangeAspect="1"/>
          </p:cNvPicPr>
          <p:nvPr/>
        </p:nvPicPr>
        <p:blipFill rotWithShape="1">
          <a:blip r:embed="rId5">
            <a:extLst>
              <a:ext uri="{28A0092B-C50C-407E-A947-70E740481C1C}">
                <a14:useLocalDpi xmlns:a14="http://schemas.microsoft.com/office/drawing/2010/main"/>
              </a:ext>
            </a:extLst>
          </a:blip>
          <a:srcRect/>
          <a:stretch/>
        </p:blipFill>
        <p:spPr>
          <a:xfrm>
            <a:off x="4056710" y="5672252"/>
            <a:ext cx="7638476" cy="1141423"/>
          </a:xfrm>
          <a:prstGeom prst="rect">
            <a:avLst/>
          </a:prstGeom>
        </p:spPr>
      </p:pic>
    </p:spTree>
    <p:extLst>
      <p:ext uri="{BB962C8B-B14F-4D97-AF65-F5344CB8AC3E}">
        <p14:creationId xmlns:p14="http://schemas.microsoft.com/office/powerpoint/2010/main" val="5987787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Shape 344"/>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45" name="Google Shape;345;p30"/>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40</a:t>
            </a:fld>
            <a:endParaRPr/>
          </a:p>
        </p:txBody>
      </p:sp>
      <p:sp>
        <p:nvSpPr>
          <p:cNvPr id="4" name="Rectangle 3"/>
          <p:cNvSpPr/>
          <p:nvPr/>
        </p:nvSpPr>
        <p:spPr>
          <a:xfrm>
            <a:off x="261764" y="0"/>
            <a:ext cx="10570834" cy="1077218"/>
          </a:xfrm>
          <a:prstGeom prst="rect">
            <a:avLst/>
          </a:prstGeom>
        </p:spPr>
        <p:txBody>
          <a:bodyPr wrap="squar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marL="45720" indent="0">
              <a:spcAft>
                <a:spcPts val="0"/>
              </a:spcAft>
              <a:buNone/>
            </a:pP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TW"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污染物限量 </a:t>
            </a:r>
          </a:p>
        </p:txBody>
      </p:sp>
      <p:sp>
        <p:nvSpPr>
          <p:cNvPr id="9" name="Rectangle 8"/>
          <p:cNvSpPr/>
          <p:nvPr/>
        </p:nvSpPr>
        <p:spPr>
          <a:xfrm>
            <a:off x="6140268" y="1123404"/>
            <a:ext cx="2736304" cy="830997"/>
          </a:xfrm>
          <a:prstGeom prst="rect">
            <a:avLst/>
          </a:prstGeom>
        </p:spPr>
        <p:txBody>
          <a:bodyPr wrap="square">
            <a:spAutoFit/>
          </a:bodyPr>
          <a:lstStyle/>
          <a:p>
            <a:pPr>
              <a:buClr>
                <a:prstClr val="black"/>
              </a:buClr>
            </a:pPr>
            <a:r>
              <a:rPr lang="en-US" altLang="zh-CN" sz="2400" dirty="0">
                <a:latin typeface="KaiTi" panose="02010609060101010101" pitchFamily="49" charset="-122"/>
                <a:ea typeface="KaiTi" panose="02010609060101010101" pitchFamily="49" charset="-122"/>
              </a:rPr>
              <a:t>2.</a:t>
            </a:r>
            <a:r>
              <a:rPr lang="zh-CN" altLang="en-US" sz="2400" dirty="0">
                <a:latin typeface="KaiTi" panose="02010609060101010101" pitchFamily="49" charset="-122"/>
                <a:ea typeface="KaiTi" panose="02010609060101010101" pitchFamily="49" charset="-122"/>
              </a:rPr>
              <a:t>微生物限量</a:t>
            </a:r>
            <a:r>
              <a:rPr lang="en-US" altLang="zh-CN" sz="2400" dirty="0">
                <a:latin typeface="KaiTi" panose="02010609060101010101" pitchFamily="49" charset="-122"/>
                <a:ea typeface="KaiTi" panose="02010609060101010101" pitchFamily="49" charset="-122"/>
              </a:rPr>
              <a:t>: </a:t>
            </a:r>
          </a:p>
          <a:p>
            <a:pPr>
              <a:buClr>
                <a:prstClr val="black"/>
              </a:buClr>
            </a:pPr>
            <a:r>
              <a:rPr lang="zh-CN" altLang="en-US" sz="2400" dirty="0">
                <a:latin typeface="KaiTi" panose="02010609060101010101" pitchFamily="49" charset="-122"/>
                <a:ea typeface="KaiTi" panose="02010609060101010101" pitchFamily="49" charset="-122"/>
              </a:rPr>
              <a:t>　</a:t>
            </a:r>
            <a:endParaRPr lang="en-US" altLang="zh-TW" sz="2400" dirty="0">
              <a:latin typeface="KaiTi" panose="02010609060101010101" pitchFamily="49" charset="-122"/>
              <a:ea typeface="KaiTi" panose="02010609060101010101" pitchFamily="49" charset="-122"/>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185931" y="1125145"/>
            <a:ext cx="5746082" cy="5707382"/>
          </a:xfrm>
          <a:prstGeom prst="rect">
            <a:avLst/>
          </a:prstGeom>
        </p:spPr>
      </p:pic>
      <p:pic>
        <p:nvPicPr>
          <p:cNvPr id="5" name="Picture 4"/>
          <p:cNvPicPr>
            <a:picLocks noChangeAspect="1"/>
          </p:cNvPicPr>
          <p:nvPr/>
        </p:nvPicPr>
        <p:blipFill rotWithShape="1">
          <a:blip r:embed="rId5">
            <a:extLst>
              <a:ext uri="{28A0092B-C50C-407E-A947-70E740481C1C}">
                <a14:useLocalDpi xmlns:a14="http://schemas.microsoft.com/office/drawing/2010/main"/>
              </a:ext>
            </a:extLst>
          </a:blip>
          <a:srcRect/>
          <a:stretch/>
        </p:blipFill>
        <p:spPr>
          <a:xfrm>
            <a:off x="5954995" y="2455558"/>
            <a:ext cx="6030516" cy="1022121"/>
          </a:xfrm>
          <a:prstGeom prst="rect">
            <a:avLst/>
          </a:prstGeom>
        </p:spPr>
      </p:pic>
      <p:pic>
        <p:nvPicPr>
          <p:cNvPr id="10" name="Picture 9"/>
          <p:cNvPicPr>
            <a:picLocks noChangeAspect="1"/>
          </p:cNvPicPr>
          <p:nvPr/>
        </p:nvPicPr>
        <p:blipFill rotWithShape="1">
          <a:blip r:embed="rId6">
            <a:extLst>
              <a:ext uri="{28A0092B-C50C-407E-A947-70E740481C1C}">
                <a14:useLocalDpi xmlns:a14="http://schemas.microsoft.com/office/drawing/2010/main"/>
              </a:ext>
            </a:extLst>
          </a:blip>
          <a:srcRect/>
          <a:stretch/>
        </p:blipFill>
        <p:spPr>
          <a:xfrm>
            <a:off x="6007676" y="1733660"/>
            <a:ext cx="6063946" cy="721898"/>
          </a:xfrm>
          <a:prstGeom prst="rect">
            <a:avLst/>
          </a:prstGeom>
        </p:spPr>
      </p:pic>
      <p:sp>
        <p:nvSpPr>
          <p:cNvPr id="11" name="Rectangle 3"/>
          <p:cNvSpPr>
            <a:spLocks noChangeArrowheads="1"/>
          </p:cNvSpPr>
          <p:nvPr/>
        </p:nvSpPr>
        <p:spPr bwMode="auto">
          <a:xfrm>
            <a:off x="6138054" y="3978836"/>
            <a:ext cx="54006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spcBef>
                <a:spcPct val="0"/>
              </a:spcBef>
              <a:buSzPct val="120000"/>
              <a:defRPr sz="1600">
                <a:solidFill>
                  <a:schemeClr val="tx1"/>
                </a:solidFill>
                <a:latin typeface="Arial" charset="0"/>
              </a:defRPr>
            </a:lvl1pPr>
            <a:lvl2pPr marL="800100" indent="-342900" eaLnBrk="0" hangingPunct="0">
              <a:spcBef>
                <a:spcPct val="0"/>
              </a:spcBef>
              <a:buSzPct val="120000"/>
              <a:buChar char="•"/>
              <a:defRPr sz="1600">
                <a:solidFill>
                  <a:schemeClr val="tx1"/>
                </a:solidFill>
                <a:latin typeface="Arial" charset="0"/>
              </a:defRPr>
            </a:lvl2pPr>
            <a:lvl3pPr marL="1257300" indent="-342900" eaLnBrk="0" hangingPunct="0">
              <a:spcBef>
                <a:spcPct val="0"/>
              </a:spcBef>
              <a:buChar char="–"/>
              <a:defRPr sz="1600">
                <a:solidFill>
                  <a:schemeClr val="tx1"/>
                </a:solidFill>
                <a:latin typeface="Arial" charset="0"/>
              </a:defRPr>
            </a:lvl3pPr>
            <a:lvl4pPr marL="1714500" indent="-342900" eaLnBrk="0" hangingPunct="0">
              <a:spcBef>
                <a:spcPct val="0"/>
              </a:spcBef>
              <a:buSzPct val="89000"/>
              <a:buChar char="•"/>
              <a:defRPr sz="1600">
                <a:solidFill>
                  <a:schemeClr val="tx1"/>
                </a:solidFill>
                <a:latin typeface="Arial" charset="0"/>
              </a:defRPr>
            </a:lvl4pPr>
            <a:lvl5pPr marL="2171700" indent="-342900" eaLnBrk="0" hangingPunct="0">
              <a:spcBef>
                <a:spcPct val="0"/>
              </a:spcBef>
              <a:buSzPct val="75000"/>
              <a:buChar char="–"/>
              <a:defRPr sz="1600">
                <a:solidFill>
                  <a:schemeClr val="tx1"/>
                </a:solidFill>
                <a:latin typeface="Arial" charset="0"/>
              </a:defRPr>
            </a:lvl5pPr>
            <a:lvl6pPr marL="2628900" indent="-342900" eaLnBrk="0" fontAlgn="base" hangingPunct="0">
              <a:spcBef>
                <a:spcPct val="0"/>
              </a:spcBef>
              <a:spcAft>
                <a:spcPct val="0"/>
              </a:spcAft>
              <a:buSzPct val="75000"/>
              <a:buChar char="–"/>
              <a:defRPr sz="1600">
                <a:solidFill>
                  <a:schemeClr val="tx1"/>
                </a:solidFill>
                <a:latin typeface="Arial" charset="0"/>
              </a:defRPr>
            </a:lvl6pPr>
            <a:lvl7pPr marL="3086100" indent="-342900" eaLnBrk="0" fontAlgn="base" hangingPunct="0">
              <a:spcBef>
                <a:spcPct val="0"/>
              </a:spcBef>
              <a:spcAft>
                <a:spcPct val="0"/>
              </a:spcAft>
              <a:buSzPct val="75000"/>
              <a:buChar char="–"/>
              <a:defRPr sz="1600">
                <a:solidFill>
                  <a:schemeClr val="tx1"/>
                </a:solidFill>
                <a:latin typeface="Arial" charset="0"/>
              </a:defRPr>
            </a:lvl7pPr>
            <a:lvl8pPr marL="3543300" indent="-342900" eaLnBrk="0" fontAlgn="base" hangingPunct="0">
              <a:spcBef>
                <a:spcPct val="0"/>
              </a:spcBef>
              <a:spcAft>
                <a:spcPct val="0"/>
              </a:spcAft>
              <a:buSzPct val="75000"/>
              <a:buChar char="–"/>
              <a:defRPr sz="1600">
                <a:solidFill>
                  <a:schemeClr val="tx1"/>
                </a:solidFill>
                <a:latin typeface="Arial" charset="0"/>
              </a:defRPr>
            </a:lvl8pPr>
            <a:lvl9pPr marL="4000500" indent="-342900" eaLnBrk="0" fontAlgn="base" hangingPunct="0">
              <a:spcBef>
                <a:spcPct val="0"/>
              </a:spcBef>
              <a:spcAft>
                <a:spcPct val="0"/>
              </a:spcAft>
              <a:buSzPct val="75000"/>
              <a:buChar char="–"/>
              <a:defRPr sz="1600">
                <a:solidFill>
                  <a:schemeClr val="tx1"/>
                </a:solidFill>
                <a:latin typeface="Arial" charset="0"/>
              </a:defRPr>
            </a:lvl9pPr>
          </a:lstStyle>
          <a:p>
            <a:pPr marL="0" indent="0" eaLnBrk="1" hangingPunct="1">
              <a:lnSpc>
                <a:spcPct val="150000"/>
              </a:lnSpc>
              <a:buClr>
                <a:prstClr val="black"/>
              </a:buClr>
              <a:buSzTx/>
            </a:pPr>
            <a:r>
              <a:rPr lang="en-US" altLang="zh-TW" sz="2400" dirty="0">
                <a:solidFill>
                  <a:srgbClr val="0070C0"/>
                </a:solidFill>
                <a:latin typeface="KaiTi" panose="02010609060101010101" pitchFamily="49" charset="-122"/>
                <a:ea typeface="KaiTi" panose="02010609060101010101" pitchFamily="49" charset="-122"/>
              </a:rPr>
              <a:t>3.</a:t>
            </a:r>
            <a:r>
              <a:rPr lang="zh-TW" altLang="en-US" sz="2400" dirty="0">
                <a:solidFill>
                  <a:srgbClr val="0070C0"/>
                </a:solidFill>
                <a:latin typeface="KaiTi" panose="02010609060101010101" pitchFamily="49" charset="-122"/>
                <a:ea typeface="KaiTi" panose="02010609060101010101" pitchFamily="49" charset="-122"/>
              </a:rPr>
              <a:t>農藥殘留</a:t>
            </a:r>
            <a:r>
              <a:rPr lang="zh-CN" altLang="en-US" sz="2400" dirty="0">
                <a:solidFill>
                  <a:srgbClr val="0070C0"/>
                </a:solidFill>
                <a:latin typeface="KaiTi" panose="02010609060101010101" pitchFamily="49" charset="-122"/>
                <a:ea typeface="KaiTi" panose="02010609060101010101" pitchFamily="49" charset="-122"/>
              </a:rPr>
              <a:t>管理原则：</a:t>
            </a:r>
            <a:endParaRPr lang="en-US" altLang="zh-TW" sz="2400" dirty="0">
              <a:solidFill>
                <a:srgbClr val="0070C0"/>
              </a:solidFill>
              <a:latin typeface="KaiTi" panose="02010609060101010101" pitchFamily="49" charset="-122"/>
              <a:ea typeface="KaiTi" panose="02010609060101010101" pitchFamily="49" charset="-122"/>
            </a:endParaRPr>
          </a:p>
          <a:p>
            <a:pPr marL="714375" indent="-263525" eaLnBrk="1" hangingPunct="1">
              <a:lnSpc>
                <a:spcPct val="150000"/>
              </a:lnSpc>
              <a:buClr>
                <a:prstClr val="black"/>
              </a:buClr>
              <a:buSzTx/>
              <a:buFont typeface="Wingdings" panose="05000000000000000000" pitchFamily="2" charset="2"/>
              <a:buChar char="ü"/>
            </a:pPr>
            <a:r>
              <a:rPr lang="zh-CN" altLang="en-US" sz="2400" dirty="0">
                <a:solidFill>
                  <a:srgbClr val="0070C0"/>
                </a:solidFill>
                <a:latin typeface="KaiTi" panose="02010609060101010101" pitchFamily="49" charset="-122"/>
                <a:ea typeface="KaiTi" panose="02010609060101010101" pitchFamily="49" charset="-122"/>
              </a:rPr>
              <a:t>　</a:t>
            </a:r>
            <a:r>
              <a:rPr lang="zh-TW" altLang="en-US" sz="2400" dirty="0">
                <a:solidFill>
                  <a:srgbClr val="0070C0"/>
                </a:solidFill>
                <a:latin typeface="KaiTi" panose="02010609060101010101" pitchFamily="49" charset="-122"/>
                <a:ea typeface="KaiTi" panose="02010609060101010101" pitchFamily="49" charset="-122"/>
              </a:rPr>
              <a:t>廠商自主管理 　　</a:t>
            </a:r>
            <a:endParaRPr lang="en-US" altLang="zh-TW" sz="2400" dirty="0">
              <a:solidFill>
                <a:srgbClr val="0070C0"/>
              </a:solidFill>
              <a:latin typeface="KaiTi" panose="02010609060101010101" pitchFamily="49" charset="-122"/>
              <a:ea typeface="KaiTi" panose="02010609060101010101" pitchFamily="49" charset="-122"/>
            </a:endParaRPr>
          </a:p>
          <a:p>
            <a:pPr marL="714375" indent="-263525" eaLnBrk="1" hangingPunct="1">
              <a:lnSpc>
                <a:spcPct val="150000"/>
              </a:lnSpc>
              <a:buClr>
                <a:prstClr val="black"/>
              </a:buClr>
              <a:buSzTx/>
              <a:buFont typeface="Wingdings" panose="05000000000000000000" pitchFamily="2" charset="2"/>
              <a:buChar char="ü"/>
            </a:pPr>
            <a:r>
              <a:rPr lang="zh-CN" altLang="en-US" sz="2400" dirty="0">
                <a:solidFill>
                  <a:srgbClr val="0070C0"/>
                </a:solidFill>
                <a:latin typeface="KaiTi" panose="02010609060101010101" pitchFamily="49" charset="-122"/>
                <a:ea typeface="KaiTi" panose="02010609060101010101" pitchFamily="49" charset="-122"/>
              </a:rPr>
              <a:t>　</a:t>
            </a:r>
            <a:r>
              <a:rPr lang="zh-TW" altLang="en-US" sz="2400" dirty="0">
                <a:solidFill>
                  <a:srgbClr val="0070C0"/>
                </a:solidFill>
                <a:latin typeface="KaiTi" panose="02010609060101010101" pitchFamily="49" charset="-122"/>
                <a:ea typeface="KaiTi" panose="02010609060101010101" pitchFamily="49" charset="-122"/>
              </a:rPr>
              <a:t>原料源頭管控</a:t>
            </a:r>
            <a:r>
              <a:rPr lang="en-US" altLang="zh-TW" sz="2400" dirty="0">
                <a:solidFill>
                  <a:srgbClr val="0070C0"/>
                </a:solidFill>
                <a:latin typeface="KaiTi" panose="02010609060101010101" pitchFamily="49" charset="-122"/>
                <a:ea typeface="KaiTi" panose="02010609060101010101" pitchFamily="49" charset="-122"/>
              </a:rPr>
              <a:t>(GAP) </a:t>
            </a:r>
          </a:p>
          <a:p>
            <a:pPr marL="714375" indent="-263525" eaLnBrk="1" hangingPunct="1">
              <a:lnSpc>
                <a:spcPct val="150000"/>
              </a:lnSpc>
              <a:buClr>
                <a:prstClr val="black"/>
              </a:buClr>
              <a:buSzTx/>
              <a:buFont typeface="Wingdings" panose="05000000000000000000" pitchFamily="2" charset="2"/>
              <a:buChar char="ü"/>
            </a:pPr>
            <a:r>
              <a:rPr lang="zh-CN" altLang="en-US" sz="2400" dirty="0">
                <a:solidFill>
                  <a:srgbClr val="0070C0"/>
                </a:solidFill>
                <a:latin typeface="KaiTi" panose="02010609060101010101" pitchFamily="49" charset="-122"/>
                <a:ea typeface="KaiTi" panose="02010609060101010101" pitchFamily="49" charset="-122"/>
              </a:rPr>
              <a:t>　</a:t>
            </a:r>
            <a:r>
              <a:rPr lang="en-US" altLang="zh-TW" sz="2400" dirty="0">
                <a:solidFill>
                  <a:srgbClr val="0070C0"/>
                </a:solidFill>
                <a:latin typeface="KaiTi" panose="02010609060101010101" pitchFamily="49" charset="-122"/>
                <a:ea typeface="KaiTi" panose="02010609060101010101" pitchFamily="49" charset="-122"/>
              </a:rPr>
              <a:t>GMP</a:t>
            </a:r>
            <a:r>
              <a:rPr lang="zh-TW" altLang="en-US" sz="2400" dirty="0">
                <a:solidFill>
                  <a:srgbClr val="0070C0"/>
                </a:solidFill>
                <a:latin typeface="KaiTi" panose="02010609060101010101" pitchFamily="49" charset="-122"/>
                <a:ea typeface="KaiTi" panose="02010609060101010101" pitchFamily="49" charset="-122"/>
              </a:rPr>
              <a:t>廠家嚴格把關農殘超標原料</a:t>
            </a:r>
            <a:r>
              <a:rPr lang="zh-CN" altLang="en-US" sz="2400" dirty="0">
                <a:solidFill>
                  <a:srgbClr val="0070C0"/>
                </a:solidFill>
                <a:latin typeface="KaiTi" panose="02010609060101010101" pitchFamily="49" charset="-122"/>
                <a:ea typeface="KaiTi" panose="02010609060101010101" pitchFamily="49" charset="-122"/>
              </a:rPr>
              <a:t>　　</a:t>
            </a:r>
            <a:endParaRPr lang="en-US" altLang="zh-TW" sz="2400" dirty="0">
              <a:solidFill>
                <a:srgbClr val="0070C0"/>
              </a:solidFill>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391309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Shape 344"/>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45" name="Google Shape;345;p30"/>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41</a:t>
            </a:fld>
            <a:endParaRPr/>
          </a:p>
        </p:txBody>
      </p:sp>
      <p:sp>
        <p:nvSpPr>
          <p:cNvPr id="4" name="Rectangle 3"/>
          <p:cNvSpPr/>
          <p:nvPr/>
        </p:nvSpPr>
        <p:spPr>
          <a:xfrm>
            <a:off x="261764" y="0"/>
            <a:ext cx="10570834" cy="1077218"/>
          </a:xfrm>
          <a:prstGeom prst="rect">
            <a:avLst/>
          </a:prstGeom>
        </p:spPr>
        <p:txBody>
          <a:bodyPr wrap="squar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marL="45720" indent="0">
              <a:spcAft>
                <a:spcPts val="0"/>
              </a:spcAft>
              <a:buNone/>
            </a:pP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TW"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4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减低傳染性海綿狀腦病（</a:t>
            </a:r>
            <a:r>
              <a:rPr lang="en-US" altLang="zh-TW"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TSE</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）的風險 </a:t>
            </a:r>
          </a:p>
        </p:txBody>
      </p:sp>
      <p:pic>
        <p:nvPicPr>
          <p:cNvPr id="2" name="Picture 1"/>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693812" y="1336780"/>
            <a:ext cx="4244577" cy="523497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Rectangle 3"/>
          <p:cNvSpPr>
            <a:spLocks noChangeArrowheads="1"/>
          </p:cNvSpPr>
          <p:nvPr/>
        </p:nvSpPr>
        <p:spPr bwMode="auto">
          <a:xfrm>
            <a:off x="5734372" y="1211464"/>
            <a:ext cx="227258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spcBef>
                <a:spcPct val="0"/>
              </a:spcBef>
              <a:buSzPct val="120000"/>
              <a:defRPr sz="1600">
                <a:solidFill>
                  <a:schemeClr val="tx1"/>
                </a:solidFill>
                <a:latin typeface="Arial" charset="0"/>
              </a:defRPr>
            </a:lvl1pPr>
            <a:lvl2pPr marL="800100" indent="-342900" eaLnBrk="0" hangingPunct="0">
              <a:spcBef>
                <a:spcPct val="0"/>
              </a:spcBef>
              <a:buSzPct val="120000"/>
              <a:buChar char="•"/>
              <a:defRPr sz="1600">
                <a:solidFill>
                  <a:schemeClr val="tx1"/>
                </a:solidFill>
                <a:latin typeface="Arial" charset="0"/>
              </a:defRPr>
            </a:lvl2pPr>
            <a:lvl3pPr marL="1257300" indent="-342900" eaLnBrk="0" hangingPunct="0">
              <a:spcBef>
                <a:spcPct val="0"/>
              </a:spcBef>
              <a:buChar char="–"/>
              <a:defRPr sz="1600">
                <a:solidFill>
                  <a:schemeClr val="tx1"/>
                </a:solidFill>
                <a:latin typeface="Arial" charset="0"/>
              </a:defRPr>
            </a:lvl3pPr>
            <a:lvl4pPr marL="1714500" indent="-342900" eaLnBrk="0" hangingPunct="0">
              <a:spcBef>
                <a:spcPct val="0"/>
              </a:spcBef>
              <a:buSzPct val="89000"/>
              <a:buChar char="•"/>
              <a:defRPr sz="1600">
                <a:solidFill>
                  <a:schemeClr val="tx1"/>
                </a:solidFill>
                <a:latin typeface="Arial" charset="0"/>
              </a:defRPr>
            </a:lvl4pPr>
            <a:lvl5pPr marL="2171700" indent="-342900" eaLnBrk="0" hangingPunct="0">
              <a:spcBef>
                <a:spcPct val="0"/>
              </a:spcBef>
              <a:buSzPct val="75000"/>
              <a:buChar char="–"/>
              <a:defRPr sz="1600">
                <a:solidFill>
                  <a:schemeClr val="tx1"/>
                </a:solidFill>
                <a:latin typeface="Arial" charset="0"/>
              </a:defRPr>
            </a:lvl5pPr>
            <a:lvl6pPr marL="2628900" indent="-342900" eaLnBrk="0" fontAlgn="base" hangingPunct="0">
              <a:spcBef>
                <a:spcPct val="0"/>
              </a:spcBef>
              <a:spcAft>
                <a:spcPct val="0"/>
              </a:spcAft>
              <a:buSzPct val="75000"/>
              <a:buChar char="–"/>
              <a:defRPr sz="1600">
                <a:solidFill>
                  <a:schemeClr val="tx1"/>
                </a:solidFill>
                <a:latin typeface="Arial" charset="0"/>
              </a:defRPr>
            </a:lvl6pPr>
            <a:lvl7pPr marL="3086100" indent="-342900" eaLnBrk="0" fontAlgn="base" hangingPunct="0">
              <a:spcBef>
                <a:spcPct val="0"/>
              </a:spcBef>
              <a:spcAft>
                <a:spcPct val="0"/>
              </a:spcAft>
              <a:buSzPct val="75000"/>
              <a:buChar char="–"/>
              <a:defRPr sz="1600">
                <a:solidFill>
                  <a:schemeClr val="tx1"/>
                </a:solidFill>
                <a:latin typeface="Arial" charset="0"/>
              </a:defRPr>
            </a:lvl7pPr>
            <a:lvl8pPr marL="3543300" indent="-342900" eaLnBrk="0" fontAlgn="base" hangingPunct="0">
              <a:spcBef>
                <a:spcPct val="0"/>
              </a:spcBef>
              <a:spcAft>
                <a:spcPct val="0"/>
              </a:spcAft>
              <a:buSzPct val="75000"/>
              <a:buChar char="–"/>
              <a:defRPr sz="1600">
                <a:solidFill>
                  <a:schemeClr val="tx1"/>
                </a:solidFill>
                <a:latin typeface="Arial" charset="0"/>
              </a:defRPr>
            </a:lvl8pPr>
            <a:lvl9pPr marL="4000500" indent="-342900" eaLnBrk="0" fontAlgn="base" hangingPunct="0">
              <a:spcBef>
                <a:spcPct val="0"/>
              </a:spcBef>
              <a:spcAft>
                <a:spcPct val="0"/>
              </a:spcAft>
              <a:buSzPct val="75000"/>
              <a:buChar char="–"/>
              <a:defRPr sz="1600">
                <a:solidFill>
                  <a:schemeClr val="tx1"/>
                </a:solidFill>
                <a:latin typeface="Arial" charset="0"/>
              </a:defRPr>
            </a:lvl9pPr>
          </a:lstStyle>
          <a:p>
            <a:pPr marL="0" indent="0" eaLnBrk="1" hangingPunct="1">
              <a:buClr>
                <a:prstClr val="black"/>
              </a:buClr>
              <a:buSzTx/>
            </a:pPr>
            <a:r>
              <a:rPr lang="zh-TW" altLang="en-US" sz="2800" b="1" dirty="0">
                <a:solidFill>
                  <a:srgbClr val="0070C0"/>
                </a:solidFill>
                <a:latin typeface="KaiTi" panose="02010609060101010101" pitchFamily="49" charset="-122"/>
                <a:ea typeface="KaiTi" panose="02010609060101010101" pitchFamily="49" charset="-122"/>
              </a:rPr>
              <a:t>重點提示：</a:t>
            </a:r>
            <a:endParaRPr lang="en-US" altLang="en-US" sz="2800" b="1" dirty="0">
              <a:solidFill>
                <a:srgbClr val="0070C0"/>
              </a:solidFill>
              <a:latin typeface="KaiTi" panose="02010609060101010101" pitchFamily="49" charset="-122"/>
              <a:ea typeface="KaiTi" panose="02010609060101010101" pitchFamily="49" charset="-122"/>
            </a:endParaRPr>
          </a:p>
        </p:txBody>
      </p:sp>
      <p:sp>
        <p:nvSpPr>
          <p:cNvPr id="5" name="Rectangle 4"/>
          <p:cNvSpPr/>
          <p:nvPr/>
        </p:nvSpPr>
        <p:spPr>
          <a:xfrm>
            <a:off x="5734373" y="1945261"/>
            <a:ext cx="5904656" cy="3046988"/>
          </a:xfrm>
          <a:prstGeom prst="rect">
            <a:avLst/>
          </a:prstGeom>
        </p:spPr>
        <p:txBody>
          <a:bodyPr wrap="square">
            <a:spAutoFit/>
          </a:bodyPr>
          <a:lstStyle/>
          <a:p>
            <a:r>
              <a:rPr lang="zh-TW" altLang="en-US" sz="2400" dirty="0">
                <a:solidFill>
                  <a:srgbClr val="0070C0"/>
                </a:solidFill>
                <a:latin typeface="KaiTi" panose="02010609060101010101" pitchFamily="49" charset="-122"/>
                <a:ea typeface="KaiTi" panose="02010609060101010101" pitchFamily="49" charset="-122"/>
              </a:rPr>
              <a:t>傳染性海綿狀腦病（</a:t>
            </a:r>
            <a:r>
              <a:rPr lang="en-US" altLang="zh-TW" sz="2400" dirty="0">
                <a:solidFill>
                  <a:srgbClr val="0070C0"/>
                </a:solidFill>
                <a:latin typeface="KaiTi" panose="02010609060101010101" pitchFamily="49" charset="-122"/>
                <a:ea typeface="KaiTi" panose="02010609060101010101" pitchFamily="49" charset="-122"/>
              </a:rPr>
              <a:t>TSE</a:t>
            </a:r>
            <a:r>
              <a:rPr lang="zh-TW" altLang="en-US" sz="2400" dirty="0">
                <a:solidFill>
                  <a:srgbClr val="0070C0"/>
                </a:solidFill>
                <a:latin typeface="KaiTi" panose="02010609060101010101" pitchFamily="49" charset="-122"/>
                <a:ea typeface="KaiTi" panose="02010609060101010101" pitchFamily="49" charset="-122"/>
              </a:rPr>
              <a:t>）的風險主要來自遭到感染的反芻動物來源原料，例如牛骨製成之膠囊，膠原蛋白等。</a:t>
            </a:r>
          </a:p>
          <a:p>
            <a:endParaRPr lang="zh-TW" altLang="en-US" sz="2400" dirty="0">
              <a:solidFill>
                <a:srgbClr val="0070C0"/>
              </a:solidFill>
              <a:latin typeface="KaiTi" panose="02010609060101010101" pitchFamily="49" charset="-122"/>
              <a:ea typeface="KaiTi" panose="02010609060101010101" pitchFamily="49" charset="-122"/>
            </a:endParaRPr>
          </a:p>
          <a:p>
            <a:r>
              <a:rPr lang="en-US" altLang="zh-TW" sz="2400" dirty="0">
                <a:solidFill>
                  <a:srgbClr val="0070C0"/>
                </a:solidFill>
                <a:latin typeface="KaiTi" panose="02010609060101010101" pitchFamily="49" charset="-122"/>
                <a:ea typeface="KaiTi" panose="02010609060101010101" pitchFamily="49" charset="-122"/>
              </a:rPr>
              <a:t>1.</a:t>
            </a:r>
            <a:r>
              <a:rPr lang="zh-TW" altLang="en-US" sz="2400" dirty="0">
                <a:solidFill>
                  <a:srgbClr val="0070C0"/>
                </a:solidFill>
                <a:latin typeface="KaiTi" panose="02010609060101010101" pitchFamily="49" charset="-122"/>
                <a:ea typeface="KaiTi" panose="02010609060101010101" pitchFamily="49" charset="-122"/>
              </a:rPr>
              <a:t>風險管理 　</a:t>
            </a:r>
          </a:p>
          <a:p>
            <a:r>
              <a:rPr lang="en-US" altLang="zh-TW" sz="2400" dirty="0">
                <a:solidFill>
                  <a:srgbClr val="0070C0"/>
                </a:solidFill>
                <a:latin typeface="KaiTi" panose="02010609060101010101" pitchFamily="49" charset="-122"/>
                <a:ea typeface="KaiTi" panose="02010609060101010101" pitchFamily="49" charset="-122"/>
              </a:rPr>
              <a:t>2.</a:t>
            </a:r>
            <a:r>
              <a:rPr lang="zh-TW" altLang="en-US" sz="2400" dirty="0">
                <a:solidFill>
                  <a:srgbClr val="0070C0"/>
                </a:solidFill>
                <a:latin typeface="KaiTi" panose="02010609060101010101" pitchFamily="49" charset="-122"/>
                <a:ea typeface="KaiTi" panose="02010609060101010101" pitchFamily="49" charset="-122"/>
              </a:rPr>
              <a:t>避免使用來自</a:t>
            </a:r>
            <a:r>
              <a:rPr lang="en-US" altLang="zh-TW" sz="2400" dirty="0">
                <a:solidFill>
                  <a:srgbClr val="0070C0"/>
                </a:solidFill>
                <a:latin typeface="KaiTi" panose="02010609060101010101" pitchFamily="49" charset="-122"/>
                <a:ea typeface="KaiTi" panose="02010609060101010101" pitchFamily="49" charset="-122"/>
              </a:rPr>
              <a:t>BSE</a:t>
            </a:r>
            <a:r>
              <a:rPr lang="zh-TW" altLang="en-US" sz="2400" dirty="0">
                <a:solidFill>
                  <a:srgbClr val="0070C0"/>
                </a:solidFill>
                <a:latin typeface="KaiTi" panose="02010609060101010101" pitchFamily="49" charset="-122"/>
                <a:ea typeface="KaiTi" panose="02010609060101010101" pitchFamily="49" charset="-122"/>
              </a:rPr>
              <a:t>高風險區的原料 　</a:t>
            </a:r>
          </a:p>
          <a:p>
            <a:r>
              <a:rPr lang="en-US" altLang="zh-TW" sz="2400" dirty="0">
                <a:solidFill>
                  <a:srgbClr val="0070C0"/>
                </a:solidFill>
                <a:latin typeface="KaiTi" panose="02010609060101010101" pitchFamily="49" charset="-122"/>
                <a:ea typeface="KaiTi" panose="02010609060101010101" pitchFamily="49" charset="-122"/>
              </a:rPr>
              <a:t>3.</a:t>
            </a:r>
            <a:r>
              <a:rPr lang="zh-TW" altLang="en-US" sz="2400" dirty="0">
                <a:solidFill>
                  <a:srgbClr val="0070C0"/>
                </a:solidFill>
                <a:latin typeface="KaiTi" panose="02010609060101010101" pitchFamily="49" charset="-122"/>
                <a:ea typeface="KaiTi" panose="02010609060101010101" pitchFamily="49" charset="-122"/>
              </a:rPr>
              <a:t>原料廠商提供来源聲明書</a:t>
            </a:r>
          </a:p>
          <a:p>
            <a:r>
              <a:rPr lang="en-US" altLang="zh-TW" sz="2400" dirty="0">
                <a:solidFill>
                  <a:srgbClr val="0070C0"/>
                </a:solidFill>
                <a:latin typeface="KaiTi" panose="02010609060101010101" pitchFamily="49" charset="-122"/>
                <a:ea typeface="KaiTi" panose="02010609060101010101" pitchFamily="49" charset="-122"/>
              </a:rPr>
              <a:t>4.</a:t>
            </a:r>
            <a:r>
              <a:rPr lang="zh-TW" altLang="en-US" sz="2400" dirty="0">
                <a:solidFill>
                  <a:srgbClr val="0070C0"/>
                </a:solidFill>
                <a:latin typeface="KaiTi" panose="02010609060101010101" pitchFamily="49" charset="-122"/>
                <a:ea typeface="KaiTi" panose="02010609060101010101" pitchFamily="49" charset="-122"/>
              </a:rPr>
              <a:t>保健品生產廠家自我風險評估表</a:t>
            </a:r>
            <a:endParaRPr lang="en-SG" sz="2400" dirty="0">
              <a:solidFill>
                <a:srgbClr val="0070C0"/>
              </a:solidFill>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221722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Shape 344"/>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45" name="Google Shape;345;p30"/>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42</a:t>
            </a:fld>
            <a:endParaRPr/>
          </a:p>
        </p:txBody>
      </p:sp>
      <p:sp>
        <p:nvSpPr>
          <p:cNvPr id="4" name="Rectangle 3"/>
          <p:cNvSpPr/>
          <p:nvPr/>
        </p:nvSpPr>
        <p:spPr>
          <a:xfrm>
            <a:off x="261764" y="0"/>
            <a:ext cx="10570834" cy="1077218"/>
          </a:xfrm>
          <a:prstGeom prst="rect">
            <a:avLst/>
          </a:prstGeom>
        </p:spPr>
        <p:txBody>
          <a:bodyPr wrap="squar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marL="45720" indent="0">
              <a:spcAft>
                <a:spcPts val="0"/>
              </a:spcAft>
              <a:buNone/>
            </a:pP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TW"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5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安定性和保存期限</a:t>
            </a:r>
          </a:p>
        </p:txBody>
      </p:sp>
      <p:pic>
        <p:nvPicPr>
          <p:cNvPr id="3" name="Picture 2"/>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621804" y="1228064"/>
            <a:ext cx="3744416" cy="54538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angle 3"/>
          <p:cNvSpPr>
            <a:spLocks noChangeArrowheads="1"/>
          </p:cNvSpPr>
          <p:nvPr/>
        </p:nvSpPr>
        <p:spPr bwMode="auto">
          <a:xfrm>
            <a:off x="5171291" y="1056552"/>
            <a:ext cx="227258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spcBef>
                <a:spcPct val="0"/>
              </a:spcBef>
              <a:buSzPct val="120000"/>
              <a:defRPr sz="1600">
                <a:solidFill>
                  <a:schemeClr val="tx1"/>
                </a:solidFill>
                <a:latin typeface="Arial" charset="0"/>
              </a:defRPr>
            </a:lvl1pPr>
            <a:lvl2pPr marL="800100" indent="-342900" eaLnBrk="0" hangingPunct="0">
              <a:spcBef>
                <a:spcPct val="0"/>
              </a:spcBef>
              <a:buSzPct val="120000"/>
              <a:buChar char="•"/>
              <a:defRPr sz="1600">
                <a:solidFill>
                  <a:schemeClr val="tx1"/>
                </a:solidFill>
                <a:latin typeface="Arial" charset="0"/>
              </a:defRPr>
            </a:lvl2pPr>
            <a:lvl3pPr marL="1257300" indent="-342900" eaLnBrk="0" hangingPunct="0">
              <a:spcBef>
                <a:spcPct val="0"/>
              </a:spcBef>
              <a:buChar char="–"/>
              <a:defRPr sz="1600">
                <a:solidFill>
                  <a:schemeClr val="tx1"/>
                </a:solidFill>
                <a:latin typeface="Arial" charset="0"/>
              </a:defRPr>
            </a:lvl3pPr>
            <a:lvl4pPr marL="1714500" indent="-342900" eaLnBrk="0" hangingPunct="0">
              <a:spcBef>
                <a:spcPct val="0"/>
              </a:spcBef>
              <a:buSzPct val="89000"/>
              <a:buChar char="•"/>
              <a:defRPr sz="1600">
                <a:solidFill>
                  <a:schemeClr val="tx1"/>
                </a:solidFill>
                <a:latin typeface="Arial" charset="0"/>
              </a:defRPr>
            </a:lvl4pPr>
            <a:lvl5pPr marL="2171700" indent="-342900" eaLnBrk="0" hangingPunct="0">
              <a:spcBef>
                <a:spcPct val="0"/>
              </a:spcBef>
              <a:buSzPct val="75000"/>
              <a:buChar char="–"/>
              <a:defRPr sz="1600">
                <a:solidFill>
                  <a:schemeClr val="tx1"/>
                </a:solidFill>
                <a:latin typeface="Arial" charset="0"/>
              </a:defRPr>
            </a:lvl5pPr>
            <a:lvl6pPr marL="2628900" indent="-342900" eaLnBrk="0" fontAlgn="base" hangingPunct="0">
              <a:spcBef>
                <a:spcPct val="0"/>
              </a:spcBef>
              <a:spcAft>
                <a:spcPct val="0"/>
              </a:spcAft>
              <a:buSzPct val="75000"/>
              <a:buChar char="–"/>
              <a:defRPr sz="1600">
                <a:solidFill>
                  <a:schemeClr val="tx1"/>
                </a:solidFill>
                <a:latin typeface="Arial" charset="0"/>
              </a:defRPr>
            </a:lvl6pPr>
            <a:lvl7pPr marL="3086100" indent="-342900" eaLnBrk="0" fontAlgn="base" hangingPunct="0">
              <a:spcBef>
                <a:spcPct val="0"/>
              </a:spcBef>
              <a:spcAft>
                <a:spcPct val="0"/>
              </a:spcAft>
              <a:buSzPct val="75000"/>
              <a:buChar char="–"/>
              <a:defRPr sz="1600">
                <a:solidFill>
                  <a:schemeClr val="tx1"/>
                </a:solidFill>
                <a:latin typeface="Arial" charset="0"/>
              </a:defRPr>
            </a:lvl7pPr>
            <a:lvl8pPr marL="3543300" indent="-342900" eaLnBrk="0" fontAlgn="base" hangingPunct="0">
              <a:spcBef>
                <a:spcPct val="0"/>
              </a:spcBef>
              <a:spcAft>
                <a:spcPct val="0"/>
              </a:spcAft>
              <a:buSzPct val="75000"/>
              <a:buChar char="–"/>
              <a:defRPr sz="1600">
                <a:solidFill>
                  <a:schemeClr val="tx1"/>
                </a:solidFill>
                <a:latin typeface="Arial" charset="0"/>
              </a:defRPr>
            </a:lvl8pPr>
            <a:lvl9pPr marL="4000500" indent="-342900" eaLnBrk="0" fontAlgn="base" hangingPunct="0">
              <a:spcBef>
                <a:spcPct val="0"/>
              </a:spcBef>
              <a:spcAft>
                <a:spcPct val="0"/>
              </a:spcAft>
              <a:buSzPct val="75000"/>
              <a:buChar char="–"/>
              <a:defRPr sz="1600">
                <a:solidFill>
                  <a:schemeClr val="tx1"/>
                </a:solidFill>
                <a:latin typeface="Arial" charset="0"/>
              </a:defRPr>
            </a:lvl9pPr>
          </a:lstStyle>
          <a:p>
            <a:pPr marL="0" indent="0" eaLnBrk="1" hangingPunct="1">
              <a:buClr>
                <a:prstClr val="black"/>
              </a:buClr>
              <a:buSzTx/>
            </a:pPr>
            <a:r>
              <a:rPr lang="zh-TW" altLang="en-US" sz="2800" b="1" dirty="0">
                <a:solidFill>
                  <a:srgbClr val="0070C0"/>
                </a:solidFill>
                <a:latin typeface="KaiTi" panose="02010609060101010101" pitchFamily="49" charset="-122"/>
                <a:ea typeface="KaiTi" panose="02010609060101010101" pitchFamily="49" charset="-122"/>
              </a:rPr>
              <a:t>重點提示：</a:t>
            </a:r>
            <a:endParaRPr lang="en-US" altLang="en-US" sz="2800" b="1" dirty="0">
              <a:solidFill>
                <a:srgbClr val="0070C0"/>
              </a:solidFill>
              <a:latin typeface="KaiTi" panose="02010609060101010101" pitchFamily="49" charset="-122"/>
              <a:ea typeface="KaiTi" panose="02010609060101010101" pitchFamily="49" charset="-122"/>
            </a:endParaRPr>
          </a:p>
        </p:txBody>
      </p:sp>
      <p:sp>
        <p:nvSpPr>
          <p:cNvPr id="5" name="Rectangle 4"/>
          <p:cNvSpPr/>
          <p:nvPr/>
        </p:nvSpPr>
        <p:spPr>
          <a:xfrm>
            <a:off x="5158432" y="1597693"/>
            <a:ext cx="6739394" cy="4991751"/>
          </a:xfrm>
          <a:prstGeom prst="rect">
            <a:avLst/>
          </a:prstGeom>
        </p:spPr>
        <p:txBody>
          <a:bodyPr wrap="square">
            <a:spAutoFit/>
          </a:bodyPr>
          <a:lstStyle/>
          <a:p>
            <a:pPr>
              <a:lnSpc>
                <a:spcPct val="150000"/>
              </a:lnSpc>
            </a:pPr>
            <a:r>
              <a:rPr lang="zh-TW" altLang="en-US" sz="2400" dirty="0">
                <a:solidFill>
                  <a:srgbClr val="0070C0"/>
                </a:solidFill>
                <a:latin typeface="KaiTi" panose="02010609060101010101" pitchFamily="49" charset="-122"/>
                <a:ea typeface="KaiTi" panose="02010609060101010101" pitchFamily="49" charset="-122"/>
              </a:rPr>
              <a:t>安定性試驗設計須考慮以下因素：</a:t>
            </a:r>
          </a:p>
          <a:p>
            <a:pPr>
              <a:lnSpc>
                <a:spcPct val="150000"/>
              </a:lnSpc>
            </a:pPr>
            <a:r>
              <a:rPr lang="en-US" altLang="zh-TW" sz="2400" dirty="0">
                <a:solidFill>
                  <a:srgbClr val="0070C0"/>
                </a:solidFill>
                <a:latin typeface="KaiTi" panose="02010609060101010101" pitchFamily="49" charset="-122"/>
                <a:ea typeface="KaiTi" panose="02010609060101010101" pitchFamily="49" charset="-122"/>
              </a:rPr>
              <a:t>1.</a:t>
            </a:r>
            <a:r>
              <a:rPr lang="zh-TW" altLang="en-US" sz="2400" dirty="0">
                <a:solidFill>
                  <a:srgbClr val="0070C0"/>
                </a:solidFill>
                <a:latin typeface="KaiTi" panose="02010609060101010101" pitchFamily="49" charset="-122"/>
                <a:ea typeface="KaiTi" panose="02010609060101010101" pitchFamily="49" charset="-122"/>
              </a:rPr>
              <a:t>根據產品的性質來決定</a:t>
            </a:r>
          </a:p>
          <a:p>
            <a:pPr>
              <a:lnSpc>
                <a:spcPct val="150000"/>
              </a:lnSpc>
            </a:pPr>
            <a:r>
              <a:rPr lang="en-US" altLang="zh-TW" sz="2400" dirty="0">
                <a:solidFill>
                  <a:srgbClr val="0070C0"/>
                </a:solidFill>
                <a:latin typeface="KaiTi" panose="02010609060101010101" pitchFamily="49" charset="-122"/>
                <a:ea typeface="KaiTi" panose="02010609060101010101" pitchFamily="49" charset="-122"/>
              </a:rPr>
              <a:t>2.</a:t>
            </a:r>
            <a:r>
              <a:rPr lang="zh-TW" altLang="en-US" sz="2400" dirty="0">
                <a:solidFill>
                  <a:srgbClr val="0070C0"/>
                </a:solidFill>
                <a:latin typeface="KaiTi" panose="02010609060101010101" pitchFamily="49" charset="-122"/>
                <a:ea typeface="KaiTi" panose="02010609060101010101" pitchFamily="49" charset="-122"/>
              </a:rPr>
              <a:t>批次選擇：</a:t>
            </a:r>
            <a:r>
              <a:rPr lang="zh-TW" altLang="en-US" sz="2400" dirty="0">
                <a:solidFill>
                  <a:srgbClr val="FF0000"/>
                </a:solidFill>
                <a:latin typeface="KaiTi" panose="02010609060101010101" pitchFamily="49" charset="-122"/>
                <a:ea typeface="KaiTi" panose="02010609060101010101" pitchFamily="49" charset="-122"/>
              </a:rPr>
              <a:t>至少</a:t>
            </a:r>
            <a:r>
              <a:rPr lang="en-US" altLang="zh-TW" sz="2400" dirty="0">
                <a:solidFill>
                  <a:srgbClr val="FF0000"/>
                </a:solidFill>
                <a:latin typeface="KaiTi" panose="02010609060101010101" pitchFamily="49" charset="-122"/>
                <a:ea typeface="KaiTi" panose="02010609060101010101" pitchFamily="49" charset="-122"/>
              </a:rPr>
              <a:t>2</a:t>
            </a:r>
            <a:r>
              <a:rPr lang="zh-TW" altLang="en-US" sz="2400" dirty="0">
                <a:solidFill>
                  <a:srgbClr val="FF0000"/>
                </a:solidFill>
                <a:latin typeface="KaiTi" panose="02010609060101010101" pitchFamily="49" charset="-122"/>
                <a:ea typeface="KaiTi" panose="02010609060101010101" pitchFamily="49" charset="-122"/>
              </a:rPr>
              <a:t>批</a:t>
            </a:r>
          </a:p>
          <a:p>
            <a:pPr>
              <a:lnSpc>
                <a:spcPct val="150000"/>
              </a:lnSpc>
            </a:pPr>
            <a:r>
              <a:rPr lang="en-US" altLang="zh-TW" sz="2400" dirty="0">
                <a:solidFill>
                  <a:srgbClr val="0070C0"/>
                </a:solidFill>
                <a:latin typeface="KaiTi" panose="02010609060101010101" pitchFamily="49" charset="-122"/>
                <a:ea typeface="KaiTi" panose="02010609060101010101" pitchFamily="49" charset="-122"/>
              </a:rPr>
              <a:t>3.</a:t>
            </a:r>
            <a:r>
              <a:rPr lang="zh-TW" altLang="en-US" sz="2400" dirty="0">
                <a:solidFill>
                  <a:srgbClr val="0070C0"/>
                </a:solidFill>
                <a:latin typeface="KaiTi" panose="02010609060101010101" pitchFamily="49" charset="-122"/>
                <a:ea typeface="KaiTi" panose="02010609060101010101" pitchFamily="49" charset="-122"/>
              </a:rPr>
              <a:t>規格</a:t>
            </a:r>
            <a:r>
              <a:rPr lang="en-US" altLang="zh-TW" sz="2400" dirty="0">
                <a:solidFill>
                  <a:srgbClr val="0070C0"/>
                </a:solidFill>
                <a:latin typeface="KaiTi" panose="02010609060101010101" pitchFamily="49" charset="-122"/>
                <a:ea typeface="KaiTi" panose="02010609060101010101" pitchFamily="49" charset="-122"/>
              </a:rPr>
              <a:t>/</a:t>
            </a:r>
            <a:r>
              <a:rPr lang="zh-TW" altLang="en-US" sz="2400" dirty="0">
                <a:solidFill>
                  <a:srgbClr val="0070C0"/>
                </a:solidFill>
                <a:latin typeface="KaiTi" panose="02010609060101010101" pitchFamily="49" charset="-122"/>
                <a:ea typeface="KaiTi" panose="02010609060101010101" pitchFamily="49" charset="-122"/>
              </a:rPr>
              <a:t>測試參數：物理，化學和微生物特性</a:t>
            </a:r>
          </a:p>
          <a:p>
            <a:pPr>
              <a:lnSpc>
                <a:spcPct val="150000"/>
              </a:lnSpc>
            </a:pPr>
            <a:r>
              <a:rPr lang="en-US" altLang="zh-TW" sz="2400" dirty="0">
                <a:solidFill>
                  <a:srgbClr val="0070C0"/>
                </a:solidFill>
                <a:latin typeface="KaiTi" panose="02010609060101010101" pitchFamily="49" charset="-122"/>
                <a:ea typeface="KaiTi" panose="02010609060101010101" pitchFamily="49" charset="-122"/>
              </a:rPr>
              <a:t>4.</a:t>
            </a:r>
            <a:r>
              <a:rPr lang="zh-TW" altLang="en-US" sz="2400" dirty="0">
                <a:solidFill>
                  <a:srgbClr val="0070C0"/>
                </a:solidFill>
                <a:latin typeface="KaiTi" panose="02010609060101010101" pitchFamily="49" charset="-122"/>
                <a:ea typeface="KaiTi" panose="02010609060101010101" pitchFamily="49" charset="-122"/>
              </a:rPr>
              <a:t>測試頻率：</a:t>
            </a:r>
            <a:r>
              <a:rPr lang="zh-TW" altLang="en-US" sz="2400" dirty="0">
                <a:solidFill>
                  <a:srgbClr val="FF0000"/>
                </a:solidFill>
                <a:latin typeface="KaiTi" panose="02010609060101010101" pitchFamily="49" charset="-122"/>
                <a:ea typeface="KaiTi" panose="02010609060101010101" pitchFamily="49" charset="-122"/>
              </a:rPr>
              <a:t>加速試驗</a:t>
            </a:r>
            <a:r>
              <a:rPr lang="en-US" altLang="zh-TW" sz="2400" dirty="0">
                <a:solidFill>
                  <a:srgbClr val="FF0000"/>
                </a:solidFill>
                <a:latin typeface="KaiTi" panose="02010609060101010101" pitchFamily="49" charset="-122"/>
                <a:ea typeface="KaiTi" panose="02010609060101010101" pitchFamily="49" charset="-122"/>
              </a:rPr>
              <a:t>,</a:t>
            </a:r>
            <a:r>
              <a:rPr lang="zh-TW" altLang="en-US" sz="2400" dirty="0">
                <a:solidFill>
                  <a:srgbClr val="FF0000"/>
                </a:solidFill>
                <a:latin typeface="KaiTi" panose="02010609060101010101" pitchFamily="49" charset="-122"/>
                <a:ea typeface="KaiTi" panose="02010609060101010101" pitchFamily="49" charset="-122"/>
              </a:rPr>
              <a:t>實時試驗</a:t>
            </a:r>
          </a:p>
          <a:p>
            <a:pPr>
              <a:lnSpc>
                <a:spcPct val="150000"/>
              </a:lnSpc>
            </a:pPr>
            <a:r>
              <a:rPr lang="en-US" altLang="zh-TW" sz="2400" dirty="0">
                <a:solidFill>
                  <a:srgbClr val="0070C0"/>
                </a:solidFill>
                <a:latin typeface="KaiTi" panose="02010609060101010101" pitchFamily="49" charset="-122"/>
                <a:ea typeface="KaiTi" panose="02010609060101010101" pitchFamily="49" charset="-122"/>
              </a:rPr>
              <a:t>5.</a:t>
            </a:r>
            <a:r>
              <a:rPr lang="zh-TW" altLang="en-US" sz="2400" dirty="0">
                <a:solidFill>
                  <a:srgbClr val="0070C0"/>
                </a:solidFill>
                <a:latin typeface="KaiTi" panose="02010609060101010101" pitchFamily="49" charset="-122"/>
                <a:ea typeface="KaiTi" panose="02010609060101010101" pitchFamily="49" charset="-122"/>
              </a:rPr>
              <a:t>儲存條件</a:t>
            </a:r>
            <a:r>
              <a:rPr lang="en-US" altLang="zh-TW" sz="2400" dirty="0">
                <a:solidFill>
                  <a:srgbClr val="0070C0"/>
                </a:solidFill>
                <a:latin typeface="KaiTi" panose="02010609060101010101" pitchFamily="49" charset="-122"/>
                <a:ea typeface="KaiTi" panose="02010609060101010101" pitchFamily="49" charset="-122"/>
              </a:rPr>
              <a:t>: </a:t>
            </a:r>
            <a:r>
              <a:rPr lang="zh-TW" altLang="en-US" sz="2400" dirty="0">
                <a:solidFill>
                  <a:srgbClr val="0070C0"/>
                </a:solidFill>
                <a:latin typeface="KaiTi" panose="02010609060101010101" pitchFamily="49" charset="-122"/>
                <a:ea typeface="KaiTi" panose="02010609060101010101" pitchFamily="49" charset="-122"/>
              </a:rPr>
              <a:t>溫度，濕度</a:t>
            </a:r>
          </a:p>
          <a:p>
            <a:pPr>
              <a:lnSpc>
                <a:spcPct val="150000"/>
              </a:lnSpc>
            </a:pPr>
            <a:r>
              <a:rPr lang="en-US" altLang="zh-TW" sz="2400" dirty="0">
                <a:solidFill>
                  <a:srgbClr val="0070C0"/>
                </a:solidFill>
                <a:latin typeface="KaiTi" panose="02010609060101010101" pitchFamily="49" charset="-122"/>
                <a:ea typeface="KaiTi" panose="02010609060101010101" pitchFamily="49" charset="-122"/>
              </a:rPr>
              <a:t>6.</a:t>
            </a:r>
            <a:r>
              <a:rPr lang="zh-TW" altLang="en-US" sz="2400" dirty="0">
                <a:solidFill>
                  <a:srgbClr val="0070C0"/>
                </a:solidFill>
                <a:latin typeface="KaiTi" panose="02010609060101010101" pitchFamily="49" charset="-122"/>
                <a:ea typeface="KaiTi" panose="02010609060101010101" pitchFamily="49" charset="-122"/>
              </a:rPr>
              <a:t>容器封閉系統</a:t>
            </a:r>
            <a:r>
              <a:rPr lang="en-US" altLang="zh-TW" sz="2400" dirty="0">
                <a:solidFill>
                  <a:srgbClr val="0070C0"/>
                </a:solidFill>
                <a:latin typeface="KaiTi" panose="02010609060101010101" pitchFamily="49" charset="-122"/>
                <a:ea typeface="KaiTi" panose="02010609060101010101" pitchFamily="49" charset="-122"/>
              </a:rPr>
              <a:t>: </a:t>
            </a:r>
            <a:r>
              <a:rPr lang="zh-TW" altLang="en-US" sz="2400" dirty="0">
                <a:solidFill>
                  <a:srgbClr val="0070C0"/>
                </a:solidFill>
                <a:latin typeface="KaiTi" panose="02010609060101010101" pitchFamily="49" charset="-122"/>
                <a:ea typeface="KaiTi" panose="02010609060101010101" pitchFamily="49" charset="-122"/>
              </a:rPr>
              <a:t>材質，透水性，透氣性</a:t>
            </a:r>
          </a:p>
          <a:p>
            <a:pPr>
              <a:lnSpc>
                <a:spcPct val="150000"/>
              </a:lnSpc>
            </a:pPr>
            <a:r>
              <a:rPr lang="en-US" altLang="zh-TW" sz="2400" dirty="0">
                <a:solidFill>
                  <a:srgbClr val="0070C0"/>
                </a:solidFill>
                <a:latin typeface="KaiTi" panose="02010609060101010101" pitchFamily="49" charset="-122"/>
                <a:ea typeface="KaiTi" panose="02010609060101010101" pitchFamily="49" charset="-122"/>
              </a:rPr>
              <a:t>7.</a:t>
            </a:r>
            <a:r>
              <a:rPr lang="zh-TW" altLang="en-US" sz="2400" dirty="0">
                <a:solidFill>
                  <a:srgbClr val="0070C0"/>
                </a:solidFill>
                <a:latin typeface="KaiTi" panose="02010609060101010101" pitchFamily="49" charset="-122"/>
                <a:ea typeface="KaiTi" panose="02010609060101010101" pitchFamily="49" charset="-122"/>
              </a:rPr>
              <a:t>評估：全方位系統性評估表</a:t>
            </a:r>
          </a:p>
          <a:p>
            <a:pPr>
              <a:lnSpc>
                <a:spcPct val="150000"/>
              </a:lnSpc>
            </a:pPr>
            <a:r>
              <a:rPr lang="en-US" altLang="zh-TW" sz="2400" dirty="0">
                <a:solidFill>
                  <a:srgbClr val="0070C0"/>
                </a:solidFill>
                <a:latin typeface="KaiTi" panose="02010609060101010101" pitchFamily="49" charset="-122"/>
                <a:ea typeface="KaiTi" panose="02010609060101010101" pitchFamily="49" charset="-122"/>
              </a:rPr>
              <a:t>8.</a:t>
            </a:r>
            <a:r>
              <a:rPr lang="zh-TW" altLang="en-US" sz="2400" dirty="0">
                <a:solidFill>
                  <a:srgbClr val="0070C0"/>
                </a:solidFill>
                <a:latin typeface="KaiTi" panose="02010609060101010101" pitchFamily="49" charset="-122"/>
                <a:ea typeface="KaiTi" panose="02010609060101010101" pitchFamily="49" charset="-122"/>
              </a:rPr>
              <a:t>標籤：儲存條件，保存期限</a:t>
            </a:r>
            <a:endParaRPr lang="en-SG" sz="2400" dirty="0">
              <a:solidFill>
                <a:srgbClr val="0070C0"/>
              </a:solidFill>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2593763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Shape 344"/>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45" name="Google Shape;345;p30"/>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43</a:t>
            </a:fld>
            <a:endParaRPr/>
          </a:p>
        </p:txBody>
      </p:sp>
      <p:sp>
        <p:nvSpPr>
          <p:cNvPr id="4" name="Rectangle 3"/>
          <p:cNvSpPr/>
          <p:nvPr/>
        </p:nvSpPr>
        <p:spPr>
          <a:xfrm>
            <a:off x="261764" y="0"/>
            <a:ext cx="10570834" cy="1077218"/>
          </a:xfrm>
          <a:prstGeom prst="rect">
            <a:avLst/>
          </a:prstGeom>
        </p:spPr>
        <p:txBody>
          <a:bodyPr wrap="squar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marL="45720" indent="0">
              <a:spcAft>
                <a:spcPts val="0"/>
              </a:spcAft>
              <a:buNone/>
            </a:pP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TW"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5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安定性和保存期限</a:t>
            </a:r>
          </a:p>
        </p:txBody>
      </p:sp>
      <p:graphicFrame>
        <p:nvGraphicFramePr>
          <p:cNvPr id="11" name="Table 10"/>
          <p:cNvGraphicFramePr>
            <a:graphicFrameLocks noGrp="1"/>
          </p:cNvGraphicFramePr>
          <p:nvPr>
            <p:extLst>
              <p:ext uri="{D42A27DB-BD31-4B8C-83A1-F6EECF244321}">
                <p14:modId xmlns:p14="http://schemas.microsoft.com/office/powerpoint/2010/main" val="4121501638"/>
              </p:ext>
            </p:extLst>
          </p:nvPr>
        </p:nvGraphicFramePr>
        <p:xfrm>
          <a:off x="6566768" y="1646733"/>
          <a:ext cx="5128418" cy="1234960"/>
        </p:xfrm>
        <a:graphic>
          <a:graphicData uri="http://schemas.openxmlformats.org/drawingml/2006/table">
            <a:tbl>
              <a:tblPr firstRow="1" bandRow="1">
                <a:effectLst>
                  <a:innerShdw blurRad="63500" dist="50800" dir="2700000">
                    <a:prstClr val="black">
                      <a:alpha val="50000"/>
                    </a:prstClr>
                  </a:innerShdw>
                </a:effectLst>
                <a:tableStyleId>{912C8C85-51F0-491E-9774-3900AFEF0FD7}</a:tableStyleId>
              </a:tblPr>
              <a:tblGrid>
                <a:gridCol w="966224">
                  <a:extLst>
                    <a:ext uri="{9D8B030D-6E8A-4147-A177-3AD203B41FA5}">
                      <a16:colId xmlns:a16="http://schemas.microsoft.com/office/drawing/2014/main" val="2058684190"/>
                    </a:ext>
                  </a:extLst>
                </a:gridCol>
                <a:gridCol w="4162194">
                  <a:extLst>
                    <a:ext uri="{9D8B030D-6E8A-4147-A177-3AD203B41FA5}">
                      <a16:colId xmlns:a16="http://schemas.microsoft.com/office/drawing/2014/main" val="913617995"/>
                    </a:ext>
                  </a:extLst>
                </a:gridCol>
              </a:tblGrid>
              <a:tr h="378653">
                <a:tc>
                  <a:txBody>
                    <a:bodyPr/>
                    <a:lstStyle/>
                    <a:p>
                      <a:r>
                        <a:rPr lang="zh-TW" altLang="en-US" sz="1800" dirty="0">
                          <a:latin typeface="KaiTi" panose="02010609060101010101" pitchFamily="49" charset="-122"/>
                          <a:ea typeface="KaiTi" panose="02010609060101010101" pitchFamily="49" charset="-122"/>
                        </a:rPr>
                        <a:t>試驗</a:t>
                      </a:r>
                      <a:endParaRPr lang="en-SG" dirty="0">
                        <a:solidFill>
                          <a:schemeClr val="tx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r>
                        <a:rPr lang="zh-TW" altLang="en-US" sz="1800" dirty="0">
                          <a:latin typeface="KaiTi" panose="02010609060101010101" pitchFamily="49" charset="-122"/>
                          <a:ea typeface="KaiTi" panose="02010609060101010101" pitchFamily="49" charset="-122"/>
                        </a:rPr>
                        <a:t>測試頻率</a:t>
                      </a:r>
                      <a:endParaRPr lang="en-SG" dirty="0">
                        <a:solidFill>
                          <a:schemeClr val="tx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3811042876"/>
                  </a:ext>
                </a:extLst>
              </a:tr>
              <a:tr h="4776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800" dirty="0">
                          <a:latin typeface="KaiTi" panose="02010609060101010101" pitchFamily="49" charset="-122"/>
                          <a:ea typeface="KaiTi" panose="02010609060101010101" pitchFamily="49" charset="-122"/>
                        </a:rPr>
                        <a:t>實時</a:t>
                      </a:r>
                      <a:endParaRPr lang="zh-TW" altLang="en-US" sz="1800" b="1" dirty="0">
                        <a:solidFill>
                          <a:schemeClr val="tx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SG" sz="1800" dirty="0">
                          <a:latin typeface="KaiTi" panose="02010609060101010101" pitchFamily="49" charset="-122"/>
                          <a:ea typeface="KaiTi" panose="02010609060101010101" pitchFamily="49" charset="-122"/>
                        </a:rPr>
                        <a:t>0, 3, 6, 9, 12, 18, 24 </a:t>
                      </a:r>
                      <a:r>
                        <a:rPr lang="zh-CN" altLang="en-US" sz="1800" dirty="0">
                          <a:latin typeface="KaiTi" panose="02010609060101010101" pitchFamily="49" charset="-122"/>
                          <a:ea typeface="KaiTi" panose="02010609060101010101" pitchFamily="49" charset="-122"/>
                        </a:rPr>
                        <a:t>月，每年　</a:t>
                      </a:r>
                      <a:endParaRPr lang="en-SG" dirty="0">
                        <a:solidFill>
                          <a:schemeClr val="tx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6273810"/>
                  </a:ext>
                </a:extLst>
              </a:tr>
              <a:tr h="378653">
                <a:tc>
                  <a:txBody>
                    <a:bodyPr/>
                    <a:lstStyle/>
                    <a:p>
                      <a:r>
                        <a:rPr lang="zh-TW" altLang="en-US" sz="1800" dirty="0">
                          <a:latin typeface="KaiTi" panose="02010609060101010101" pitchFamily="49" charset="-122"/>
                          <a:ea typeface="KaiTi" panose="02010609060101010101" pitchFamily="49" charset="-122"/>
                        </a:rPr>
                        <a:t>加速</a:t>
                      </a:r>
                      <a:endParaRPr lang="en-SG" dirty="0">
                        <a:solidFill>
                          <a:schemeClr val="tx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SG" sz="1800" dirty="0">
                          <a:latin typeface="KaiTi" panose="02010609060101010101" pitchFamily="49" charset="-122"/>
                          <a:ea typeface="KaiTi" panose="02010609060101010101" pitchFamily="49" charset="-122"/>
                        </a:rPr>
                        <a:t>0, 3</a:t>
                      </a:r>
                      <a:r>
                        <a:rPr lang="zh-CN" altLang="en-US" sz="1800" dirty="0">
                          <a:latin typeface="KaiTi" panose="02010609060101010101" pitchFamily="49" charset="-122"/>
                          <a:ea typeface="KaiTi" panose="02010609060101010101" pitchFamily="49" charset="-122"/>
                        </a:rPr>
                        <a:t>，</a:t>
                      </a:r>
                      <a:r>
                        <a:rPr lang="en-SG" sz="1800" dirty="0">
                          <a:latin typeface="KaiTi" panose="02010609060101010101" pitchFamily="49" charset="-122"/>
                          <a:ea typeface="KaiTi" panose="02010609060101010101" pitchFamily="49" charset="-122"/>
                        </a:rPr>
                        <a:t>6 </a:t>
                      </a:r>
                      <a:r>
                        <a:rPr lang="zh-CN" altLang="en-US" sz="1800" dirty="0">
                          <a:latin typeface="KaiTi" panose="02010609060101010101" pitchFamily="49" charset="-122"/>
                          <a:ea typeface="KaiTi" panose="02010609060101010101" pitchFamily="49" charset="-122"/>
                        </a:rPr>
                        <a:t>月</a:t>
                      </a:r>
                      <a:endParaRPr lang="en-SG" dirty="0">
                        <a:solidFill>
                          <a:schemeClr val="tx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3976391"/>
                  </a:ext>
                </a:extLst>
              </a:tr>
            </a:tbl>
          </a:graphicData>
        </a:graphic>
      </p:graphicFrame>
      <p:pic>
        <p:nvPicPr>
          <p:cNvPr id="12" name="Picture 11"/>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6332709" y="3846161"/>
            <a:ext cx="5696557" cy="2376264"/>
          </a:xfrm>
          <a:prstGeom prst="rect">
            <a:avLst/>
          </a:prstGeom>
          <a:ln>
            <a:noFill/>
          </a:ln>
          <a:effectLst>
            <a:outerShdw blurRad="292100" dist="139700" dir="2700000" algn="tl" rotWithShape="0">
              <a:srgbClr val="333333">
                <a:alpha val="65000"/>
              </a:srgbClr>
            </a:outerShdw>
          </a:effectLst>
        </p:spPr>
      </p:pic>
      <p:sp>
        <p:nvSpPr>
          <p:cNvPr id="13" name="Rectangle 12"/>
          <p:cNvSpPr/>
          <p:nvPr/>
        </p:nvSpPr>
        <p:spPr>
          <a:xfrm>
            <a:off x="6332709" y="3289765"/>
            <a:ext cx="3124573" cy="830997"/>
          </a:xfrm>
          <a:prstGeom prst="rect">
            <a:avLst/>
          </a:prstGeom>
        </p:spPr>
        <p:txBody>
          <a:bodyPr wrap="none">
            <a:spAutoFit/>
          </a:bodyPr>
          <a:lstStyle/>
          <a:p>
            <a:r>
              <a:rPr lang="zh-TW" altLang="en-US" sz="2400" b="1" dirty="0">
                <a:solidFill>
                  <a:srgbClr val="0070C0"/>
                </a:solidFill>
                <a:latin typeface="KaiTi" panose="02010609060101010101" pitchFamily="49" charset="-122"/>
                <a:ea typeface="KaiTi" panose="02010609060101010101" pitchFamily="49" charset="-122"/>
              </a:rPr>
              <a:t>儲存條件</a:t>
            </a:r>
            <a:r>
              <a:rPr lang="en-US" altLang="zh-TW" sz="2400" b="1" dirty="0">
                <a:solidFill>
                  <a:srgbClr val="0070C0"/>
                </a:solidFill>
                <a:latin typeface="KaiTi" panose="02010609060101010101" pitchFamily="49" charset="-122"/>
                <a:ea typeface="KaiTi" panose="02010609060101010101" pitchFamily="49" charset="-122"/>
              </a:rPr>
              <a:t>:</a:t>
            </a:r>
            <a:r>
              <a:rPr lang="zh-TW" altLang="en-US" sz="2400" b="1" dirty="0">
                <a:solidFill>
                  <a:srgbClr val="0070C0"/>
                </a:solidFill>
                <a:latin typeface="KaiTi" panose="02010609060101010101" pitchFamily="49" charset="-122"/>
                <a:ea typeface="KaiTi" panose="02010609060101010101" pitchFamily="49" charset="-122"/>
              </a:rPr>
              <a:t>溫度，濕度</a:t>
            </a:r>
          </a:p>
          <a:p>
            <a:endParaRPr lang="en-SG" sz="2400" dirty="0"/>
          </a:p>
        </p:txBody>
      </p:sp>
      <p:sp>
        <p:nvSpPr>
          <p:cNvPr id="14" name="Rectangle 13"/>
          <p:cNvSpPr/>
          <p:nvPr/>
        </p:nvSpPr>
        <p:spPr>
          <a:xfrm>
            <a:off x="6367272" y="1087329"/>
            <a:ext cx="1422184" cy="461665"/>
          </a:xfrm>
          <a:prstGeom prst="rect">
            <a:avLst/>
          </a:prstGeom>
        </p:spPr>
        <p:txBody>
          <a:bodyPr wrap="none">
            <a:spAutoFit/>
          </a:bodyPr>
          <a:lstStyle/>
          <a:p>
            <a:r>
              <a:rPr lang="zh-TW" altLang="en-US" sz="2400" b="1" dirty="0">
                <a:solidFill>
                  <a:srgbClr val="0070C0"/>
                </a:solidFill>
                <a:latin typeface="KaiTi" panose="02010609060101010101" pitchFamily="49" charset="-122"/>
                <a:ea typeface="KaiTi" panose="02010609060101010101" pitchFamily="49" charset="-122"/>
              </a:rPr>
              <a:t>測試頻率</a:t>
            </a:r>
            <a:endParaRPr lang="en-SG" sz="2400" b="1" dirty="0">
              <a:solidFill>
                <a:srgbClr val="0070C0"/>
              </a:solidFill>
              <a:latin typeface="KaiTi" panose="02010609060101010101" pitchFamily="49" charset="-122"/>
              <a:ea typeface="KaiTi" panose="02010609060101010101" pitchFamily="49" charset="-122"/>
            </a:endParaRPr>
          </a:p>
        </p:txBody>
      </p:sp>
      <p:pic>
        <p:nvPicPr>
          <p:cNvPr id="15" name="Picture 14"/>
          <p:cNvPicPr>
            <a:picLocks noChangeAspect="1"/>
          </p:cNvPicPr>
          <p:nvPr/>
        </p:nvPicPr>
        <p:blipFill rotWithShape="1">
          <a:blip r:embed="rId5">
            <a:extLst>
              <a:ext uri="{28A0092B-C50C-407E-A947-70E740481C1C}">
                <a14:useLocalDpi xmlns:a14="http://schemas.microsoft.com/office/drawing/2010/main"/>
              </a:ext>
            </a:extLst>
          </a:blip>
          <a:srcRect/>
          <a:stretch/>
        </p:blipFill>
        <p:spPr>
          <a:xfrm>
            <a:off x="162379" y="1636391"/>
            <a:ext cx="5904656" cy="5112568"/>
          </a:xfrm>
          <a:prstGeom prst="rect">
            <a:avLst/>
          </a:prstGeom>
          <a:ln>
            <a:noFill/>
          </a:ln>
          <a:effectLst>
            <a:outerShdw blurRad="292100" dist="139700" dir="2700000" algn="tl" rotWithShape="0">
              <a:srgbClr val="333333">
                <a:alpha val="65000"/>
              </a:srgbClr>
            </a:outerShdw>
          </a:effectLst>
        </p:spPr>
      </p:pic>
      <p:sp>
        <p:nvSpPr>
          <p:cNvPr id="16" name="Rectangle 15"/>
          <p:cNvSpPr/>
          <p:nvPr/>
        </p:nvSpPr>
        <p:spPr>
          <a:xfrm>
            <a:off x="141824" y="1156301"/>
            <a:ext cx="5908990" cy="461665"/>
          </a:xfrm>
          <a:prstGeom prst="rect">
            <a:avLst/>
          </a:prstGeom>
        </p:spPr>
        <p:txBody>
          <a:bodyPr wrap="none">
            <a:spAutoFit/>
          </a:bodyPr>
          <a:lstStyle/>
          <a:p>
            <a:r>
              <a:rPr lang="zh-TW" altLang="en-US" sz="2400" b="1" dirty="0">
                <a:solidFill>
                  <a:srgbClr val="0070C0"/>
                </a:solidFill>
                <a:latin typeface="KaiTi" panose="02010609060101010101" pitchFamily="49" charset="-122"/>
                <a:ea typeface="KaiTi" panose="02010609060101010101" pitchFamily="49" charset="-122"/>
              </a:rPr>
              <a:t>規格</a:t>
            </a:r>
            <a:r>
              <a:rPr lang="en-US" altLang="zh-TW" sz="2400" b="1" dirty="0">
                <a:solidFill>
                  <a:srgbClr val="0070C0"/>
                </a:solidFill>
                <a:latin typeface="KaiTi" panose="02010609060101010101" pitchFamily="49" charset="-122"/>
                <a:ea typeface="KaiTi" panose="02010609060101010101" pitchFamily="49" charset="-122"/>
              </a:rPr>
              <a:t>/</a:t>
            </a:r>
            <a:r>
              <a:rPr lang="zh-TW" altLang="en-US" sz="2400" b="1" dirty="0">
                <a:solidFill>
                  <a:srgbClr val="0070C0"/>
                </a:solidFill>
                <a:latin typeface="KaiTi" panose="02010609060101010101" pitchFamily="49" charset="-122"/>
                <a:ea typeface="KaiTi" panose="02010609060101010101" pitchFamily="49" charset="-122"/>
              </a:rPr>
              <a:t>測試參數：物理，化學和微生物特性</a:t>
            </a:r>
            <a:endParaRPr lang="en-SG" sz="2400" dirty="0"/>
          </a:p>
        </p:txBody>
      </p:sp>
    </p:spTree>
    <p:extLst>
      <p:ext uri="{BB962C8B-B14F-4D97-AF65-F5344CB8AC3E}">
        <p14:creationId xmlns:p14="http://schemas.microsoft.com/office/powerpoint/2010/main" val="7255207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Shape 344"/>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45" name="Google Shape;345;p30"/>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44</a:t>
            </a:fld>
            <a:endParaRPr/>
          </a:p>
        </p:txBody>
      </p:sp>
      <p:sp>
        <p:nvSpPr>
          <p:cNvPr id="4" name="Rectangle 3"/>
          <p:cNvSpPr/>
          <p:nvPr/>
        </p:nvSpPr>
        <p:spPr>
          <a:xfrm>
            <a:off x="261764" y="0"/>
            <a:ext cx="10570834" cy="1077218"/>
          </a:xfrm>
          <a:prstGeom prst="rect">
            <a:avLst/>
          </a:prstGeom>
        </p:spPr>
        <p:txBody>
          <a:bodyPr wrap="squar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marL="45720" indent="0">
              <a:spcAft>
                <a:spcPts val="0"/>
              </a:spcAft>
              <a:buNone/>
            </a:pP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TW"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6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產品安全及佐證原則</a:t>
            </a:r>
          </a:p>
        </p:txBody>
      </p:sp>
      <p:pic>
        <p:nvPicPr>
          <p:cNvPr id="2" name="Picture 1"/>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477789" y="1305518"/>
            <a:ext cx="3830614" cy="53791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Rectangle 4"/>
          <p:cNvSpPr/>
          <p:nvPr/>
        </p:nvSpPr>
        <p:spPr>
          <a:xfrm>
            <a:off x="4646751" y="1597522"/>
            <a:ext cx="7357982" cy="5098512"/>
          </a:xfrm>
          <a:prstGeom prst="rect">
            <a:avLst/>
          </a:prstGeom>
        </p:spPr>
        <p:txBody>
          <a:bodyPr wrap="square">
            <a:spAutoFit/>
          </a:bodyPr>
          <a:lstStyle/>
          <a:p>
            <a:pPr>
              <a:lnSpc>
                <a:spcPct val="150000"/>
              </a:lnSpc>
            </a:pPr>
            <a:r>
              <a:rPr lang="zh-TW" altLang="en-US" sz="2000" b="1" dirty="0">
                <a:solidFill>
                  <a:srgbClr val="0070C0"/>
                </a:solidFill>
                <a:latin typeface="KaiTi" panose="02010609060101010101" pitchFamily="49" charset="-122"/>
                <a:ea typeface="KaiTi" panose="02010609060101010101" pitchFamily="49" charset="-122"/>
              </a:rPr>
              <a:t>產品安全指導原則</a:t>
            </a:r>
            <a:r>
              <a:rPr lang="zh-CN" altLang="en-US" sz="2000" dirty="0">
                <a:solidFill>
                  <a:srgbClr val="0070C0"/>
                </a:solidFill>
                <a:latin typeface="KaiTi" panose="02010609060101010101" pitchFamily="49" charset="-122"/>
                <a:ea typeface="KaiTi" panose="02010609060101010101" pitchFamily="49" charset="-122"/>
              </a:rPr>
              <a:t>：</a:t>
            </a:r>
            <a:r>
              <a:rPr lang="zh-TW" altLang="en-US" sz="2000" dirty="0">
                <a:solidFill>
                  <a:srgbClr val="0070C0"/>
                </a:solidFill>
                <a:latin typeface="KaiTi" panose="02010609060101010101" pitchFamily="49" charset="-122"/>
                <a:ea typeface="KaiTi" panose="02010609060101010101" pitchFamily="49" charset="-122"/>
              </a:rPr>
              <a:t>以下情況必須提供數據證明產品的安全性</a:t>
            </a:r>
          </a:p>
          <a:p>
            <a:pPr>
              <a:lnSpc>
                <a:spcPct val="150000"/>
              </a:lnSpc>
            </a:pPr>
            <a:r>
              <a:rPr lang="zh-TW" altLang="en-US" sz="2000" dirty="0">
                <a:solidFill>
                  <a:srgbClr val="0070C0"/>
                </a:solidFill>
                <a:latin typeface="KaiTi" panose="02010609060101010101" pitchFamily="49" charset="-122"/>
                <a:ea typeface="KaiTi" panose="02010609060101010101" pitchFamily="49" charset="-122"/>
              </a:rPr>
              <a:t>（</a:t>
            </a:r>
            <a:r>
              <a:rPr lang="en-US" altLang="zh-TW" sz="2000" dirty="0">
                <a:solidFill>
                  <a:srgbClr val="0070C0"/>
                </a:solidFill>
                <a:latin typeface="KaiTi" panose="02010609060101010101" pitchFamily="49" charset="-122"/>
                <a:ea typeface="KaiTi" panose="02010609060101010101" pitchFamily="49" charset="-122"/>
              </a:rPr>
              <a:t>a</a:t>
            </a:r>
            <a:r>
              <a:rPr lang="zh-TW" altLang="en-US" sz="2000" dirty="0">
                <a:solidFill>
                  <a:srgbClr val="0070C0"/>
                </a:solidFill>
                <a:latin typeface="KaiTi" panose="02010609060101010101" pitchFamily="49" charset="-122"/>
                <a:ea typeface="KaiTi" panose="02010609060101010101" pitchFamily="49" charset="-122"/>
              </a:rPr>
              <a:t>）含新成分的產品。</a:t>
            </a:r>
          </a:p>
          <a:p>
            <a:pPr>
              <a:lnSpc>
                <a:spcPct val="150000"/>
              </a:lnSpc>
            </a:pPr>
            <a:r>
              <a:rPr lang="zh-TW" altLang="en-US" sz="2000" dirty="0">
                <a:solidFill>
                  <a:srgbClr val="0070C0"/>
                </a:solidFill>
                <a:latin typeface="KaiTi" panose="02010609060101010101" pitchFamily="49" charset="-122"/>
                <a:ea typeface="KaiTi" panose="02010609060101010101" pitchFamily="49" charset="-122"/>
              </a:rPr>
              <a:t>（</a:t>
            </a:r>
            <a:r>
              <a:rPr lang="en-US" altLang="zh-TW" sz="2000" dirty="0">
                <a:solidFill>
                  <a:srgbClr val="0070C0"/>
                </a:solidFill>
                <a:latin typeface="KaiTi" panose="02010609060101010101" pitchFamily="49" charset="-122"/>
                <a:ea typeface="KaiTi" panose="02010609060101010101" pitchFamily="49" charset="-122"/>
              </a:rPr>
              <a:t>b</a:t>
            </a:r>
            <a:r>
              <a:rPr lang="zh-TW" altLang="en-US" sz="2000" dirty="0">
                <a:solidFill>
                  <a:srgbClr val="0070C0"/>
                </a:solidFill>
                <a:latin typeface="KaiTi" panose="02010609060101010101" pitchFamily="49" charset="-122"/>
                <a:ea typeface="KaiTi" panose="02010609060101010101" pitchFamily="49" charset="-122"/>
              </a:rPr>
              <a:t>）成分新的純化，提取或製造方法的產品。</a:t>
            </a:r>
          </a:p>
          <a:p>
            <a:pPr>
              <a:lnSpc>
                <a:spcPct val="150000"/>
              </a:lnSpc>
            </a:pPr>
            <a:r>
              <a:rPr lang="zh-TW" altLang="en-US" sz="2000" dirty="0">
                <a:solidFill>
                  <a:srgbClr val="0070C0"/>
                </a:solidFill>
                <a:latin typeface="KaiTi" panose="02010609060101010101" pitchFamily="49" charset="-122"/>
                <a:ea typeface="KaiTi" panose="02010609060101010101" pitchFamily="49" charset="-122"/>
              </a:rPr>
              <a:t>（</a:t>
            </a:r>
            <a:r>
              <a:rPr lang="en-US" altLang="zh-TW" sz="2000" dirty="0">
                <a:solidFill>
                  <a:srgbClr val="0070C0"/>
                </a:solidFill>
                <a:latin typeface="KaiTi" panose="02010609060101010101" pitchFamily="49" charset="-122"/>
                <a:ea typeface="KaiTi" panose="02010609060101010101" pitchFamily="49" charset="-122"/>
              </a:rPr>
              <a:t>c</a:t>
            </a:r>
            <a:r>
              <a:rPr lang="zh-TW" altLang="en-US" sz="2000" dirty="0">
                <a:solidFill>
                  <a:srgbClr val="0070C0"/>
                </a:solidFill>
                <a:latin typeface="KaiTi" panose="02010609060101010101" pitchFamily="49" charset="-122"/>
                <a:ea typeface="KaiTi" panose="02010609060101010101" pitchFamily="49" charset="-122"/>
              </a:rPr>
              <a:t>）現有產品但以新組合，新劑量，新服用法，或使用特殊</a:t>
            </a:r>
            <a:endParaRPr lang="en-SG" altLang="zh-TW" sz="2000" dirty="0">
              <a:solidFill>
                <a:srgbClr val="0070C0"/>
              </a:solidFill>
              <a:latin typeface="KaiTi" panose="02010609060101010101" pitchFamily="49" charset="-122"/>
              <a:ea typeface="KaiTi" panose="02010609060101010101" pitchFamily="49" charset="-122"/>
            </a:endParaRPr>
          </a:p>
          <a:p>
            <a:pPr>
              <a:lnSpc>
                <a:spcPct val="150000"/>
              </a:lnSpc>
            </a:pPr>
            <a:r>
              <a:rPr lang="en-SG" altLang="zh-TW" sz="2000" dirty="0">
                <a:solidFill>
                  <a:srgbClr val="0070C0"/>
                </a:solidFill>
                <a:latin typeface="KaiTi" panose="02010609060101010101" pitchFamily="49" charset="-122"/>
                <a:ea typeface="KaiTi" panose="02010609060101010101" pitchFamily="49" charset="-122"/>
              </a:rPr>
              <a:t>     </a:t>
            </a:r>
            <a:r>
              <a:rPr lang="zh-TW" altLang="en-US" sz="2000" dirty="0">
                <a:solidFill>
                  <a:srgbClr val="0070C0"/>
                </a:solidFill>
                <a:latin typeface="KaiTi" panose="02010609060101010101" pitchFamily="49" charset="-122"/>
                <a:ea typeface="KaiTi" panose="02010609060101010101" pitchFamily="49" charset="-122"/>
              </a:rPr>
              <a:t>或新目標人群（例如孕婦，乳婦，兒童）。</a:t>
            </a:r>
          </a:p>
          <a:p>
            <a:pPr>
              <a:lnSpc>
                <a:spcPct val="150000"/>
              </a:lnSpc>
            </a:pPr>
            <a:r>
              <a:rPr lang="zh-TW" altLang="en-US" sz="2000" dirty="0">
                <a:solidFill>
                  <a:srgbClr val="0070C0"/>
                </a:solidFill>
                <a:latin typeface="KaiTi" panose="02010609060101010101" pitchFamily="49" charset="-122"/>
                <a:ea typeface="KaiTi" panose="02010609060101010101" pitchFamily="49" charset="-122"/>
              </a:rPr>
              <a:t>（</a:t>
            </a:r>
            <a:r>
              <a:rPr lang="en-US" altLang="zh-TW" sz="2000" dirty="0">
                <a:solidFill>
                  <a:srgbClr val="0070C0"/>
                </a:solidFill>
                <a:latin typeface="KaiTi" panose="02010609060101010101" pitchFamily="49" charset="-122"/>
                <a:ea typeface="KaiTi" panose="02010609060101010101" pitchFamily="49" charset="-122"/>
              </a:rPr>
              <a:t>d</a:t>
            </a:r>
            <a:r>
              <a:rPr lang="zh-TW" altLang="en-US" sz="2000" dirty="0">
                <a:solidFill>
                  <a:srgbClr val="0070C0"/>
                </a:solidFill>
                <a:latin typeface="KaiTi" panose="02010609060101010101" pitchFamily="49" charset="-122"/>
                <a:ea typeface="KaiTi" panose="02010609060101010101" pitchFamily="49" charset="-122"/>
              </a:rPr>
              <a:t>）存在安全隱憂的現有產品。</a:t>
            </a:r>
            <a:endParaRPr lang="en-US" altLang="zh-TW" sz="2000" dirty="0">
              <a:solidFill>
                <a:srgbClr val="0070C0"/>
              </a:solidFill>
              <a:latin typeface="KaiTi" panose="02010609060101010101" pitchFamily="49" charset="-122"/>
              <a:ea typeface="KaiTi" panose="02010609060101010101" pitchFamily="49" charset="-122"/>
            </a:endParaRPr>
          </a:p>
          <a:p>
            <a:pPr>
              <a:lnSpc>
                <a:spcPct val="150000"/>
              </a:lnSpc>
            </a:pPr>
            <a:r>
              <a:rPr lang="zh-TW" altLang="en-US" sz="2000" b="1" dirty="0">
                <a:solidFill>
                  <a:srgbClr val="0070C0"/>
                </a:solidFill>
                <a:latin typeface="KaiTi" panose="02010609060101010101" pitchFamily="49" charset="-122"/>
                <a:ea typeface="KaiTi" panose="02010609060101010101" pitchFamily="49" charset="-122"/>
              </a:rPr>
              <a:t>證明產品安全性的條件：</a:t>
            </a:r>
          </a:p>
          <a:p>
            <a:pPr>
              <a:lnSpc>
                <a:spcPct val="150000"/>
              </a:lnSpc>
            </a:pPr>
            <a:r>
              <a:rPr lang="zh-TW" altLang="en-US" sz="2000" dirty="0">
                <a:solidFill>
                  <a:srgbClr val="0070C0"/>
                </a:solidFill>
                <a:latin typeface="KaiTi" panose="02010609060101010101" pitchFamily="49" charset="-122"/>
                <a:ea typeface="KaiTi" panose="02010609060101010101" pitchFamily="49" charset="-122"/>
              </a:rPr>
              <a:t>（</a:t>
            </a:r>
            <a:r>
              <a:rPr lang="en-US" altLang="zh-TW" sz="2000" dirty="0">
                <a:solidFill>
                  <a:srgbClr val="0070C0"/>
                </a:solidFill>
                <a:latin typeface="KaiTi" panose="02010609060101010101" pitchFamily="49" charset="-122"/>
                <a:ea typeface="KaiTi" panose="02010609060101010101" pitchFamily="49" charset="-122"/>
              </a:rPr>
              <a:t>a</a:t>
            </a:r>
            <a:r>
              <a:rPr lang="zh-TW" altLang="en-US" sz="2000" dirty="0">
                <a:solidFill>
                  <a:srgbClr val="0070C0"/>
                </a:solidFill>
                <a:latin typeface="KaiTi" panose="02010609060101010101" pitchFamily="49" charset="-122"/>
                <a:ea typeface="KaiTi" panose="02010609060101010101" pitchFamily="49" charset="-122"/>
              </a:rPr>
              <a:t>）食用歷史依據</a:t>
            </a:r>
          </a:p>
          <a:p>
            <a:pPr>
              <a:lnSpc>
                <a:spcPct val="150000"/>
              </a:lnSpc>
            </a:pPr>
            <a:r>
              <a:rPr lang="zh-TW" altLang="en-US" sz="2000" dirty="0">
                <a:solidFill>
                  <a:srgbClr val="0070C0"/>
                </a:solidFill>
                <a:latin typeface="KaiTi" panose="02010609060101010101" pitchFamily="49" charset="-122"/>
                <a:ea typeface="KaiTi" panose="02010609060101010101" pitchFamily="49" charset="-122"/>
              </a:rPr>
              <a:t>（</a:t>
            </a:r>
            <a:r>
              <a:rPr lang="en-US" altLang="zh-TW" sz="2000" dirty="0">
                <a:solidFill>
                  <a:srgbClr val="0070C0"/>
                </a:solidFill>
                <a:latin typeface="KaiTi" panose="02010609060101010101" pitchFamily="49" charset="-122"/>
                <a:ea typeface="KaiTi" panose="02010609060101010101" pitchFamily="49" charset="-122"/>
              </a:rPr>
              <a:t>b</a:t>
            </a:r>
            <a:r>
              <a:rPr lang="zh-TW" altLang="en-US" sz="2000" dirty="0">
                <a:solidFill>
                  <a:srgbClr val="0070C0"/>
                </a:solidFill>
                <a:latin typeface="KaiTi" panose="02010609060101010101" pitchFamily="49" charset="-122"/>
                <a:ea typeface="KaiTi" panose="02010609060101010101" pitchFamily="49" charset="-122"/>
              </a:rPr>
              <a:t>）科學實驗依據：</a:t>
            </a:r>
            <a:r>
              <a:rPr lang="en-US" altLang="zh-TW" sz="2000" dirty="0">
                <a:solidFill>
                  <a:srgbClr val="0070C0"/>
                </a:solidFill>
                <a:latin typeface="KaiTi" panose="02010609060101010101" pitchFamily="49" charset="-122"/>
                <a:ea typeface="KaiTi" panose="02010609060101010101" pitchFamily="49" charset="-122"/>
              </a:rPr>
              <a:t>WHO</a:t>
            </a:r>
            <a:r>
              <a:rPr lang="zh-TW" altLang="en-US" sz="2000" dirty="0">
                <a:solidFill>
                  <a:srgbClr val="0070C0"/>
                </a:solidFill>
                <a:latin typeface="KaiTi" panose="02010609060101010101" pitchFamily="49" charset="-122"/>
                <a:ea typeface="KaiTi" panose="02010609060101010101" pitchFamily="49" charset="-122"/>
              </a:rPr>
              <a:t>或</a:t>
            </a:r>
            <a:r>
              <a:rPr lang="en-US" altLang="zh-TW" sz="2000" dirty="0">
                <a:solidFill>
                  <a:srgbClr val="0070C0"/>
                </a:solidFill>
                <a:latin typeface="KaiTi" panose="02010609060101010101" pitchFamily="49" charset="-122"/>
                <a:ea typeface="KaiTi" panose="02010609060101010101" pitchFamily="49" charset="-122"/>
              </a:rPr>
              <a:t>OECD</a:t>
            </a:r>
            <a:r>
              <a:rPr lang="zh-TW" altLang="en-US" sz="2000" dirty="0">
                <a:solidFill>
                  <a:srgbClr val="0070C0"/>
                </a:solidFill>
                <a:latin typeface="KaiTi" panose="02010609060101010101" pitchFamily="49" charset="-122"/>
                <a:ea typeface="KaiTi" panose="02010609060101010101" pitchFamily="49" charset="-122"/>
              </a:rPr>
              <a:t>指南，急性，亞慢性和</a:t>
            </a:r>
            <a:r>
              <a:rPr lang="en-US" altLang="zh-TW" sz="2000" dirty="0">
                <a:solidFill>
                  <a:srgbClr val="0070C0"/>
                </a:solidFill>
                <a:latin typeface="KaiTi" panose="02010609060101010101" pitchFamily="49" charset="-122"/>
                <a:ea typeface="KaiTi" panose="02010609060101010101" pitchFamily="49" charset="-122"/>
              </a:rPr>
              <a:t>/</a:t>
            </a:r>
            <a:r>
              <a:rPr lang="zh-TW" altLang="en-US" sz="2000" dirty="0">
                <a:solidFill>
                  <a:srgbClr val="0070C0"/>
                </a:solidFill>
                <a:latin typeface="KaiTi" panose="02010609060101010101" pitchFamily="49" charset="-122"/>
                <a:ea typeface="KaiTi" panose="02010609060101010101" pitchFamily="49" charset="-122"/>
              </a:rPr>
              <a:t>或慢</a:t>
            </a:r>
            <a:endParaRPr lang="en-SG" altLang="zh-TW" sz="2000" dirty="0">
              <a:solidFill>
                <a:srgbClr val="0070C0"/>
              </a:solidFill>
              <a:latin typeface="KaiTi" panose="02010609060101010101" pitchFamily="49" charset="-122"/>
              <a:ea typeface="KaiTi" panose="02010609060101010101" pitchFamily="49" charset="-122"/>
            </a:endParaRPr>
          </a:p>
          <a:p>
            <a:pPr>
              <a:lnSpc>
                <a:spcPct val="150000"/>
              </a:lnSpc>
            </a:pPr>
            <a:r>
              <a:rPr lang="en-SG" altLang="zh-TW" sz="2000" dirty="0">
                <a:solidFill>
                  <a:srgbClr val="0070C0"/>
                </a:solidFill>
                <a:latin typeface="KaiTi" panose="02010609060101010101" pitchFamily="49" charset="-122"/>
                <a:ea typeface="KaiTi" panose="02010609060101010101" pitchFamily="49" charset="-122"/>
              </a:rPr>
              <a:t>     </a:t>
            </a:r>
            <a:r>
              <a:rPr lang="zh-TW" altLang="en-US" sz="2000" dirty="0">
                <a:solidFill>
                  <a:srgbClr val="0070C0"/>
                </a:solidFill>
                <a:latin typeface="KaiTi" panose="02010609060101010101" pitchFamily="49" charset="-122"/>
                <a:ea typeface="KaiTi" panose="02010609060101010101" pitchFamily="49" charset="-122"/>
              </a:rPr>
              <a:t>性毒性試驗，其他毒性試驗如致畸性，致癌性和</a:t>
            </a:r>
            <a:r>
              <a:rPr lang="en-US" altLang="zh-TW" sz="2000" dirty="0">
                <a:solidFill>
                  <a:srgbClr val="0070C0"/>
                </a:solidFill>
                <a:latin typeface="KaiTi" panose="02010609060101010101" pitchFamily="49" charset="-122"/>
                <a:ea typeface="KaiTi" panose="02010609060101010101" pitchFamily="49" charset="-122"/>
              </a:rPr>
              <a:t>/</a:t>
            </a:r>
            <a:r>
              <a:rPr lang="zh-TW" altLang="en-US" sz="2000" dirty="0">
                <a:solidFill>
                  <a:srgbClr val="0070C0"/>
                </a:solidFill>
                <a:latin typeface="KaiTi" panose="02010609060101010101" pitchFamily="49" charset="-122"/>
                <a:ea typeface="KaiTi" panose="02010609060101010101" pitchFamily="49" charset="-122"/>
              </a:rPr>
              <a:t>或致</a:t>
            </a:r>
            <a:endParaRPr lang="en-SG" altLang="zh-TW" sz="2000" dirty="0">
              <a:solidFill>
                <a:srgbClr val="0070C0"/>
              </a:solidFill>
              <a:latin typeface="KaiTi" panose="02010609060101010101" pitchFamily="49" charset="-122"/>
              <a:ea typeface="KaiTi" panose="02010609060101010101" pitchFamily="49" charset="-122"/>
            </a:endParaRPr>
          </a:p>
          <a:p>
            <a:pPr>
              <a:lnSpc>
                <a:spcPct val="150000"/>
              </a:lnSpc>
            </a:pPr>
            <a:r>
              <a:rPr lang="en-SG" altLang="zh-TW" sz="2000" dirty="0">
                <a:solidFill>
                  <a:srgbClr val="0070C0"/>
                </a:solidFill>
                <a:latin typeface="KaiTi" panose="02010609060101010101" pitchFamily="49" charset="-122"/>
                <a:ea typeface="KaiTi" panose="02010609060101010101" pitchFamily="49" charset="-122"/>
              </a:rPr>
              <a:t>     </a:t>
            </a:r>
            <a:r>
              <a:rPr lang="zh-TW" altLang="en-US" sz="2000" dirty="0">
                <a:solidFill>
                  <a:srgbClr val="0070C0"/>
                </a:solidFill>
                <a:latin typeface="KaiTi" panose="02010609060101010101" pitchFamily="49" charset="-122"/>
                <a:ea typeface="KaiTi" panose="02010609060101010101" pitchFamily="49" charset="-122"/>
              </a:rPr>
              <a:t>突變性試驗。</a:t>
            </a:r>
            <a:endParaRPr lang="en-US" sz="2000" dirty="0">
              <a:solidFill>
                <a:srgbClr val="0070C0"/>
              </a:solidFill>
              <a:latin typeface="KaiTi" panose="02010609060101010101" pitchFamily="49" charset="-122"/>
              <a:ea typeface="KaiTi" panose="02010609060101010101" pitchFamily="49" charset="-122"/>
            </a:endParaRPr>
          </a:p>
        </p:txBody>
      </p:sp>
      <p:sp>
        <p:nvSpPr>
          <p:cNvPr id="8" name="Rectangle 3"/>
          <p:cNvSpPr>
            <a:spLocks noChangeArrowheads="1"/>
          </p:cNvSpPr>
          <p:nvPr/>
        </p:nvSpPr>
        <p:spPr bwMode="auto">
          <a:xfrm>
            <a:off x="4961506" y="1074302"/>
            <a:ext cx="227258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spcBef>
                <a:spcPct val="0"/>
              </a:spcBef>
              <a:buSzPct val="120000"/>
              <a:defRPr sz="1600">
                <a:solidFill>
                  <a:schemeClr val="tx1"/>
                </a:solidFill>
                <a:latin typeface="Arial" charset="0"/>
              </a:defRPr>
            </a:lvl1pPr>
            <a:lvl2pPr marL="800100" indent="-342900" eaLnBrk="0" hangingPunct="0">
              <a:spcBef>
                <a:spcPct val="0"/>
              </a:spcBef>
              <a:buSzPct val="120000"/>
              <a:buChar char="•"/>
              <a:defRPr sz="1600">
                <a:solidFill>
                  <a:schemeClr val="tx1"/>
                </a:solidFill>
                <a:latin typeface="Arial" charset="0"/>
              </a:defRPr>
            </a:lvl2pPr>
            <a:lvl3pPr marL="1257300" indent="-342900" eaLnBrk="0" hangingPunct="0">
              <a:spcBef>
                <a:spcPct val="0"/>
              </a:spcBef>
              <a:buChar char="–"/>
              <a:defRPr sz="1600">
                <a:solidFill>
                  <a:schemeClr val="tx1"/>
                </a:solidFill>
                <a:latin typeface="Arial" charset="0"/>
              </a:defRPr>
            </a:lvl3pPr>
            <a:lvl4pPr marL="1714500" indent="-342900" eaLnBrk="0" hangingPunct="0">
              <a:spcBef>
                <a:spcPct val="0"/>
              </a:spcBef>
              <a:buSzPct val="89000"/>
              <a:buChar char="•"/>
              <a:defRPr sz="1600">
                <a:solidFill>
                  <a:schemeClr val="tx1"/>
                </a:solidFill>
                <a:latin typeface="Arial" charset="0"/>
              </a:defRPr>
            </a:lvl4pPr>
            <a:lvl5pPr marL="2171700" indent="-342900" eaLnBrk="0" hangingPunct="0">
              <a:spcBef>
                <a:spcPct val="0"/>
              </a:spcBef>
              <a:buSzPct val="75000"/>
              <a:buChar char="–"/>
              <a:defRPr sz="1600">
                <a:solidFill>
                  <a:schemeClr val="tx1"/>
                </a:solidFill>
                <a:latin typeface="Arial" charset="0"/>
              </a:defRPr>
            </a:lvl5pPr>
            <a:lvl6pPr marL="2628900" indent="-342900" eaLnBrk="0" fontAlgn="base" hangingPunct="0">
              <a:spcBef>
                <a:spcPct val="0"/>
              </a:spcBef>
              <a:spcAft>
                <a:spcPct val="0"/>
              </a:spcAft>
              <a:buSzPct val="75000"/>
              <a:buChar char="–"/>
              <a:defRPr sz="1600">
                <a:solidFill>
                  <a:schemeClr val="tx1"/>
                </a:solidFill>
                <a:latin typeface="Arial" charset="0"/>
              </a:defRPr>
            </a:lvl6pPr>
            <a:lvl7pPr marL="3086100" indent="-342900" eaLnBrk="0" fontAlgn="base" hangingPunct="0">
              <a:spcBef>
                <a:spcPct val="0"/>
              </a:spcBef>
              <a:spcAft>
                <a:spcPct val="0"/>
              </a:spcAft>
              <a:buSzPct val="75000"/>
              <a:buChar char="–"/>
              <a:defRPr sz="1600">
                <a:solidFill>
                  <a:schemeClr val="tx1"/>
                </a:solidFill>
                <a:latin typeface="Arial" charset="0"/>
              </a:defRPr>
            </a:lvl7pPr>
            <a:lvl8pPr marL="3543300" indent="-342900" eaLnBrk="0" fontAlgn="base" hangingPunct="0">
              <a:spcBef>
                <a:spcPct val="0"/>
              </a:spcBef>
              <a:spcAft>
                <a:spcPct val="0"/>
              </a:spcAft>
              <a:buSzPct val="75000"/>
              <a:buChar char="–"/>
              <a:defRPr sz="1600">
                <a:solidFill>
                  <a:schemeClr val="tx1"/>
                </a:solidFill>
                <a:latin typeface="Arial" charset="0"/>
              </a:defRPr>
            </a:lvl8pPr>
            <a:lvl9pPr marL="4000500" indent="-342900" eaLnBrk="0" fontAlgn="base" hangingPunct="0">
              <a:spcBef>
                <a:spcPct val="0"/>
              </a:spcBef>
              <a:spcAft>
                <a:spcPct val="0"/>
              </a:spcAft>
              <a:buSzPct val="75000"/>
              <a:buChar char="–"/>
              <a:defRPr sz="1600">
                <a:solidFill>
                  <a:schemeClr val="tx1"/>
                </a:solidFill>
                <a:latin typeface="Arial" charset="0"/>
              </a:defRPr>
            </a:lvl9pPr>
          </a:lstStyle>
          <a:p>
            <a:pPr marL="0" indent="0" eaLnBrk="1" hangingPunct="1">
              <a:buClr>
                <a:prstClr val="black"/>
              </a:buClr>
              <a:buSzTx/>
            </a:pPr>
            <a:r>
              <a:rPr lang="zh-TW" altLang="en-US" sz="2800" b="1" dirty="0">
                <a:solidFill>
                  <a:srgbClr val="0070C0"/>
                </a:solidFill>
                <a:latin typeface="KaiTi" panose="02010609060101010101" pitchFamily="49" charset="-122"/>
                <a:ea typeface="KaiTi" panose="02010609060101010101" pitchFamily="49" charset="-122"/>
              </a:rPr>
              <a:t>重點提示：</a:t>
            </a:r>
            <a:endParaRPr lang="en-US" altLang="en-US" sz="2800" b="1" dirty="0">
              <a:solidFill>
                <a:srgbClr val="0070C0"/>
              </a:solidFill>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1003448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Shape 344"/>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45" name="Google Shape;345;p30"/>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45</a:t>
            </a:fld>
            <a:endParaRPr/>
          </a:p>
        </p:txBody>
      </p:sp>
      <p:sp>
        <p:nvSpPr>
          <p:cNvPr id="4" name="Rectangle 3"/>
          <p:cNvSpPr/>
          <p:nvPr/>
        </p:nvSpPr>
        <p:spPr>
          <a:xfrm>
            <a:off x="261764" y="0"/>
            <a:ext cx="10570834" cy="1077218"/>
          </a:xfrm>
          <a:prstGeom prst="rect">
            <a:avLst/>
          </a:prstGeom>
        </p:spPr>
        <p:txBody>
          <a:bodyPr wrap="squar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marL="45720" indent="0">
              <a:spcAft>
                <a:spcPts val="0"/>
              </a:spcAft>
              <a:buNone/>
            </a:pP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TW"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7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產品宣稱及佐證</a:t>
            </a:r>
          </a:p>
        </p:txBody>
      </p:sp>
      <p:sp>
        <p:nvSpPr>
          <p:cNvPr id="7" name="Rectangle 3"/>
          <p:cNvSpPr>
            <a:spLocks noChangeArrowheads="1"/>
          </p:cNvSpPr>
          <p:nvPr/>
        </p:nvSpPr>
        <p:spPr bwMode="auto">
          <a:xfrm>
            <a:off x="4942284" y="1194495"/>
            <a:ext cx="227258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spcBef>
                <a:spcPct val="0"/>
              </a:spcBef>
              <a:buSzPct val="120000"/>
              <a:defRPr sz="1600">
                <a:solidFill>
                  <a:schemeClr val="tx1"/>
                </a:solidFill>
                <a:latin typeface="Arial" charset="0"/>
              </a:defRPr>
            </a:lvl1pPr>
            <a:lvl2pPr marL="800100" indent="-342900" eaLnBrk="0" hangingPunct="0">
              <a:spcBef>
                <a:spcPct val="0"/>
              </a:spcBef>
              <a:buSzPct val="120000"/>
              <a:buChar char="•"/>
              <a:defRPr sz="1600">
                <a:solidFill>
                  <a:schemeClr val="tx1"/>
                </a:solidFill>
                <a:latin typeface="Arial" charset="0"/>
              </a:defRPr>
            </a:lvl2pPr>
            <a:lvl3pPr marL="1257300" indent="-342900" eaLnBrk="0" hangingPunct="0">
              <a:spcBef>
                <a:spcPct val="0"/>
              </a:spcBef>
              <a:buChar char="–"/>
              <a:defRPr sz="1600">
                <a:solidFill>
                  <a:schemeClr val="tx1"/>
                </a:solidFill>
                <a:latin typeface="Arial" charset="0"/>
              </a:defRPr>
            </a:lvl3pPr>
            <a:lvl4pPr marL="1714500" indent="-342900" eaLnBrk="0" hangingPunct="0">
              <a:spcBef>
                <a:spcPct val="0"/>
              </a:spcBef>
              <a:buSzPct val="89000"/>
              <a:buChar char="•"/>
              <a:defRPr sz="1600">
                <a:solidFill>
                  <a:schemeClr val="tx1"/>
                </a:solidFill>
                <a:latin typeface="Arial" charset="0"/>
              </a:defRPr>
            </a:lvl4pPr>
            <a:lvl5pPr marL="2171700" indent="-342900" eaLnBrk="0" hangingPunct="0">
              <a:spcBef>
                <a:spcPct val="0"/>
              </a:spcBef>
              <a:buSzPct val="75000"/>
              <a:buChar char="–"/>
              <a:defRPr sz="1600">
                <a:solidFill>
                  <a:schemeClr val="tx1"/>
                </a:solidFill>
                <a:latin typeface="Arial" charset="0"/>
              </a:defRPr>
            </a:lvl5pPr>
            <a:lvl6pPr marL="2628900" indent="-342900" eaLnBrk="0" fontAlgn="base" hangingPunct="0">
              <a:spcBef>
                <a:spcPct val="0"/>
              </a:spcBef>
              <a:spcAft>
                <a:spcPct val="0"/>
              </a:spcAft>
              <a:buSzPct val="75000"/>
              <a:buChar char="–"/>
              <a:defRPr sz="1600">
                <a:solidFill>
                  <a:schemeClr val="tx1"/>
                </a:solidFill>
                <a:latin typeface="Arial" charset="0"/>
              </a:defRPr>
            </a:lvl6pPr>
            <a:lvl7pPr marL="3086100" indent="-342900" eaLnBrk="0" fontAlgn="base" hangingPunct="0">
              <a:spcBef>
                <a:spcPct val="0"/>
              </a:spcBef>
              <a:spcAft>
                <a:spcPct val="0"/>
              </a:spcAft>
              <a:buSzPct val="75000"/>
              <a:buChar char="–"/>
              <a:defRPr sz="1600">
                <a:solidFill>
                  <a:schemeClr val="tx1"/>
                </a:solidFill>
                <a:latin typeface="Arial" charset="0"/>
              </a:defRPr>
            </a:lvl7pPr>
            <a:lvl8pPr marL="3543300" indent="-342900" eaLnBrk="0" fontAlgn="base" hangingPunct="0">
              <a:spcBef>
                <a:spcPct val="0"/>
              </a:spcBef>
              <a:spcAft>
                <a:spcPct val="0"/>
              </a:spcAft>
              <a:buSzPct val="75000"/>
              <a:buChar char="–"/>
              <a:defRPr sz="1600">
                <a:solidFill>
                  <a:schemeClr val="tx1"/>
                </a:solidFill>
                <a:latin typeface="Arial" charset="0"/>
              </a:defRPr>
            </a:lvl8pPr>
            <a:lvl9pPr marL="4000500" indent="-342900" eaLnBrk="0" fontAlgn="base" hangingPunct="0">
              <a:spcBef>
                <a:spcPct val="0"/>
              </a:spcBef>
              <a:spcAft>
                <a:spcPct val="0"/>
              </a:spcAft>
              <a:buSzPct val="75000"/>
              <a:buChar char="–"/>
              <a:defRPr sz="1600">
                <a:solidFill>
                  <a:schemeClr val="tx1"/>
                </a:solidFill>
                <a:latin typeface="Arial" charset="0"/>
              </a:defRPr>
            </a:lvl9pPr>
          </a:lstStyle>
          <a:p>
            <a:pPr marL="0" indent="0" eaLnBrk="1" hangingPunct="1">
              <a:buClr>
                <a:prstClr val="black"/>
              </a:buClr>
              <a:buSzTx/>
            </a:pPr>
            <a:r>
              <a:rPr lang="zh-TW" altLang="en-US" sz="2800" b="1" dirty="0">
                <a:solidFill>
                  <a:srgbClr val="0070C0"/>
                </a:solidFill>
                <a:latin typeface="KaiTi" panose="02010609060101010101" pitchFamily="49" charset="-122"/>
                <a:ea typeface="KaiTi" panose="02010609060101010101" pitchFamily="49" charset="-122"/>
              </a:rPr>
              <a:t>重點提示：</a:t>
            </a:r>
            <a:endParaRPr lang="en-US" altLang="en-US" sz="2800" b="1" dirty="0">
              <a:solidFill>
                <a:srgbClr val="0070C0"/>
              </a:solidFill>
              <a:latin typeface="KaiTi" panose="02010609060101010101" pitchFamily="49" charset="-122"/>
              <a:ea typeface="KaiTi" panose="02010609060101010101" pitchFamily="49" charset="-122"/>
            </a:endParaRPr>
          </a:p>
        </p:txBody>
      </p:sp>
      <p:pic>
        <p:nvPicPr>
          <p:cNvPr id="3" name="Picture 2"/>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477788" y="1284367"/>
            <a:ext cx="4026485" cy="53972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8" name="Table 7"/>
          <p:cNvGraphicFramePr>
            <a:graphicFrameLocks noGrp="1"/>
          </p:cNvGraphicFramePr>
          <p:nvPr>
            <p:extLst>
              <p:ext uri="{D42A27DB-BD31-4B8C-83A1-F6EECF244321}">
                <p14:modId xmlns:p14="http://schemas.microsoft.com/office/powerpoint/2010/main" val="2920701848"/>
              </p:ext>
            </p:extLst>
          </p:nvPr>
        </p:nvGraphicFramePr>
        <p:xfrm>
          <a:off x="4811714" y="1834993"/>
          <a:ext cx="7173797" cy="4640833"/>
        </p:xfrm>
        <a:graphic>
          <a:graphicData uri="http://schemas.openxmlformats.org/drawingml/2006/table">
            <a:tbl>
              <a:tblPr firstRow="1" bandRow="1">
                <a:tableStyleId>{5A111915-BE36-4E01-A7E5-04B1672EAD32}</a:tableStyleId>
              </a:tblPr>
              <a:tblGrid>
                <a:gridCol w="1498722">
                  <a:extLst>
                    <a:ext uri="{9D8B030D-6E8A-4147-A177-3AD203B41FA5}">
                      <a16:colId xmlns:a16="http://schemas.microsoft.com/office/drawing/2014/main" val="3944688359"/>
                    </a:ext>
                  </a:extLst>
                </a:gridCol>
                <a:gridCol w="1440160">
                  <a:extLst>
                    <a:ext uri="{9D8B030D-6E8A-4147-A177-3AD203B41FA5}">
                      <a16:colId xmlns:a16="http://schemas.microsoft.com/office/drawing/2014/main" val="2318099967"/>
                    </a:ext>
                  </a:extLst>
                </a:gridCol>
                <a:gridCol w="2160240">
                  <a:extLst>
                    <a:ext uri="{9D8B030D-6E8A-4147-A177-3AD203B41FA5}">
                      <a16:colId xmlns:a16="http://schemas.microsoft.com/office/drawing/2014/main" val="3064788336"/>
                    </a:ext>
                  </a:extLst>
                </a:gridCol>
                <a:gridCol w="2074675">
                  <a:extLst>
                    <a:ext uri="{9D8B030D-6E8A-4147-A177-3AD203B41FA5}">
                      <a16:colId xmlns:a16="http://schemas.microsoft.com/office/drawing/2014/main" val="1378249886"/>
                    </a:ext>
                  </a:extLst>
                </a:gridCol>
              </a:tblGrid>
              <a:tr h="683588">
                <a:tc>
                  <a:txBody>
                    <a:bodyPr/>
                    <a:lstStyle/>
                    <a:p>
                      <a:r>
                        <a:rPr lang="zh-TW" altLang="en-US" sz="2400" b="1" dirty="0">
                          <a:solidFill>
                            <a:schemeClr val="bg1"/>
                          </a:solidFill>
                          <a:latin typeface="KaiTi" panose="02010609060101010101" pitchFamily="49" charset="-122"/>
                          <a:ea typeface="KaiTi" panose="02010609060101010101" pitchFamily="49" charset="-122"/>
                        </a:rPr>
                        <a:t>產品</a:t>
                      </a:r>
                      <a:r>
                        <a:rPr lang="zh-CN" altLang="en-US" sz="2400" b="1" dirty="0">
                          <a:solidFill>
                            <a:schemeClr val="bg1"/>
                          </a:solidFill>
                          <a:latin typeface="KaiTi" panose="02010609060101010101" pitchFamily="49" charset="-122"/>
                          <a:ea typeface="KaiTi" panose="02010609060101010101" pitchFamily="49" charset="-122"/>
                        </a:rPr>
                        <a:t>宣称</a:t>
                      </a:r>
                      <a:endParaRPr lang="en-SG" sz="24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CN" altLang="en-US" sz="2400" dirty="0">
                          <a:solidFill>
                            <a:schemeClr val="bg1"/>
                          </a:solidFill>
                          <a:latin typeface="KaiTi" panose="02010609060101010101" pitchFamily="49" charset="-122"/>
                          <a:ea typeface="KaiTi" panose="02010609060101010101" pitchFamily="49" charset="-122"/>
                        </a:rPr>
                        <a:t>佐证程度</a:t>
                      </a:r>
                      <a:endParaRPr lang="en-SG" sz="24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CN" altLang="en-US" sz="2400" dirty="0">
                          <a:solidFill>
                            <a:schemeClr val="bg1"/>
                          </a:solidFill>
                          <a:latin typeface="KaiTi" panose="02010609060101010101" pitchFamily="49" charset="-122"/>
                          <a:ea typeface="KaiTi" panose="02010609060101010101" pitchFamily="49" charset="-122"/>
                        </a:rPr>
                        <a:t>数据资料标准</a:t>
                      </a:r>
                      <a:endParaRPr lang="en-SG" sz="24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CN" altLang="en-US" sz="2400" dirty="0">
                          <a:solidFill>
                            <a:schemeClr val="bg1"/>
                          </a:solidFill>
                          <a:latin typeface="KaiTi" panose="02010609060101010101" pitchFamily="49" charset="-122"/>
                          <a:ea typeface="KaiTi" panose="02010609060101010101" pitchFamily="49" charset="-122"/>
                        </a:rPr>
                        <a:t>资料</a:t>
                      </a:r>
                      <a:endParaRPr lang="en-SG" sz="2400" dirty="0">
                        <a:solidFill>
                          <a:schemeClr val="bg1"/>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29186705"/>
                  </a:ext>
                </a:extLst>
              </a:tr>
              <a:tr h="1222874">
                <a:tc>
                  <a:txBody>
                    <a:bodyPr/>
                    <a:lstStyle/>
                    <a:p>
                      <a:r>
                        <a:rPr lang="zh-TW" altLang="en-US" sz="2400" b="1" dirty="0">
                          <a:solidFill>
                            <a:srgbClr val="0070C0"/>
                          </a:solidFill>
                          <a:latin typeface="KaiTi" panose="02010609060101010101" pitchFamily="49" charset="-122"/>
                          <a:ea typeface="KaiTi" panose="02010609060101010101" pitchFamily="49" charset="-122"/>
                        </a:rPr>
                        <a:t>一般產品宣稱或營養宣稱</a:t>
                      </a:r>
                      <a:endParaRPr lang="en-SG" sz="2400" b="1" dirty="0">
                        <a:solidFill>
                          <a:srgbClr val="0070C0"/>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CN" altLang="en-US" sz="2400" dirty="0">
                          <a:latin typeface="KaiTi" panose="02010609060101010101" pitchFamily="49" charset="-122"/>
                          <a:ea typeface="KaiTi" panose="02010609060101010101" pitchFamily="49" charset="-122"/>
                        </a:rPr>
                        <a:t>一般</a:t>
                      </a:r>
                      <a:endParaRPr lang="en-SG" sz="2400"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400" dirty="0">
                          <a:latin typeface="Calibri" panose="020F0502020204030204" pitchFamily="34" charset="0"/>
                          <a:ea typeface="KaiTi" panose="02010609060101010101" pitchFamily="49" charset="-122"/>
                        </a:rPr>
                        <a:t>e.g.</a:t>
                      </a:r>
                      <a:r>
                        <a:rPr lang="en-US" sz="2400" baseline="0" dirty="0">
                          <a:latin typeface="Calibri" panose="020F0502020204030204" pitchFamily="34" charset="0"/>
                          <a:ea typeface="KaiTi" panose="02010609060101010101" pitchFamily="49" charset="-122"/>
                        </a:rPr>
                        <a:t> </a:t>
                      </a:r>
                    </a:p>
                    <a:p>
                      <a:r>
                        <a:rPr lang="en-SG" sz="2400" dirty="0">
                          <a:latin typeface="Calibri" panose="020F0502020204030204" pitchFamily="34" charset="0"/>
                          <a:ea typeface="KaiTi" panose="02010609060101010101" pitchFamily="49" charset="-122"/>
                        </a:rPr>
                        <a:t>15% Codex NRV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400" dirty="0">
                          <a:latin typeface="KaiTi" panose="02010609060101010101" pitchFamily="49" charset="-122"/>
                          <a:ea typeface="KaiTi" panose="02010609060101010101" pitchFamily="49" charset="-122"/>
                        </a:rPr>
                        <a:t>參考文獻</a:t>
                      </a:r>
                      <a:r>
                        <a:rPr lang="zh-CN" altLang="en-US" sz="2400" dirty="0">
                          <a:latin typeface="KaiTi" panose="02010609060101010101" pitchFamily="49" charset="-122"/>
                          <a:ea typeface="KaiTi" panose="02010609060101010101" pitchFamily="49" charset="-122"/>
                        </a:rPr>
                        <a:t>，</a:t>
                      </a:r>
                      <a:r>
                        <a:rPr lang="zh-TW" altLang="en-US" sz="2400" dirty="0">
                          <a:latin typeface="KaiTi" panose="02010609060101010101" pitchFamily="49" charset="-122"/>
                          <a:ea typeface="KaiTi" panose="02010609060101010101" pitchFamily="49" charset="-122"/>
                        </a:rPr>
                        <a:t> 書籍</a:t>
                      </a:r>
                      <a:endParaRPr lang="en-SG" sz="2400"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55077281"/>
                  </a:ext>
                </a:extLst>
              </a:tr>
              <a:tr h="117989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400" b="1" dirty="0">
                          <a:solidFill>
                            <a:srgbClr val="0070C0"/>
                          </a:solidFill>
                          <a:latin typeface="KaiTi" panose="02010609060101010101" pitchFamily="49" charset="-122"/>
                          <a:ea typeface="KaiTi" panose="02010609060101010101" pitchFamily="49" charset="-122"/>
                        </a:rPr>
                        <a:t>功能宣稱</a:t>
                      </a:r>
                    </a:p>
                    <a:p>
                      <a:pPr marL="0" marR="0" lvl="0" indent="0" algn="l" defTabSz="914400" rtl="0" eaLnBrk="1" fontAlgn="auto" latinLnBrk="0" hangingPunct="1">
                        <a:lnSpc>
                          <a:spcPct val="100000"/>
                        </a:lnSpc>
                        <a:spcBef>
                          <a:spcPts val="0"/>
                        </a:spcBef>
                        <a:spcAft>
                          <a:spcPts val="0"/>
                        </a:spcAft>
                        <a:buClrTx/>
                        <a:buSzTx/>
                        <a:buFontTx/>
                        <a:buNone/>
                        <a:tabLst/>
                        <a:defRPr/>
                      </a:pPr>
                      <a:endParaRPr lang="zh-TW" altLang="en-US" sz="2400" b="1" dirty="0">
                        <a:solidFill>
                          <a:srgbClr val="0070C0"/>
                        </a:solidFill>
                        <a:latin typeface="KaiTi" panose="02010609060101010101" pitchFamily="49" charset="-122"/>
                        <a:ea typeface="KaiTi" panose="02010609060101010101" pitchFamily="49" charset="-122"/>
                      </a:endParaRPr>
                    </a:p>
                    <a:p>
                      <a:endParaRPr lang="en-SG" sz="2400" dirty="0">
                        <a:solidFill>
                          <a:srgbClr val="0070C0"/>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CN" altLang="en-US" sz="2400" dirty="0">
                          <a:latin typeface="KaiTi" panose="02010609060101010101" pitchFamily="49" charset="-122"/>
                          <a:ea typeface="KaiTi" panose="02010609060101010101" pitchFamily="49" charset="-122"/>
                        </a:rPr>
                        <a:t>中</a:t>
                      </a:r>
                      <a:endParaRPr lang="en-SG" sz="2400"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400" dirty="0">
                          <a:latin typeface="KaiTi" panose="02010609060101010101" pitchFamily="49" charset="-122"/>
                          <a:ea typeface="KaiTi" panose="02010609060101010101" pitchFamily="49" charset="-122"/>
                        </a:rPr>
                        <a:t>國際或先進國家認可的營養或身體功能宣稱</a:t>
                      </a:r>
                      <a:endParaRPr lang="en-SG" sz="2400"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2400" dirty="0">
                          <a:latin typeface="KaiTi" panose="02010609060101010101" pitchFamily="49" charset="-122"/>
                          <a:ea typeface="KaiTi" panose="02010609060101010101" pitchFamily="49" charset="-122"/>
                        </a:rPr>
                        <a:t>１＋１</a:t>
                      </a:r>
                      <a:endParaRPr lang="en-SG" sz="2400"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69568654"/>
                  </a:ext>
                </a:extLst>
              </a:tr>
              <a:tr h="1179891">
                <a:tc>
                  <a:txBody>
                    <a:bodyPr/>
                    <a:lstStyle/>
                    <a:p>
                      <a:r>
                        <a:rPr lang="zh-TW" altLang="en-US" sz="2400" b="1" dirty="0">
                          <a:solidFill>
                            <a:srgbClr val="0070C0"/>
                          </a:solidFill>
                          <a:latin typeface="KaiTi" panose="02010609060101010101" pitchFamily="49" charset="-122"/>
                          <a:ea typeface="KaiTi" panose="02010609060101010101" pitchFamily="49" charset="-122"/>
                        </a:rPr>
                        <a:t>降低疾病風險宣稱</a:t>
                      </a:r>
                      <a:endParaRPr lang="en-SG" sz="2400" b="1" dirty="0">
                        <a:solidFill>
                          <a:srgbClr val="0070C0"/>
                        </a:solidFill>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CN" altLang="en-US" sz="2400" dirty="0">
                          <a:latin typeface="KaiTi" panose="02010609060101010101" pitchFamily="49" charset="-122"/>
                          <a:ea typeface="KaiTi" panose="02010609060101010101" pitchFamily="49" charset="-122"/>
                        </a:rPr>
                        <a:t>高</a:t>
                      </a:r>
                      <a:endParaRPr lang="en-SG" sz="2400"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2400" dirty="0">
                          <a:latin typeface="KaiTi" panose="02010609060101010101" pitchFamily="49" charset="-122"/>
                          <a:ea typeface="KaiTi" panose="02010609060101010101" pitchFamily="49" charset="-122"/>
                        </a:rPr>
                        <a:t>功能機制有持續的證據支持</a:t>
                      </a:r>
                      <a:endParaRPr lang="en-SG" sz="2400"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CN" altLang="en-US" sz="2400" dirty="0">
                          <a:latin typeface="KaiTi" panose="02010609060101010101" pitchFamily="49" charset="-122"/>
                          <a:ea typeface="KaiTi" panose="02010609060101010101" pitchFamily="49" charset="-122"/>
                        </a:rPr>
                        <a:t>人體試驗＋１</a:t>
                      </a:r>
                      <a:endParaRPr lang="en-SG" sz="2400" dirty="0">
                        <a:latin typeface="KaiTi" panose="02010609060101010101" pitchFamily="49" charset="-122"/>
                        <a:ea typeface="KaiTi" panose="02010609060101010101" pitchFamily="49" charset="-122"/>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60949194"/>
                  </a:ext>
                </a:extLst>
              </a:tr>
            </a:tbl>
          </a:graphicData>
        </a:graphic>
      </p:graphicFrame>
    </p:spTree>
    <p:extLst>
      <p:ext uri="{BB962C8B-B14F-4D97-AF65-F5344CB8AC3E}">
        <p14:creationId xmlns:p14="http://schemas.microsoft.com/office/powerpoint/2010/main" val="3837599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Shape 338"/>
        <p:cNvGrpSpPr/>
        <p:nvPr/>
      </p:nvGrpSpPr>
      <p:grpSpPr>
        <a:xfrm>
          <a:off x="0" y="0"/>
          <a:ext cx="0" cy="0"/>
          <a:chOff x="0" y="0"/>
          <a:chExt cx="0" cy="0"/>
        </a:xfrm>
      </p:grpSpPr>
      <p:pic>
        <p:nvPicPr>
          <p:cNvPr id="5" name="Picture 4">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39" name="Google Shape;339;p29"/>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smtClean="0"/>
              <a:pPr algn="ctr"/>
              <a:t>46</a:t>
            </a:fld>
            <a:endParaRPr lang="en"/>
          </a:p>
        </p:txBody>
      </p:sp>
      <p:sp>
        <p:nvSpPr>
          <p:cNvPr id="4" name="Rectangle 3"/>
          <p:cNvSpPr/>
          <p:nvPr/>
        </p:nvSpPr>
        <p:spPr>
          <a:xfrm>
            <a:off x="0" y="14849"/>
            <a:ext cx="10570834" cy="646331"/>
          </a:xfrm>
          <a:prstGeom prst="rect">
            <a:avLst/>
          </a:prstGeom>
        </p:spPr>
        <p:txBody>
          <a:bodyPr wrap="square">
            <a:spAutoFit/>
          </a:bodyPr>
          <a:lstStyle/>
          <a:p>
            <a:pPr marL="45720" indent="0">
              <a:spcAft>
                <a:spcPts val="0"/>
              </a:spcAft>
              <a:buNone/>
            </a:pPr>
            <a:r>
              <a:rPr lang="en-US" sz="360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320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TW" sz="3200">
                <a:solidFill>
                  <a:srgbClr val="3C5C26"/>
                </a:solidFill>
                <a:latin typeface="KaiTi" panose="02010609060101010101" pitchFamily="49" charset="-122"/>
                <a:ea typeface="KaiTi" panose="02010609060101010101" pitchFamily="49" charset="-122"/>
                <a:cs typeface="Times New Roman" panose="02020603050405020304" pitchFamily="18" charset="0"/>
              </a:rPr>
              <a:t>8</a:t>
            </a:r>
            <a:r>
              <a:rPr lang="zh-TW" altLang="en-US" sz="320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en-US" altLang="zh-TW" sz="3200">
                <a:solidFill>
                  <a:srgbClr val="3C5C26"/>
                </a:solidFill>
                <a:latin typeface="Calibri" panose="020F0502020204030204" pitchFamily="34" charset="0"/>
                <a:ea typeface="KaiTi" panose="02010609060101010101" pitchFamily="49" charset="-122"/>
                <a:cs typeface="Times New Roman" panose="02020603050405020304" pitchFamily="18" charset="0"/>
              </a:rPr>
              <a:t>GMP</a:t>
            </a:r>
            <a:endParaRPr lang="en-SG" sz="3200" dirty="0">
              <a:solidFill>
                <a:srgbClr val="3C5C26"/>
              </a:solidFill>
              <a:latin typeface="Calibri" panose="020F0502020204030204" pitchFamily="34" charset="0"/>
              <a:ea typeface="KaiTi" panose="02010609060101010101" pitchFamily="49" charset="-122"/>
              <a:cs typeface="Times New Roman" panose="02020603050405020304" pitchFamily="18" charset="0"/>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750928" y="675311"/>
            <a:ext cx="4104456" cy="606745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a:extLst>
              <a:ext uri="{FF2B5EF4-FFF2-40B4-BE49-F238E27FC236}">
                <a16:creationId xmlns:a16="http://schemas.microsoft.com/office/drawing/2014/main" id="{F8FF5E2F-9AC7-5890-6717-B2F11AB5F68B}"/>
              </a:ext>
            </a:extLst>
          </p:cNvPr>
          <p:cNvPicPr>
            <a:picLocks noChangeAspect="1"/>
          </p:cNvPicPr>
          <p:nvPr/>
        </p:nvPicPr>
        <p:blipFill>
          <a:blip r:embed="rId5"/>
          <a:stretch>
            <a:fillRect/>
          </a:stretch>
        </p:blipFill>
        <p:spPr>
          <a:xfrm>
            <a:off x="2037757" y="4255671"/>
            <a:ext cx="2832519" cy="2426215"/>
          </a:xfrm>
          <a:prstGeom prst="triangle">
            <a:avLst/>
          </a:prstGeom>
        </p:spPr>
      </p:pic>
      <p:pic>
        <p:nvPicPr>
          <p:cNvPr id="3" name="Picture 2">
            <a:extLst>
              <a:ext uri="{FF2B5EF4-FFF2-40B4-BE49-F238E27FC236}">
                <a16:creationId xmlns:a16="http://schemas.microsoft.com/office/drawing/2014/main" id="{BF49335E-EE74-198E-3E35-2FAA6259944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90815" y="1809637"/>
            <a:ext cx="6093507" cy="4603652"/>
          </a:xfrm>
          <a:prstGeom prst="rect">
            <a:avLst/>
          </a:prstGeom>
        </p:spPr>
      </p:pic>
    </p:spTree>
    <p:extLst>
      <p:ext uri="{BB962C8B-B14F-4D97-AF65-F5344CB8AC3E}">
        <p14:creationId xmlns:p14="http://schemas.microsoft.com/office/powerpoint/2010/main" val="27184058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Shape 344"/>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45" name="Google Shape;345;p30"/>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47</a:t>
            </a:fld>
            <a:endParaRPr/>
          </a:p>
        </p:txBody>
      </p:sp>
      <p:sp>
        <p:nvSpPr>
          <p:cNvPr id="4" name="Rectangle 3"/>
          <p:cNvSpPr/>
          <p:nvPr/>
        </p:nvSpPr>
        <p:spPr>
          <a:xfrm>
            <a:off x="261764" y="0"/>
            <a:ext cx="10570834" cy="1077218"/>
          </a:xfrm>
          <a:prstGeom prst="rect">
            <a:avLst/>
          </a:prstGeom>
        </p:spPr>
        <p:txBody>
          <a:bodyPr wrap="squar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marL="45720" indent="0">
              <a:spcAft>
                <a:spcPts val="0"/>
              </a:spcAft>
              <a:buNone/>
            </a:pP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TW"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9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產品標籤</a:t>
            </a:r>
          </a:p>
        </p:txBody>
      </p:sp>
      <p:pic>
        <p:nvPicPr>
          <p:cNvPr id="2" name="Picture 1"/>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549796" y="1204692"/>
            <a:ext cx="3744416" cy="54174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angle 6"/>
          <p:cNvSpPr/>
          <p:nvPr/>
        </p:nvSpPr>
        <p:spPr>
          <a:xfrm>
            <a:off x="4970516" y="1176418"/>
            <a:ext cx="6434346" cy="5632311"/>
          </a:xfrm>
          <a:prstGeom prst="rect">
            <a:avLst/>
          </a:prstGeom>
        </p:spPr>
        <p:txBody>
          <a:bodyPr wrap="square">
            <a:spAutoFit/>
          </a:bodyPr>
          <a:lstStyle/>
          <a:p>
            <a:r>
              <a:rPr lang="zh-TW" altLang="en-US" sz="2400" dirty="0">
                <a:solidFill>
                  <a:srgbClr val="0070C0"/>
                </a:solidFill>
                <a:latin typeface="KaiTi" panose="02010609060101010101" pitchFamily="49" charset="-122"/>
                <a:ea typeface="KaiTi" panose="02010609060101010101" pitchFamily="49" charset="-122"/>
              </a:rPr>
              <a:t>（</a:t>
            </a:r>
            <a:r>
              <a:rPr lang="en-US" altLang="zh-TW" sz="2400" dirty="0">
                <a:solidFill>
                  <a:srgbClr val="0070C0"/>
                </a:solidFill>
                <a:latin typeface="KaiTi" panose="02010609060101010101" pitchFamily="49" charset="-122"/>
                <a:ea typeface="KaiTi" panose="02010609060101010101" pitchFamily="49" charset="-122"/>
              </a:rPr>
              <a:t>a</a:t>
            </a:r>
            <a:r>
              <a:rPr lang="zh-TW" altLang="en-US" sz="2400" dirty="0">
                <a:solidFill>
                  <a:srgbClr val="0070C0"/>
                </a:solidFill>
                <a:latin typeface="KaiTi" panose="02010609060101010101" pitchFamily="49" charset="-122"/>
                <a:ea typeface="KaiTi" panose="02010609060101010101" pitchFamily="49" charset="-122"/>
              </a:rPr>
              <a:t>）</a:t>
            </a:r>
            <a:r>
              <a:rPr lang="zh-CN" altLang="en-US" sz="2400" dirty="0">
                <a:solidFill>
                  <a:srgbClr val="0070C0"/>
                </a:solidFill>
                <a:latin typeface="KaiTi" panose="02010609060101010101" pitchFamily="49" charset="-122"/>
                <a:ea typeface="KaiTi" panose="02010609060101010101" pitchFamily="49" charset="-122"/>
              </a:rPr>
              <a:t>产品名</a:t>
            </a:r>
            <a:endParaRPr lang="zh-TW" altLang="en-US" sz="2400" dirty="0">
              <a:solidFill>
                <a:srgbClr val="0070C0"/>
              </a:solidFill>
              <a:latin typeface="KaiTi" panose="02010609060101010101" pitchFamily="49" charset="-122"/>
              <a:ea typeface="KaiTi" panose="02010609060101010101" pitchFamily="49" charset="-122"/>
            </a:endParaRPr>
          </a:p>
          <a:p>
            <a:r>
              <a:rPr lang="zh-TW" altLang="en-US" sz="2400" dirty="0">
                <a:solidFill>
                  <a:srgbClr val="0070C0"/>
                </a:solidFill>
                <a:latin typeface="KaiTi" panose="02010609060101010101" pitchFamily="49" charset="-122"/>
                <a:ea typeface="KaiTi" panose="02010609060101010101" pitchFamily="49" charset="-122"/>
              </a:rPr>
              <a:t>（</a:t>
            </a:r>
            <a:r>
              <a:rPr lang="en-US" altLang="zh-TW" sz="2400" dirty="0">
                <a:solidFill>
                  <a:srgbClr val="0070C0"/>
                </a:solidFill>
                <a:latin typeface="KaiTi" panose="02010609060101010101" pitchFamily="49" charset="-122"/>
                <a:ea typeface="KaiTi" panose="02010609060101010101" pitchFamily="49" charset="-122"/>
              </a:rPr>
              <a:t>b</a:t>
            </a:r>
            <a:r>
              <a:rPr lang="zh-TW" altLang="en-US" sz="2400" dirty="0">
                <a:solidFill>
                  <a:srgbClr val="0070C0"/>
                </a:solidFill>
                <a:latin typeface="KaiTi" panose="02010609060101010101" pitchFamily="49" charset="-122"/>
                <a:ea typeface="KaiTi" panose="02010609060101010101" pitchFamily="49" charset="-122"/>
              </a:rPr>
              <a:t>）</a:t>
            </a:r>
            <a:r>
              <a:rPr lang="zh-CN" altLang="en-US" sz="2400" dirty="0">
                <a:solidFill>
                  <a:srgbClr val="0070C0"/>
                </a:solidFill>
                <a:latin typeface="KaiTi" panose="02010609060101010101" pitchFamily="49" charset="-122"/>
                <a:ea typeface="KaiTi" panose="02010609060101010101" pitchFamily="49" charset="-122"/>
              </a:rPr>
              <a:t>剂型</a:t>
            </a:r>
            <a:endParaRPr lang="en-US" altLang="zh-TW" sz="2400" dirty="0">
              <a:solidFill>
                <a:srgbClr val="0070C0"/>
              </a:solidFill>
              <a:latin typeface="KaiTi" panose="02010609060101010101" pitchFamily="49" charset="-122"/>
              <a:ea typeface="KaiTi" panose="02010609060101010101" pitchFamily="49" charset="-122"/>
            </a:endParaRPr>
          </a:p>
          <a:p>
            <a:r>
              <a:rPr lang="zh-TW" altLang="en-US" sz="2400" dirty="0">
                <a:solidFill>
                  <a:srgbClr val="0070C0"/>
                </a:solidFill>
                <a:latin typeface="KaiTi" panose="02010609060101010101" pitchFamily="49" charset="-122"/>
                <a:ea typeface="KaiTi" panose="02010609060101010101" pitchFamily="49" charset="-122"/>
              </a:rPr>
              <a:t>（</a:t>
            </a:r>
            <a:r>
              <a:rPr lang="en-US" altLang="zh-TW" sz="2400" dirty="0">
                <a:solidFill>
                  <a:srgbClr val="0070C0"/>
                </a:solidFill>
                <a:latin typeface="KaiTi" panose="02010609060101010101" pitchFamily="49" charset="-122"/>
                <a:ea typeface="KaiTi" panose="02010609060101010101" pitchFamily="49" charset="-122"/>
              </a:rPr>
              <a:t>c</a:t>
            </a:r>
            <a:r>
              <a:rPr lang="zh-TW" altLang="en-US" sz="2400" dirty="0">
                <a:solidFill>
                  <a:srgbClr val="0070C0"/>
                </a:solidFill>
                <a:latin typeface="KaiTi" panose="02010609060101010101" pitchFamily="49" charset="-122"/>
                <a:ea typeface="KaiTi" panose="02010609060101010101" pitchFamily="49" charset="-122"/>
              </a:rPr>
              <a:t>）</a:t>
            </a:r>
            <a:r>
              <a:rPr lang="zh-CN" altLang="en-US" sz="2400" dirty="0">
                <a:solidFill>
                  <a:srgbClr val="FF0000"/>
                </a:solidFill>
                <a:latin typeface="KaiTi" panose="02010609060101010101" pitchFamily="49" charset="-122"/>
                <a:ea typeface="KaiTi" panose="02010609060101010101" pitchFamily="49" charset="-122"/>
              </a:rPr>
              <a:t>主成分及剂量</a:t>
            </a:r>
            <a:endParaRPr lang="en-US" altLang="zh-TW" sz="2400" dirty="0">
              <a:solidFill>
                <a:srgbClr val="FF0000"/>
              </a:solidFill>
              <a:latin typeface="KaiTi" panose="02010609060101010101" pitchFamily="49" charset="-122"/>
              <a:ea typeface="KaiTi" panose="02010609060101010101" pitchFamily="49" charset="-122"/>
            </a:endParaRPr>
          </a:p>
          <a:p>
            <a:r>
              <a:rPr lang="zh-TW" altLang="en-US" sz="2400" dirty="0">
                <a:solidFill>
                  <a:srgbClr val="0070C0"/>
                </a:solidFill>
                <a:latin typeface="KaiTi" panose="02010609060101010101" pitchFamily="49" charset="-122"/>
                <a:ea typeface="KaiTi" panose="02010609060101010101" pitchFamily="49" charset="-122"/>
              </a:rPr>
              <a:t>（</a:t>
            </a:r>
            <a:r>
              <a:rPr lang="en-US" altLang="zh-TW" sz="2400" dirty="0">
                <a:solidFill>
                  <a:srgbClr val="0070C0"/>
                </a:solidFill>
                <a:latin typeface="KaiTi" panose="02010609060101010101" pitchFamily="49" charset="-122"/>
                <a:ea typeface="KaiTi" panose="02010609060101010101" pitchFamily="49" charset="-122"/>
              </a:rPr>
              <a:t>d</a:t>
            </a:r>
            <a:r>
              <a:rPr lang="zh-TW" altLang="en-US" sz="2400" dirty="0">
                <a:solidFill>
                  <a:srgbClr val="0070C0"/>
                </a:solidFill>
                <a:latin typeface="KaiTi" panose="02010609060101010101" pitchFamily="49" charset="-122"/>
                <a:ea typeface="KaiTi" panose="02010609060101010101" pitchFamily="49" charset="-122"/>
              </a:rPr>
              <a:t>）</a:t>
            </a:r>
            <a:r>
              <a:rPr lang="zh-CN" altLang="en-US" sz="2400" dirty="0">
                <a:solidFill>
                  <a:srgbClr val="0070C0"/>
                </a:solidFill>
                <a:latin typeface="KaiTi" panose="02010609060101010101" pitchFamily="49" charset="-122"/>
                <a:ea typeface="KaiTi" panose="02010609060101010101" pitchFamily="49" charset="-122"/>
              </a:rPr>
              <a:t>批号</a:t>
            </a:r>
            <a:endParaRPr lang="en-US" altLang="zh-CN" sz="2400" dirty="0">
              <a:solidFill>
                <a:srgbClr val="0070C0"/>
              </a:solidFill>
              <a:latin typeface="KaiTi" panose="02010609060101010101" pitchFamily="49" charset="-122"/>
              <a:ea typeface="KaiTi" panose="02010609060101010101" pitchFamily="49" charset="-122"/>
            </a:endParaRPr>
          </a:p>
          <a:p>
            <a:r>
              <a:rPr lang="zh-CN" altLang="en-US" sz="2400" dirty="0">
                <a:solidFill>
                  <a:srgbClr val="0070C0"/>
                </a:solidFill>
                <a:latin typeface="KaiTi" panose="02010609060101010101" pitchFamily="49" charset="-122"/>
                <a:ea typeface="KaiTi" panose="02010609060101010101" pitchFamily="49" charset="-122"/>
              </a:rPr>
              <a:t>（</a:t>
            </a:r>
            <a:r>
              <a:rPr lang="en-US" altLang="zh-CN" sz="2400" dirty="0">
                <a:solidFill>
                  <a:srgbClr val="0070C0"/>
                </a:solidFill>
                <a:latin typeface="KaiTi" panose="02010609060101010101" pitchFamily="49" charset="-122"/>
                <a:ea typeface="KaiTi" panose="02010609060101010101" pitchFamily="49" charset="-122"/>
              </a:rPr>
              <a:t>e) </a:t>
            </a:r>
            <a:r>
              <a:rPr lang="zh-CN" altLang="en-US" sz="2400" dirty="0">
                <a:solidFill>
                  <a:srgbClr val="0070C0"/>
                </a:solidFill>
                <a:latin typeface="KaiTi" panose="02010609060101010101" pitchFamily="49" charset="-122"/>
                <a:ea typeface="KaiTi" panose="02010609060101010101" pitchFamily="49" charset="-122"/>
              </a:rPr>
              <a:t>生产日期及保存期限，或只有保存期限</a:t>
            </a:r>
            <a:endParaRPr lang="en-US" altLang="zh-CN" sz="2400" dirty="0">
              <a:solidFill>
                <a:srgbClr val="0070C0"/>
              </a:solidFill>
              <a:latin typeface="KaiTi" panose="02010609060101010101" pitchFamily="49" charset="-122"/>
              <a:ea typeface="KaiTi" panose="02010609060101010101" pitchFamily="49" charset="-122"/>
            </a:endParaRPr>
          </a:p>
          <a:p>
            <a:r>
              <a:rPr lang="en-US" altLang="zh-TW" sz="2400" dirty="0">
                <a:solidFill>
                  <a:srgbClr val="0070C0"/>
                </a:solidFill>
                <a:latin typeface="KaiTi" panose="02010609060101010101" pitchFamily="49" charset="-122"/>
                <a:ea typeface="KaiTi" panose="02010609060101010101" pitchFamily="49" charset="-122"/>
              </a:rPr>
              <a:t> (f) </a:t>
            </a:r>
            <a:r>
              <a:rPr lang="zh-CN" altLang="en-US" sz="2400" dirty="0">
                <a:solidFill>
                  <a:srgbClr val="0070C0"/>
                </a:solidFill>
                <a:latin typeface="KaiTi" panose="02010609060101010101" pitchFamily="49" charset="-122"/>
                <a:ea typeface="KaiTi" panose="02010609060101010101" pitchFamily="49" charset="-122"/>
              </a:rPr>
              <a:t>服用方法</a:t>
            </a:r>
            <a:endParaRPr lang="en-US" altLang="zh-TW" sz="2400" dirty="0">
              <a:solidFill>
                <a:srgbClr val="0070C0"/>
              </a:solidFill>
              <a:latin typeface="KaiTi" panose="02010609060101010101" pitchFamily="49" charset="-122"/>
              <a:ea typeface="KaiTi" panose="02010609060101010101" pitchFamily="49" charset="-122"/>
            </a:endParaRPr>
          </a:p>
          <a:p>
            <a:r>
              <a:rPr lang="en-US" altLang="zh-TW" sz="2400" dirty="0">
                <a:solidFill>
                  <a:srgbClr val="0070C0"/>
                </a:solidFill>
                <a:latin typeface="KaiTi" panose="02010609060101010101" pitchFamily="49" charset="-122"/>
                <a:ea typeface="KaiTi" panose="02010609060101010101" pitchFamily="49" charset="-122"/>
              </a:rPr>
              <a:t> (g)</a:t>
            </a:r>
            <a:r>
              <a:rPr lang="zh-CN" altLang="en-US" sz="2400" dirty="0">
                <a:solidFill>
                  <a:srgbClr val="0070C0"/>
                </a:solidFill>
                <a:latin typeface="KaiTi" panose="02010609060101010101" pitchFamily="49" charset="-122"/>
                <a:ea typeface="KaiTi" panose="02010609060101010101" pitchFamily="49" charset="-122"/>
              </a:rPr>
              <a:t> 用途</a:t>
            </a:r>
            <a:endParaRPr lang="en-US" altLang="zh-TW" sz="2400" dirty="0">
              <a:solidFill>
                <a:srgbClr val="0070C0"/>
              </a:solidFill>
              <a:latin typeface="KaiTi" panose="02010609060101010101" pitchFamily="49" charset="-122"/>
              <a:ea typeface="KaiTi" panose="02010609060101010101" pitchFamily="49" charset="-122"/>
            </a:endParaRPr>
          </a:p>
          <a:p>
            <a:r>
              <a:rPr lang="en-US" altLang="zh-TW" sz="2400" dirty="0">
                <a:solidFill>
                  <a:srgbClr val="0070C0"/>
                </a:solidFill>
                <a:latin typeface="KaiTi" panose="02010609060101010101" pitchFamily="49" charset="-122"/>
                <a:ea typeface="KaiTi" panose="02010609060101010101" pitchFamily="49" charset="-122"/>
              </a:rPr>
              <a:t> (h) </a:t>
            </a:r>
            <a:r>
              <a:rPr lang="zh-CN" altLang="en-US" sz="2400" dirty="0">
                <a:solidFill>
                  <a:srgbClr val="0070C0"/>
                </a:solidFill>
                <a:latin typeface="KaiTi" panose="02010609060101010101" pitchFamily="49" charset="-122"/>
                <a:ea typeface="KaiTi" panose="02010609060101010101" pitchFamily="49" charset="-122"/>
              </a:rPr>
              <a:t>保存方式</a:t>
            </a:r>
            <a:endParaRPr lang="en-US" altLang="zh-TW" sz="2400" dirty="0">
              <a:solidFill>
                <a:srgbClr val="0070C0"/>
              </a:solidFill>
              <a:latin typeface="KaiTi" panose="02010609060101010101" pitchFamily="49" charset="-122"/>
              <a:ea typeface="KaiTi" panose="02010609060101010101" pitchFamily="49" charset="-122"/>
            </a:endParaRPr>
          </a:p>
          <a:p>
            <a:r>
              <a:rPr lang="en-US" altLang="zh-TW" sz="2400" dirty="0">
                <a:solidFill>
                  <a:srgbClr val="0070C0"/>
                </a:solidFill>
                <a:latin typeface="KaiTi" panose="02010609060101010101" pitchFamily="49" charset="-122"/>
                <a:ea typeface="KaiTi" panose="02010609060101010101" pitchFamily="49" charset="-122"/>
              </a:rPr>
              <a:t> (</a:t>
            </a:r>
            <a:r>
              <a:rPr lang="en-US" altLang="zh-TW" sz="2400" dirty="0" err="1">
                <a:solidFill>
                  <a:srgbClr val="0070C0"/>
                </a:solidFill>
                <a:latin typeface="KaiTi" panose="02010609060101010101" pitchFamily="49" charset="-122"/>
                <a:ea typeface="KaiTi" panose="02010609060101010101" pitchFamily="49" charset="-122"/>
              </a:rPr>
              <a:t>i</a:t>
            </a:r>
            <a:r>
              <a:rPr lang="en-US" altLang="zh-TW" sz="2400" dirty="0">
                <a:solidFill>
                  <a:srgbClr val="0070C0"/>
                </a:solidFill>
                <a:latin typeface="KaiTi" panose="02010609060101010101" pitchFamily="49" charset="-122"/>
                <a:ea typeface="KaiTi" panose="02010609060101010101" pitchFamily="49" charset="-122"/>
              </a:rPr>
              <a:t>) </a:t>
            </a:r>
            <a:r>
              <a:rPr lang="zh-CN" altLang="en-US" sz="2400" dirty="0">
                <a:solidFill>
                  <a:srgbClr val="0070C0"/>
                </a:solidFill>
                <a:latin typeface="KaiTi" panose="02010609060101010101" pitchFamily="49" charset="-122"/>
                <a:ea typeface="KaiTi" panose="02010609060101010101" pitchFamily="49" charset="-122"/>
              </a:rPr>
              <a:t>产品注册号码</a:t>
            </a:r>
            <a:endParaRPr lang="en-US" altLang="zh-TW" sz="2400" dirty="0">
              <a:solidFill>
                <a:srgbClr val="0070C0"/>
              </a:solidFill>
              <a:latin typeface="KaiTi" panose="02010609060101010101" pitchFamily="49" charset="-122"/>
              <a:ea typeface="KaiTi" panose="02010609060101010101" pitchFamily="49" charset="-122"/>
            </a:endParaRPr>
          </a:p>
          <a:p>
            <a:r>
              <a:rPr lang="en-US" altLang="zh-TW" sz="2400" dirty="0">
                <a:solidFill>
                  <a:srgbClr val="0070C0"/>
                </a:solidFill>
                <a:latin typeface="KaiTi" panose="02010609060101010101" pitchFamily="49" charset="-122"/>
                <a:ea typeface="KaiTi" panose="02010609060101010101" pitchFamily="49" charset="-122"/>
              </a:rPr>
              <a:t> (j) </a:t>
            </a:r>
            <a:r>
              <a:rPr lang="zh-CN" altLang="en-US" sz="2400" dirty="0">
                <a:solidFill>
                  <a:srgbClr val="FF0000"/>
                </a:solidFill>
                <a:latin typeface="KaiTi" panose="02010609060101010101" pitchFamily="49" charset="-122"/>
                <a:ea typeface="KaiTi" panose="02010609060101010101" pitchFamily="49" charset="-122"/>
              </a:rPr>
              <a:t>制造商名称及地址</a:t>
            </a:r>
            <a:endParaRPr lang="en-US" altLang="zh-TW" sz="2400" dirty="0">
              <a:solidFill>
                <a:srgbClr val="FF0000"/>
              </a:solidFill>
              <a:latin typeface="KaiTi" panose="02010609060101010101" pitchFamily="49" charset="-122"/>
              <a:ea typeface="KaiTi" panose="02010609060101010101" pitchFamily="49" charset="-122"/>
            </a:endParaRPr>
          </a:p>
          <a:p>
            <a:r>
              <a:rPr lang="zh-CN" altLang="en-US" sz="2400" dirty="0">
                <a:solidFill>
                  <a:srgbClr val="0070C0"/>
                </a:solidFill>
                <a:latin typeface="KaiTi" panose="02010609060101010101" pitchFamily="49" charset="-122"/>
                <a:ea typeface="KaiTi" panose="02010609060101010101" pitchFamily="49" charset="-122"/>
              </a:rPr>
              <a:t> </a:t>
            </a:r>
            <a:r>
              <a:rPr lang="en-US" altLang="zh-TW" sz="2400" dirty="0">
                <a:solidFill>
                  <a:srgbClr val="0070C0"/>
                </a:solidFill>
                <a:latin typeface="KaiTi" panose="02010609060101010101" pitchFamily="49" charset="-122"/>
                <a:ea typeface="KaiTi" panose="02010609060101010101" pitchFamily="49" charset="-122"/>
              </a:rPr>
              <a:t>(k) </a:t>
            </a:r>
            <a:r>
              <a:rPr lang="zh-CN" altLang="en-US" sz="2400" dirty="0">
                <a:solidFill>
                  <a:srgbClr val="0070C0"/>
                </a:solidFill>
                <a:latin typeface="KaiTi" panose="02010609060101010101" pitchFamily="49" charset="-122"/>
                <a:ea typeface="KaiTi" panose="02010609060101010101" pitchFamily="49" charset="-122"/>
              </a:rPr>
              <a:t>授权商名称及地址</a:t>
            </a:r>
            <a:endParaRPr lang="en-US" altLang="zh-CN" sz="2400" dirty="0">
              <a:solidFill>
                <a:srgbClr val="0070C0"/>
              </a:solidFill>
              <a:latin typeface="KaiTi" panose="02010609060101010101" pitchFamily="49" charset="-122"/>
              <a:ea typeface="KaiTi" panose="02010609060101010101" pitchFamily="49" charset="-122"/>
            </a:endParaRPr>
          </a:p>
          <a:p>
            <a:r>
              <a:rPr lang="en-US" altLang="zh-CN" sz="2400" dirty="0">
                <a:solidFill>
                  <a:srgbClr val="0070C0"/>
                </a:solidFill>
                <a:latin typeface="KaiTi" panose="02010609060101010101" pitchFamily="49" charset="-122"/>
                <a:ea typeface="KaiTi" panose="02010609060101010101" pitchFamily="49" charset="-122"/>
              </a:rPr>
              <a:t> (l) </a:t>
            </a:r>
            <a:r>
              <a:rPr lang="zh-CN" altLang="en-US" sz="2400" dirty="0">
                <a:solidFill>
                  <a:srgbClr val="0070C0"/>
                </a:solidFill>
                <a:latin typeface="KaiTi" panose="02010609060101010101" pitchFamily="49" charset="-122"/>
                <a:ea typeface="KaiTi" panose="02010609060101010101" pitchFamily="49" charset="-122"/>
              </a:rPr>
              <a:t>警语</a:t>
            </a:r>
            <a:endParaRPr lang="en-US" altLang="zh-CN" sz="2400" dirty="0">
              <a:solidFill>
                <a:srgbClr val="0070C0"/>
              </a:solidFill>
              <a:latin typeface="KaiTi" panose="02010609060101010101" pitchFamily="49" charset="-122"/>
              <a:ea typeface="KaiTi" panose="02010609060101010101" pitchFamily="49" charset="-122"/>
            </a:endParaRPr>
          </a:p>
          <a:p>
            <a:r>
              <a:rPr lang="en-US" altLang="zh-CN" sz="2400" dirty="0">
                <a:solidFill>
                  <a:srgbClr val="0070C0"/>
                </a:solidFill>
                <a:latin typeface="KaiTi" panose="02010609060101010101" pitchFamily="49" charset="-122"/>
                <a:ea typeface="KaiTi" panose="02010609060101010101" pitchFamily="49" charset="-122"/>
              </a:rPr>
              <a:t> (m)</a:t>
            </a:r>
            <a:r>
              <a:rPr lang="zh-CN" altLang="en-US" sz="2400" dirty="0">
                <a:solidFill>
                  <a:srgbClr val="0070C0"/>
                </a:solidFill>
                <a:latin typeface="KaiTi" panose="02010609060101010101" pitchFamily="49" charset="-122"/>
                <a:ea typeface="KaiTi" panose="02010609060101010101" pitchFamily="49" charset="-122"/>
              </a:rPr>
              <a:t> 包装数量</a:t>
            </a:r>
            <a:endParaRPr lang="en-US" altLang="zh-CN" sz="2400" dirty="0">
              <a:solidFill>
                <a:srgbClr val="0070C0"/>
              </a:solidFill>
              <a:latin typeface="KaiTi" panose="02010609060101010101" pitchFamily="49" charset="-122"/>
              <a:ea typeface="KaiTi" panose="02010609060101010101" pitchFamily="49" charset="-122"/>
            </a:endParaRPr>
          </a:p>
          <a:p>
            <a:r>
              <a:rPr lang="en-US" altLang="zh-CN" sz="2400" dirty="0">
                <a:solidFill>
                  <a:srgbClr val="0070C0"/>
                </a:solidFill>
                <a:latin typeface="KaiTi" panose="02010609060101010101" pitchFamily="49" charset="-122"/>
                <a:ea typeface="KaiTi" panose="02010609060101010101" pitchFamily="49" charset="-122"/>
              </a:rPr>
              <a:t> (n) </a:t>
            </a:r>
            <a:r>
              <a:rPr lang="zh-CN" altLang="en-US" sz="2400" dirty="0">
                <a:solidFill>
                  <a:srgbClr val="0070C0"/>
                </a:solidFill>
                <a:latin typeface="KaiTi" panose="02010609060101010101" pitchFamily="49" charset="-122"/>
                <a:ea typeface="KaiTi" panose="02010609060101010101" pitchFamily="49" charset="-122"/>
              </a:rPr>
              <a:t>其他说明</a:t>
            </a:r>
            <a:endParaRPr lang="en-US" altLang="zh-CN" sz="2400" dirty="0">
              <a:solidFill>
                <a:srgbClr val="0070C0"/>
              </a:solidFill>
              <a:latin typeface="KaiTi" panose="02010609060101010101" pitchFamily="49" charset="-122"/>
              <a:ea typeface="KaiTi" panose="02010609060101010101" pitchFamily="49" charset="-122"/>
            </a:endParaRPr>
          </a:p>
          <a:p>
            <a:r>
              <a:rPr lang="zh-CN" altLang="en-US" sz="2400" dirty="0">
                <a:solidFill>
                  <a:srgbClr val="0070C0"/>
                </a:solidFill>
                <a:latin typeface="KaiTi" panose="02010609060101010101" pitchFamily="49" charset="-122"/>
                <a:ea typeface="KaiTi" panose="02010609060101010101" pitchFamily="49" charset="-122"/>
              </a:rPr>
              <a:t>（</a:t>
            </a:r>
            <a:r>
              <a:rPr lang="en-US" altLang="zh-CN" sz="2400" dirty="0">
                <a:solidFill>
                  <a:srgbClr val="0070C0"/>
                </a:solidFill>
                <a:latin typeface="KaiTi" panose="02010609060101010101" pitchFamily="49" charset="-122"/>
                <a:ea typeface="KaiTi" panose="02010609060101010101" pitchFamily="49" charset="-122"/>
              </a:rPr>
              <a:t>o) </a:t>
            </a:r>
            <a:r>
              <a:rPr lang="zh-CN" altLang="en-US" sz="2400" dirty="0">
                <a:solidFill>
                  <a:srgbClr val="0070C0"/>
                </a:solidFill>
                <a:latin typeface="KaiTi" panose="02010609060101010101" pitchFamily="49" charset="-122"/>
                <a:ea typeface="KaiTi" panose="02010609060101010101" pitchFamily="49" charset="-122"/>
              </a:rPr>
              <a:t>国家语文或英语</a:t>
            </a:r>
            <a:endParaRPr lang="en-US" altLang="zh-CN" sz="2400" dirty="0">
              <a:solidFill>
                <a:srgbClr val="0070C0"/>
              </a:solidFill>
              <a:latin typeface="KaiTi" panose="02010609060101010101" pitchFamily="49" charset="-122"/>
              <a:ea typeface="KaiTi" panose="02010609060101010101" pitchFamily="49" charset="-122"/>
            </a:endParaRPr>
          </a:p>
        </p:txBody>
      </p:sp>
      <p:sp>
        <p:nvSpPr>
          <p:cNvPr id="8" name="Rectangle 3"/>
          <p:cNvSpPr>
            <a:spLocks noChangeArrowheads="1"/>
          </p:cNvSpPr>
          <p:nvPr/>
        </p:nvSpPr>
        <p:spPr bwMode="auto">
          <a:xfrm>
            <a:off x="4974032" y="681472"/>
            <a:ext cx="2272584"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spcBef>
                <a:spcPct val="0"/>
              </a:spcBef>
              <a:buSzPct val="120000"/>
              <a:defRPr sz="1600">
                <a:solidFill>
                  <a:schemeClr val="tx1"/>
                </a:solidFill>
                <a:latin typeface="Arial" charset="0"/>
              </a:defRPr>
            </a:lvl1pPr>
            <a:lvl2pPr marL="800100" indent="-342900" eaLnBrk="0" hangingPunct="0">
              <a:spcBef>
                <a:spcPct val="0"/>
              </a:spcBef>
              <a:buSzPct val="120000"/>
              <a:buChar char="•"/>
              <a:defRPr sz="1600">
                <a:solidFill>
                  <a:schemeClr val="tx1"/>
                </a:solidFill>
                <a:latin typeface="Arial" charset="0"/>
              </a:defRPr>
            </a:lvl2pPr>
            <a:lvl3pPr marL="1257300" indent="-342900" eaLnBrk="0" hangingPunct="0">
              <a:spcBef>
                <a:spcPct val="0"/>
              </a:spcBef>
              <a:buChar char="–"/>
              <a:defRPr sz="1600">
                <a:solidFill>
                  <a:schemeClr val="tx1"/>
                </a:solidFill>
                <a:latin typeface="Arial" charset="0"/>
              </a:defRPr>
            </a:lvl3pPr>
            <a:lvl4pPr marL="1714500" indent="-342900" eaLnBrk="0" hangingPunct="0">
              <a:spcBef>
                <a:spcPct val="0"/>
              </a:spcBef>
              <a:buSzPct val="89000"/>
              <a:buChar char="•"/>
              <a:defRPr sz="1600">
                <a:solidFill>
                  <a:schemeClr val="tx1"/>
                </a:solidFill>
                <a:latin typeface="Arial" charset="0"/>
              </a:defRPr>
            </a:lvl4pPr>
            <a:lvl5pPr marL="2171700" indent="-342900" eaLnBrk="0" hangingPunct="0">
              <a:spcBef>
                <a:spcPct val="0"/>
              </a:spcBef>
              <a:buSzPct val="75000"/>
              <a:buChar char="–"/>
              <a:defRPr sz="1600">
                <a:solidFill>
                  <a:schemeClr val="tx1"/>
                </a:solidFill>
                <a:latin typeface="Arial" charset="0"/>
              </a:defRPr>
            </a:lvl5pPr>
            <a:lvl6pPr marL="2628900" indent="-342900" eaLnBrk="0" fontAlgn="base" hangingPunct="0">
              <a:spcBef>
                <a:spcPct val="0"/>
              </a:spcBef>
              <a:spcAft>
                <a:spcPct val="0"/>
              </a:spcAft>
              <a:buSzPct val="75000"/>
              <a:buChar char="–"/>
              <a:defRPr sz="1600">
                <a:solidFill>
                  <a:schemeClr val="tx1"/>
                </a:solidFill>
                <a:latin typeface="Arial" charset="0"/>
              </a:defRPr>
            </a:lvl6pPr>
            <a:lvl7pPr marL="3086100" indent="-342900" eaLnBrk="0" fontAlgn="base" hangingPunct="0">
              <a:spcBef>
                <a:spcPct val="0"/>
              </a:spcBef>
              <a:spcAft>
                <a:spcPct val="0"/>
              </a:spcAft>
              <a:buSzPct val="75000"/>
              <a:buChar char="–"/>
              <a:defRPr sz="1600">
                <a:solidFill>
                  <a:schemeClr val="tx1"/>
                </a:solidFill>
                <a:latin typeface="Arial" charset="0"/>
              </a:defRPr>
            </a:lvl7pPr>
            <a:lvl8pPr marL="3543300" indent="-342900" eaLnBrk="0" fontAlgn="base" hangingPunct="0">
              <a:spcBef>
                <a:spcPct val="0"/>
              </a:spcBef>
              <a:spcAft>
                <a:spcPct val="0"/>
              </a:spcAft>
              <a:buSzPct val="75000"/>
              <a:buChar char="–"/>
              <a:defRPr sz="1600">
                <a:solidFill>
                  <a:schemeClr val="tx1"/>
                </a:solidFill>
                <a:latin typeface="Arial" charset="0"/>
              </a:defRPr>
            </a:lvl8pPr>
            <a:lvl9pPr marL="4000500" indent="-342900" eaLnBrk="0" fontAlgn="base" hangingPunct="0">
              <a:spcBef>
                <a:spcPct val="0"/>
              </a:spcBef>
              <a:spcAft>
                <a:spcPct val="0"/>
              </a:spcAft>
              <a:buSzPct val="75000"/>
              <a:buChar char="–"/>
              <a:defRPr sz="1600">
                <a:solidFill>
                  <a:schemeClr val="tx1"/>
                </a:solidFill>
                <a:latin typeface="Arial" charset="0"/>
              </a:defRPr>
            </a:lvl9pPr>
          </a:lstStyle>
          <a:p>
            <a:pPr marL="0" indent="0" eaLnBrk="1" hangingPunct="1">
              <a:buClr>
                <a:prstClr val="black"/>
              </a:buClr>
              <a:buSzTx/>
            </a:pPr>
            <a:r>
              <a:rPr lang="zh-TW" altLang="en-US" sz="2800" b="1" dirty="0">
                <a:solidFill>
                  <a:srgbClr val="0070C0"/>
                </a:solidFill>
                <a:latin typeface="KaiTi" panose="02010609060101010101" pitchFamily="49" charset="-122"/>
                <a:ea typeface="KaiTi" panose="02010609060101010101" pitchFamily="49" charset="-122"/>
              </a:rPr>
              <a:t>重點提示：</a:t>
            </a:r>
            <a:endParaRPr lang="en-US" altLang="en-US" sz="2800" b="1" dirty="0">
              <a:solidFill>
                <a:srgbClr val="0070C0"/>
              </a:solidFill>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3514897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Shape 344"/>
        <p:cNvGrpSpPr/>
        <p:nvPr/>
      </p:nvGrpSpPr>
      <p:grpSpPr>
        <a:xfrm>
          <a:off x="0" y="0"/>
          <a:ext cx="0" cy="0"/>
          <a:chOff x="0" y="0"/>
          <a:chExt cx="0" cy="0"/>
        </a:xfrm>
      </p:grpSpPr>
      <p:pic>
        <p:nvPicPr>
          <p:cNvPr id="6" name="Picture 5">
            <a:extLst>
              <a:ext uri="{FF2B5EF4-FFF2-40B4-BE49-F238E27FC236}">
                <a16:creationId xmlns:a16="http://schemas.microsoft.com/office/drawing/2014/main" id="{9CB6478F-2C75-B34F-9E3A-40EE47A34C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570834" y="99200"/>
            <a:ext cx="1516929" cy="1218962"/>
          </a:xfrm>
          <a:prstGeom prst="rect">
            <a:avLst/>
          </a:prstGeom>
          <a:effectLst>
            <a:softEdge rad="127000"/>
          </a:effectLst>
        </p:spPr>
      </p:pic>
      <p:sp>
        <p:nvSpPr>
          <p:cNvPr id="345" name="Google Shape;345;p30"/>
          <p:cNvSpPr txBox="1">
            <a:spLocks noGrp="1"/>
          </p:cNvSpPr>
          <p:nvPr>
            <p:ph type="sldNum" idx="12"/>
          </p:nvPr>
        </p:nvSpPr>
        <p:spPr>
          <a:xfrm>
            <a:off x="11404862" y="6101237"/>
            <a:ext cx="580649" cy="580649"/>
          </a:xfrm>
          <a:prstGeom prst="rect">
            <a:avLst/>
          </a:prstGeom>
        </p:spPr>
        <p:txBody>
          <a:bodyPr spcFirstLastPara="1" vert="horz" wrap="square" lIns="121868" tIns="121868" rIns="121868" bIns="121868" rtlCol="0" anchor="ctr" anchorCtr="0">
            <a:noAutofit/>
          </a:bodyPr>
          <a:lstStyle/>
          <a:p>
            <a:pPr algn="ctr"/>
            <a:fld id="{00000000-1234-1234-1234-123412341234}" type="slidenum">
              <a:rPr lang="en"/>
              <a:pPr algn="ctr"/>
              <a:t>48</a:t>
            </a:fld>
            <a:endParaRPr/>
          </a:p>
        </p:txBody>
      </p:sp>
      <p:sp>
        <p:nvSpPr>
          <p:cNvPr id="4" name="Rectangle 3"/>
          <p:cNvSpPr/>
          <p:nvPr/>
        </p:nvSpPr>
        <p:spPr>
          <a:xfrm>
            <a:off x="261764" y="0"/>
            <a:ext cx="10570834" cy="1077218"/>
          </a:xfrm>
          <a:prstGeom prst="rect">
            <a:avLst/>
          </a:prstGeom>
        </p:spPr>
        <p:txBody>
          <a:bodyPr wrap="square">
            <a:spAutoFit/>
          </a:bodyPr>
          <a:lstStyle/>
          <a:p>
            <a:pPr marL="45720" indent="0">
              <a:spcAft>
                <a:spcPts val="0"/>
              </a:spcAft>
              <a:buNone/>
            </a:pPr>
            <a:r>
              <a:rPr 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3.</a:t>
            </a:r>
            <a:r>
              <a:rPr lang="zh-TW" altLang="en-US"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未來東協保健品法規十項技術規範</a:t>
            </a:r>
            <a:r>
              <a:rPr lang="en-US" altLang="zh-TW" sz="3600" dirty="0">
                <a:solidFill>
                  <a:srgbClr val="3C5C26"/>
                </a:solidFill>
                <a:latin typeface="KaiTi" panose="02010609060101010101" pitchFamily="49" charset="-122"/>
                <a:ea typeface="KaiTi" panose="02010609060101010101" pitchFamily="49" charset="-122"/>
                <a:cs typeface="Times New Roman" panose="02020603050405020304" pitchFamily="18" charset="0"/>
              </a:rPr>
              <a:t>-</a:t>
            </a:r>
          </a:p>
          <a:p>
            <a:pPr marL="45720" indent="0">
              <a:spcAft>
                <a:spcPts val="0"/>
              </a:spcAft>
              <a:buNone/>
            </a:pP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附件</a:t>
            </a:r>
            <a:r>
              <a:rPr lang="en-US" altLang="zh-CN"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10</a:t>
            </a:r>
            <a:r>
              <a:rPr lang="zh-CN"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 </a:t>
            </a:r>
            <a:r>
              <a:rPr lang="zh-TW" altLang="en-US" sz="2800" dirty="0">
                <a:solidFill>
                  <a:srgbClr val="3C5C26"/>
                </a:solidFill>
                <a:latin typeface="KaiTi" panose="02010609060101010101" pitchFamily="49" charset="-122"/>
                <a:ea typeface="KaiTi" panose="02010609060101010101" pitchFamily="49" charset="-122"/>
                <a:cs typeface="Times New Roman" panose="02020603050405020304" pitchFamily="18" charset="0"/>
              </a:rPr>
              <a:t>維生素和礦物質的最高限量</a:t>
            </a:r>
          </a:p>
        </p:txBody>
      </p:sp>
      <p:pic>
        <p:nvPicPr>
          <p:cNvPr id="2" name="Picture 1"/>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549796" y="1310247"/>
            <a:ext cx="3888432" cy="53776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angle 3">
            <a:extLst>
              <a:ext uri="{FF2B5EF4-FFF2-40B4-BE49-F238E27FC236}">
                <a16:creationId xmlns:a16="http://schemas.microsoft.com/office/drawing/2014/main" id="{85D63554-71C9-F089-01EF-5C36E6172F45}"/>
              </a:ext>
            </a:extLst>
          </p:cNvPr>
          <p:cNvSpPr>
            <a:spLocks noChangeArrowheads="1"/>
          </p:cNvSpPr>
          <p:nvPr/>
        </p:nvSpPr>
        <p:spPr bwMode="auto">
          <a:xfrm>
            <a:off x="5231946" y="1343346"/>
            <a:ext cx="6172915"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eaLnBrk="0" hangingPunct="0">
              <a:spcBef>
                <a:spcPct val="0"/>
              </a:spcBef>
              <a:buSzPct val="120000"/>
              <a:defRPr sz="1600">
                <a:solidFill>
                  <a:schemeClr val="tx1"/>
                </a:solidFill>
                <a:latin typeface="Arial" charset="0"/>
              </a:defRPr>
            </a:lvl1pPr>
            <a:lvl2pPr marL="800100" indent="-342900" eaLnBrk="0" hangingPunct="0">
              <a:spcBef>
                <a:spcPct val="0"/>
              </a:spcBef>
              <a:buSzPct val="120000"/>
              <a:buChar char="•"/>
              <a:defRPr sz="1600">
                <a:solidFill>
                  <a:schemeClr val="tx1"/>
                </a:solidFill>
                <a:latin typeface="Arial" charset="0"/>
              </a:defRPr>
            </a:lvl2pPr>
            <a:lvl3pPr marL="1257300" indent="-342900" eaLnBrk="0" hangingPunct="0">
              <a:spcBef>
                <a:spcPct val="0"/>
              </a:spcBef>
              <a:buChar char="–"/>
              <a:defRPr sz="1600">
                <a:solidFill>
                  <a:schemeClr val="tx1"/>
                </a:solidFill>
                <a:latin typeface="Arial" charset="0"/>
              </a:defRPr>
            </a:lvl3pPr>
            <a:lvl4pPr marL="1714500" indent="-342900" eaLnBrk="0" hangingPunct="0">
              <a:spcBef>
                <a:spcPct val="0"/>
              </a:spcBef>
              <a:buSzPct val="89000"/>
              <a:buChar char="•"/>
              <a:defRPr sz="1600">
                <a:solidFill>
                  <a:schemeClr val="tx1"/>
                </a:solidFill>
                <a:latin typeface="Arial" charset="0"/>
              </a:defRPr>
            </a:lvl4pPr>
            <a:lvl5pPr marL="2171700" indent="-342900" eaLnBrk="0" hangingPunct="0">
              <a:spcBef>
                <a:spcPct val="0"/>
              </a:spcBef>
              <a:buSzPct val="75000"/>
              <a:buChar char="–"/>
              <a:defRPr sz="1600">
                <a:solidFill>
                  <a:schemeClr val="tx1"/>
                </a:solidFill>
                <a:latin typeface="Arial" charset="0"/>
              </a:defRPr>
            </a:lvl5pPr>
            <a:lvl6pPr marL="2628900" indent="-342900" eaLnBrk="0" fontAlgn="base" hangingPunct="0">
              <a:spcBef>
                <a:spcPct val="0"/>
              </a:spcBef>
              <a:spcAft>
                <a:spcPct val="0"/>
              </a:spcAft>
              <a:buSzPct val="75000"/>
              <a:buChar char="–"/>
              <a:defRPr sz="1600">
                <a:solidFill>
                  <a:schemeClr val="tx1"/>
                </a:solidFill>
                <a:latin typeface="Arial" charset="0"/>
              </a:defRPr>
            </a:lvl6pPr>
            <a:lvl7pPr marL="3086100" indent="-342900" eaLnBrk="0" fontAlgn="base" hangingPunct="0">
              <a:spcBef>
                <a:spcPct val="0"/>
              </a:spcBef>
              <a:spcAft>
                <a:spcPct val="0"/>
              </a:spcAft>
              <a:buSzPct val="75000"/>
              <a:buChar char="–"/>
              <a:defRPr sz="1600">
                <a:solidFill>
                  <a:schemeClr val="tx1"/>
                </a:solidFill>
                <a:latin typeface="Arial" charset="0"/>
              </a:defRPr>
            </a:lvl7pPr>
            <a:lvl8pPr marL="3543300" indent="-342900" eaLnBrk="0" fontAlgn="base" hangingPunct="0">
              <a:spcBef>
                <a:spcPct val="0"/>
              </a:spcBef>
              <a:spcAft>
                <a:spcPct val="0"/>
              </a:spcAft>
              <a:buSzPct val="75000"/>
              <a:buChar char="–"/>
              <a:defRPr sz="1600">
                <a:solidFill>
                  <a:schemeClr val="tx1"/>
                </a:solidFill>
                <a:latin typeface="Arial" charset="0"/>
              </a:defRPr>
            </a:lvl8pPr>
            <a:lvl9pPr marL="4000500" indent="-342900" eaLnBrk="0" fontAlgn="base" hangingPunct="0">
              <a:spcBef>
                <a:spcPct val="0"/>
              </a:spcBef>
              <a:spcAft>
                <a:spcPct val="0"/>
              </a:spcAft>
              <a:buSzPct val="75000"/>
              <a:buChar char="–"/>
              <a:defRPr sz="1600">
                <a:solidFill>
                  <a:schemeClr val="tx1"/>
                </a:solidFill>
                <a:latin typeface="Arial" charset="0"/>
              </a:defRPr>
            </a:lvl9pPr>
          </a:lstStyle>
          <a:p>
            <a:pPr marL="0" indent="0" eaLnBrk="1" hangingPunct="1">
              <a:buClr>
                <a:prstClr val="black"/>
              </a:buClr>
              <a:buSzTx/>
            </a:pPr>
            <a:r>
              <a:rPr lang="zh-TW" altLang="en-US" sz="2800" b="1" dirty="0">
                <a:solidFill>
                  <a:srgbClr val="0070C0"/>
                </a:solidFill>
                <a:latin typeface="KaiTi" panose="02010609060101010101" pitchFamily="49" charset="-122"/>
                <a:ea typeface="KaiTi" panose="02010609060101010101" pitchFamily="49" charset="-122"/>
              </a:rPr>
              <a:t>重點提示：</a:t>
            </a:r>
            <a:endParaRPr lang="en-SG" altLang="zh-TW" sz="2800" b="1" dirty="0">
              <a:solidFill>
                <a:srgbClr val="0070C0"/>
              </a:solidFill>
              <a:latin typeface="KaiTi" panose="02010609060101010101" pitchFamily="49" charset="-122"/>
              <a:ea typeface="KaiTi" panose="02010609060101010101" pitchFamily="49" charset="-122"/>
            </a:endParaRPr>
          </a:p>
          <a:p>
            <a:pPr marL="0" indent="0" eaLnBrk="1" hangingPunct="1">
              <a:buClr>
                <a:prstClr val="black"/>
              </a:buClr>
              <a:buSzTx/>
            </a:pPr>
            <a:endParaRPr lang="en-SG" altLang="zh-CN" sz="2800" b="1" dirty="0">
              <a:solidFill>
                <a:srgbClr val="0070C0"/>
              </a:solidFill>
              <a:latin typeface="KaiTi" panose="02010609060101010101" pitchFamily="49" charset="-122"/>
              <a:ea typeface="KaiTi" panose="02010609060101010101" pitchFamily="49" charset="-122"/>
            </a:endParaRPr>
          </a:p>
          <a:p>
            <a:pPr marL="0" indent="0" eaLnBrk="1" hangingPunct="1">
              <a:buClr>
                <a:prstClr val="black"/>
              </a:buClr>
              <a:buSzTx/>
            </a:pPr>
            <a:r>
              <a:rPr lang="zh-CN" altLang="en-US" sz="2800" b="1" dirty="0">
                <a:solidFill>
                  <a:srgbClr val="0070C0"/>
                </a:solidFill>
                <a:latin typeface="KaiTi" panose="02010609060101010101" pitchFamily="49" charset="-122"/>
                <a:ea typeface="KaiTi" panose="02010609060101010101" pitchFamily="49" charset="-122"/>
              </a:rPr>
              <a:t>比較台灣和東協之間的上限差別！</a:t>
            </a:r>
            <a:endParaRPr lang="en-US" altLang="en-US" sz="2800" b="1" dirty="0">
              <a:solidFill>
                <a:srgbClr val="0070C0"/>
              </a:solidFill>
              <a:latin typeface="KaiTi" panose="02010609060101010101" pitchFamily="49" charset="-122"/>
              <a:ea typeface="KaiTi" panose="02010609060101010101" pitchFamily="49" charset="-122"/>
            </a:endParaRPr>
          </a:p>
        </p:txBody>
      </p:sp>
    </p:spTree>
    <p:extLst>
      <p:ext uri="{BB962C8B-B14F-4D97-AF65-F5344CB8AC3E}">
        <p14:creationId xmlns:p14="http://schemas.microsoft.com/office/powerpoint/2010/main" val="31748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CB6478F-2C75-B34F-9E3A-40EE47A34C1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569670" y="100067"/>
            <a:ext cx="1516534" cy="1218645"/>
          </a:xfrm>
          <a:prstGeom prst="rect">
            <a:avLst/>
          </a:prstGeom>
          <a:effectLst>
            <a:softEdge rad="127000"/>
          </a:effectLst>
        </p:spPr>
      </p:pic>
      <p:sp>
        <p:nvSpPr>
          <p:cNvPr id="6" name="TextBox 5"/>
          <p:cNvSpPr txBox="1"/>
          <p:nvPr/>
        </p:nvSpPr>
        <p:spPr>
          <a:xfrm>
            <a:off x="2327764" y="4725144"/>
            <a:ext cx="7942523" cy="1938992"/>
          </a:xfrm>
          <a:prstGeom prst="rect">
            <a:avLst/>
          </a:prstGeom>
          <a:noFill/>
        </p:spPr>
        <p:txBody>
          <a:bodyPr wrap="square" rtlCol="0">
            <a:spAutoFit/>
          </a:bodyPr>
          <a:lstStyle/>
          <a:p>
            <a:pPr algn="ctr"/>
            <a:r>
              <a:rPr lang="en-US" sz="2000" dirty="0">
                <a:hlinkClick r:id="rId3"/>
              </a:rPr>
              <a:t>Debbie.wang@Suntory.com</a:t>
            </a:r>
            <a:endParaRPr lang="en-US" sz="2000" dirty="0"/>
          </a:p>
          <a:p>
            <a:pPr algn="ctr"/>
            <a:endParaRPr lang="en-US" sz="2000" dirty="0">
              <a:solidFill>
                <a:srgbClr val="3A5D31"/>
              </a:solidFill>
              <a:latin typeface="Calibri" panose="020F0502020204030204" pitchFamily="34" charset="0"/>
            </a:endParaRPr>
          </a:p>
          <a:p>
            <a:pPr algn="ctr"/>
            <a:r>
              <a:rPr lang="en-US" sz="2000" dirty="0">
                <a:solidFill>
                  <a:srgbClr val="3A5D31"/>
                </a:solidFill>
                <a:latin typeface="Calibri" panose="020F0502020204030204" pitchFamily="34" charset="0"/>
              </a:rPr>
              <a:t>ASEAN Alliance of Health Supplement Associations </a:t>
            </a:r>
            <a:br>
              <a:rPr lang="en-US" sz="2000" dirty="0">
                <a:solidFill>
                  <a:srgbClr val="3A5D31"/>
                </a:solidFill>
                <a:latin typeface="Calibri" panose="020F0502020204030204" pitchFamily="34" charset="0"/>
              </a:rPr>
            </a:br>
            <a:r>
              <a:rPr lang="en-US" sz="2000" dirty="0">
                <a:solidFill>
                  <a:srgbClr val="3A5D31"/>
                </a:solidFill>
                <a:latin typeface="Calibri" panose="020F0502020204030204" pitchFamily="34" charset="0"/>
              </a:rPr>
              <a:t>(AAHSA    </a:t>
            </a:r>
            <a:r>
              <a:rPr lang="en-US" sz="2000" dirty="0">
                <a:solidFill>
                  <a:srgbClr val="3A5D31"/>
                </a:solidFill>
                <a:latin typeface="Calibri" panose="020F0502020204030204" pitchFamily="34" charset="0"/>
                <a:hlinkClick r:id="rId4"/>
              </a:rPr>
              <a:t>www.aahsa.org.sg</a:t>
            </a:r>
            <a:r>
              <a:rPr lang="en-US" sz="2000" dirty="0">
                <a:solidFill>
                  <a:srgbClr val="3A5D31"/>
                </a:solidFill>
                <a:latin typeface="Calibri" panose="020F0502020204030204" pitchFamily="34" charset="0"/>
              </a:rPr>
              <a:t> )</a:t>
            </a:r>
            <a:br>
              <a:rPr lang="en-US" sz="2000" dirty="0">
                <a:solidFill>
                  <a:srgbClr val="3A5D31"/>
                </a:solidFill>
                <a:latin typeface="Calibri" panose="020F0502020204030204" pitchFamily="34" charset="0"/>
              </a:rPr>
            </a:br>
            <a:endParaRPr lang="en-US" sz="2000" dirty="0"/>
          </a:p>
          <a:p>
            <a:pPr algn="ctr"/>
            <a:r>
              <a:rPr lang="en-US" sz="2000" dirty="0"/>
              <a:t> </a:t>
            </a:r>
            <a:endParaRPr lang="en-SG" sz="2000" dirty="0"/>
          </a:p>
        </p:txBody>
      </p:sp>
      <p:pic>
        <p:nvPicPr>
          <p:cNvPr id="2050" name="Picture 2" descr="Top 6 Best Question-Answer Websites"/>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293048" y="1318712"/>
            <a:ext cx="4011953" cy="2460665"/>
          </a:xfrm>
          <a:prstGeom prst="rect">
            <a:avLst/>
          </a:prstGeom>
          <a:noFill/>
          <a:extLst>
            <a:ext uri="{909E8E84-426E-40DD-AFC4-6F175D3DCCD1}">
              <a14:hiddenFill xmlns:a14="http://schemas.microsoft.com/office/drawing/2010/main">
                <a:solidFill>
                  <a:srgbClr val="FFFFFF"/>
                </a:solidFill>
              </a14:hiddenFill>
            </a:ext>
          </a:extLst>
        </p:spPr>
      </p:pic>
      <p:sp>
        <p:nvSpPr>
          <p:cNvPr id="2" name="Date Placeholder 1">
            <a:extLst>
              <a:ext uri="{FF2B5EF4-FFF2-40B4-BE49-F238E27FC236}">
                <a16:creationId xmlns:a16="http://schemas.microsoft.com/office/drawing/2014/main" id="{EEAB37F3-A7DE-EE8C-27F6-967A54B09639}"/>
              </a:ext>
            </a:extLst>
          </p:cNvPr>
          <p:cNvSpPr>
            <a:spLocks noGrp="1"/>
          </p:cNvSpPr>
          <p:nvPr>
            <p:ph type="dt" sz="half" idx="10"/>
          </p:nvPr>
        </p:nvSpPr>
        <p:spPr/>
        <p:txBody>
          <a:bodyPr/>
          <a:lstStyle/>
          <a:p>
            <a:r>
              <a:rPr lang="en-US"/>
              <a:t>13/11/2025</a:t>
            </a:r>
          </a:p>
        </p:txBody>
      </p:sp>
      <p:sp>
        <p:nvSpPr>
          <p:cNvPr id="4" name="Slide Number Placeholder 3">
            <a:extLst>
              <a:ext uri="{FF2B5EF4-FFF2-40B4-BE49-F238E27FC236}">
                <a16:creationId xmlns:a16="http://schemas.microsoft.com/office/drawing/2014/main" id="{DCBED082-4B1D-93BE-402D-A7485DC222B5}"/>
              </a:ext>
            </a:extLst>
          </p:cNvPr>
          <p:cNvSpPr>
            <a:spLocks noGrp="1"/>
          </p:cNvSpPr>
          <p:nvPr>
            <p:ph type="sldNum" sz="quarter" idx="12"/>
          </p:nvPr>
        </p:nvSpPr>
        <p:spPr/>
        <p:txBody>
          <a:bodyPr/>
          <a:lstStyle/>
          <a:p>
            <a:fld id="{F36C87F6-986D-49E6-AF40-1B3A1EE8064D}" type="slidenum">
              <a:rPr lang="en-US" smtClean="0"/>
              <a:t>49</a:t>
            </a:fld>
            <a:endParaRPr lang="en-US"/>
          </a:p>
        </p:txBody>
      </p:sp>
    </p:spTree>
    <p:extLst>
      <p:ext uri="{BB962C8B-B14F-4D97-AF65-F5344CB8AC3E}">
        <p14:creationId xmlns:p14="http://schemas.microsoft.com/office/powerpoint/2010/main" val="1783331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Retrospect">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6227</TotalTime>
  <Words>9299</Words>
  <Application>Microsoft Office PowerPoint</Application>
  <PresentationFormat>Custom</PresentationFormat>
  <Paragraphs>899</Paragraphs>
  <Slides>49</Slides>
  <Notes>44</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49</vt:i4>
      </vt:variant>
    </vt:vector>
  </HeadingPairs>
  <TitlesOfParts>
    <vt:vector size="61" baseType="lpstr">
      <vt:lpstr>KaiTi</vt:lpstr>
      <vt:lpstr>Arial</vt:lpstr>
      <vt:lpstr>Arial</vt:lpstr>
      <vt:lpstr>Calibri</vt:lpstr>
      <vt:lpstr>Calibri Light</vt:lpstr>
      <vt:lpstr>Century Gothic</vt:lpstr>
      <vt:lpstr>Corbel</vt:lpstr>
      <vt:lpstr>Poppins</vt:lpstr>
      <vt:lpstr>Wingdings</vt:lpstr>
      <vt:lpstr>Retrospect</vt:lpstr>
      <vt:lpstr>Worksheet</vt:lpstr>
      <vt:lpstr>Acrobat Document</vt:lpstr>
      <vt:lpstr>PowerPoint Presentation</vt:lpstr>
      <vt:lpstr> 內容大綱</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Debbie Wang(SBFA)</dc:creator>
  <cp:lastModifiedBy>Debbie Wang (SBFAP)</cp:lastModifiedBy>
  <cp:revision>195</cp:revision>
  <dcterms:created xsi:type="dcterms:W3CDTF">2020-08-31T09:19:29Z</dcterms:created>
  <dcterms:modified xsi:type="dcterms:W3CDTF">2025-11-12T16:30:12Z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74068500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y fmtid="{D5CDD505-2E9C-101B-9397-08002B2CF9AE}" pid="12" name="MSIP_Label_4d591c11-d1d1-4308-8bc2-d416a08e58f2_Enabled">
    <vt:lpwstr>true</vt:lpwstr>
  </property>
  <property fmtid="{D5CDD505-2E9C-101B-9397-08002B2CF9AE}" pid="13" name="MSIP_Label_4d591c11-d1d1-4308-8bc2-d416a08e58f2_SetDate">
    <vt:lpwstr>2025-10-23T02:48:55Z</vt:lpwstr>
  </property>
  <property fmtid="{D5CDD505-2E9C-101B-9397-08002B2CF9AE}" pid="14" name="MSIP_Label_4d591c11-d1d1-4308-8bc2-d416a08e58f2_Method">
    <vt:lpwstr>Standard</vt:lpwstr>
  </property>
  <property fmtid="{D5CDD505-2E9C-101B-9397-08002B2CF9AE}" pid="15" name="MSIP_Label_4d591c11-d1d1-4308-8bc2-d416a08e58f2_Name">
    <vt:lpwstr>Internal</vt:lpwstr>
  </property>
  <property fmtid="{D5CDD505-2E9C-101B-9397-08002B2CF9AE}" pid="16" name="MSIP_Label_4d591c11-d1d1-4308-8bc2-d416a08e58f2_SiteId">
    <vt:lpwstr>18872657-15e1-4db7-a75c-77b60bc5441f</vt:lpwstr>
  </property>
  <property fmtid="{D5CDD505-2E9C-101B-9397-08002B2CF9AE}" pid="17" name="MSIP_Label_4d591c11-d1d1-4308-8bc2-d416a08e58f2_ActionId">
    <vt:lpwstr>0343d2d4-3e2b-4ebe-9304-46441537d6ae</vt:lpwstr>
  </property>
  <property fmtid="{D5CDD505-2E9C-101B-9397-08002B2CF9AE}" pid="18" name="MSIP_Label_4d591c11-d1d1-4308-8bc2-d416a08e58f2_ContentBits">
    <vt:lpwstr>0</vt:lpwstr>
  </property>
  <property fmtid="{D5CDD505-2E9C-101B-9397-08002B2CF9AE}" pid="19" name="MSIP_Label_4d591c11-d1d1-4308-8bc2-d416a08e58f2_Tag">
    <vt:lpwstr>10, 3, 0, 1</vt:lpwstr>
  </property>
</Properties>
</file>